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omments/modernComment_1A1_C56AB326.xml" ContentType="application/vnd.ms-powerpoint.comments+xml"/>
  <Override PartName="/ppt/notesSlides/notesSlide12.xml" ContentType="application/vnd.openxmlformats-officedocument.presentationml.notesSlide+xml"/>
  <Override PartName="/ppt/comments/modernComment_19D_501E2A56.xml" ContentType="application/vnd.ms-powerpoint.comments+xml"/>
  <Override PartName="/ppt/notesSlides/notesSlide13.xml" ContentType="application/vnd.openxmlformats-officedocument.presentationml.notesSlide+xml"/>
  <Override PartName="/ppt/comments/modernComment_14E_79CAE959.xml" ContentType="application/vnd.ms-powerpoint.comment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63"/>
  </p:notesMasterIdLst>
  <p:handoutMasterIdLst>
    <p:handoutMasterId r:id="rId64"/>
  </p:handoutMasterIdLst>
  <p:sldIdLst>
    <p:sldId id="439" r:id="rId3"/>
    <p:sldId id="370" r:id="rId4"/>
    <p:sldId id="411" r:id="rId5"/>
    <p:sldId id="416" r:id="rId6"/>
    <p:sldId id="415" r:id="rId7"/>
    <p:sldId id="443" r:id="rId8"/>
    <p:sldId id="442" r:id="rId9"/>
    <p:sldId id="425" r:id="rId10"/>
    <p:sldId id="436" r:id="rId11"/>
    <p:sldId id="445" r:id="rId12"/>
    <p:sldId id="332" r:id="rId13"/>
    <p:sldId id="417" r:id="rId14"/>
    <p:sldId id="413" r:id="rId15"/>
    <p:sldId id="334" r:id="rId16"/>
    <p:sldId id="265" r:id="rId17"/>
    <p:sldId id="369" r:id="rId18"/>
    <p:sldId id="424" r:id="rId19"/>
    <p:sldId id="292" r:id="rId20"/>
    <p:sldId id="343" r:id="rId21"/>
    <p:sldId id="318" r:id="rId22"/>
    <p:sldId id="373" r:id="rId23"/>
    <p:sldId id="378" r:id="rId24"/>
    <p:sldId id="419" r:id="rId25"/>
    <p:sldId id="426" r:id="rId26"/>
    <p:sldId id="450" r:id="rId27"/>
    <p:sldId id="380" r:id="rId28"/>
    <p:sldId id="406" r:id="rId29"/>
    <p:sldId id="405" r:id="rId30"/>
    <p:sldId id="982" r:id="rId31"/>
    <p:sldId id="980" r:id="rId32"/>
    <p:sldId id="979" r:id="rId33"/>
    <p:sldId id="444" r:id="rId34"/>
    <p:sldId id="420" r:id="rId35"/>
    <p:sldId id="317" r:id="rId36"/>
    <p:sldId id="446" r:id="rId37"/>
    <p:sldId id="441" r:id="rId38"/>
    <p:sldId id="437" r:id="rId39"/>
    <p:sldId id="431" r:id="rId40"/>
    <p:sldId id="434" r:id="rId41"/>
    <p:sldId id="432" r:id="rId42"/>
    <p:sldId id="400" r:id="rId43"/>
    <p:sldId id="433" r:id="rId44"/>
    <p:sldId id="404" r:id="rId45"/>
    <p:sldId id="351" r:id="rId46"/>
    <p:sldId id="449" r:id="rId47"/>
    <p:sldId id="440" r:id="rId48"/>
    <p:sldId id="398" r:id="rId49"/>
    <p:sldId id="451" r:id="rId50"/>
    <p:sldId id="461" r:id="rId51"/>
    <p:sldId id="389" r:id="rId52"/>
    <p:sldId id="453" r:id="rId53"/>
    <p:sldId id="454" r:id="rId54"/>
    <p:sldId id="457" r:id="rId55"/>
    <p:sldId id="456" r:id="rId56"/>
    <p:sldId id="455" r:id="rId57"/>
    <p:sldId id="459" r:id="rId58"/>
    <p:sldId id="460" r:id="rId59"/>
    <p:sldId id="452" r:id="rId60"/>
    <p:sldId id="319" r:id="rId61"/>
    <p:sldId id="395" r:id="rId6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1. Introduction" id="{4284BBC1-9856-41F2-958E-070DEF6A0344}">
          <p14:sldIdLst>
            <p14:sldId id="439"/>
            <p14:sldId id="370"/>
            <p14:sldId id="411"/>
            <p14:sldId id="416"/>
            <p14:sldId id="415"/>
            <p14:sldId id="443"/>
            <p14:sldId id="442"/>
            <p14:sldId id="425"/>
            <p14:sldId id="436"/>
          </p14:sldIdLst>
        </p14:section>
        <p14:section name="2. Common course design principles (A)" id="{534D67A7-6D0D-499E-8CE6-B379C59398B0}">
          <p14:sldIdLst>
            <p14:sldId id="445"/>
            <p14:sldId id="332"/>
            <p14:sldId id="417"/>
            <p14:sldId id="413"/>
          </p14:sldIdLst>
        </p14:section>
        <p14:section name="3. Modern classroom pedagogy" id="{14E579AF-4EFE-4CEC-AA4C-03CE0AE828FE}">
          <p14:sldIdLst>
            <p14:sldId id="334"/>
            <p14:sldId id="265"/>
            <p14:sldId id="369"/>
            <p14:sldId id="424"/>
            <p14:sldId id="292"/>
            <p14:sldId id="343"/>
            <p14:sldId id="318"/>
            <p14:sldId id="373"/>
            <p14:sldId id="378"/>
          </p14:sldIdLst>
        </p14:section>
        <p14:section name="Active learning" id="{8C314D56-2774-4A60-88AB-7CAD204FDC25}">
          <p14:sldIdLst>
            <p14:sldId id="419"/>
            <p14:sldId id="426"/>
            <p14:sldId id="450"/>
            <p14:sldId id="380"/>
            <p14:sldId id="406"/>
            <p14:sldId id="405"/>
            <p14:sldId id="982"/>
            <p14:sldId id="980"/>
            <p14:sldId id="979"/>
            <p14:sldId id="444"/>
            <p14:sldId id="420"/>
          </p14:sldIdLst>
        </p14:section>
        <p14:section name="5. Factors that impact learning" id="{870614DC-554B-49CB-BEB9-9F3C2B535DA3}">
          <p14:sldIdLst>
            <p14:sldId id="317"/>
            <p14:sldId id="446"/>
            <p14:sldId id="441"/>
            <p14:sldId id="437"/>
            <p14:sldId id="431"/>
            <p14:sldId id="434"/>
            <p14:sldId id="432"/>
            <p14:sldId id="400"/>
            <p14:sldId id="433"/>
          </p14:sldIdLst>
        </p14:section>
        <p14:section name="6. Approaches &amp; frameworks" id="{63B097F6-91F1-4719-827D-F5A6FA7B2148}">
          <p14:sldIdLst>
            <p14:sldId id="404"/>
            <p14:sldId id="351"/>
            <p14:sldId id="449"/>
            <p14:sldId id="440"/>
            <p14:sldId id="398"/>
            <p14:sldId id="451"/>
            <p14:sldId id="461"/>
            <p14:sldId id="389"/>
            <p14:sldId id="453"/>
            <p14:sldId id="454"/>
            <p14:sldId id="457"/>
            <p14:sldId id="456"/>
            <p14:sldId id="455"/>
            <p14:sldId id="459"/>
            <p14:sldId id="460"/>
            <p14:sldId id="452"/>
            <p14:sldId id="319"/>
            <p14:sldId id="395"/>
          </p14:sldIdLst>
        </p14:section>
      </p14:sectionLst>
    </p:ext>
    <p:ext uri="{EFAFB233-063F-42B5-8137-9DF3F51BA10A}">
      <p15:sldGuideLst xmlns:p15="http://schemas.microsoft.com/office/powerpoint/2012/main">
        <p15:guide id="1" orient="horz" pos="2840" userDrawn="1">
          <p15:clr>
            <a:srgbClr val="A4A3A4"/>
          </p15:clr>
        </p15:guide>
        <p15:guide id="2" pos="5110" userDrawn="1">
          <p15:clr>
            <a:srgbClr val="A4A3A4"/>
          </p15:clr>
        </p15:guide>
        <p15:guide id="5" orient="horz" pos="1457" userDrawn="1">
          <p15:clr>
            <a:srgbClr val="A4A3A4"/>
          </p15:clr>
        </p15:guide>
        <p15:guide id="6" pos="257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7A7C195-EE9D-58ED-E3F5-8438D1089826}" name="King, Janet (UT-ITC)" initials="KJ(I" userId="S::janet.king@utwente.nl::cc38872d-2787-4c76-b503-162cea13bb99"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1F8381"/>
    <a:srgbClr val="FFFFFF"/>
    <a:srgbClr val="20888B"/>
    <a:srgbClr val="44546A"/>
    <a:srgbClr val="2DA8A5"/>
    <a:srgbClr val="5A6C7E"/>
    <a:srgbClr val="3E979B"/>
    <a:srgbClr val="1D868A"/>
    <a:srgbClr val="1C8589"/>
    <a:srgbClr val="45454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ABE1392-53FA-4CDC-B1A9-851F6557BA27}" v="1" dt="2023-10-05T13:15:35.87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891" autoAdjust="0"/>
    <p:restoredTop sz="53171" autoAdjust="0"/>
  </p:normalViewPr>
  <p:slideViewPr>
    <p:cSldViewPr snapToGrid="0" showGuides="1">
      <p:cViewPr varScale="1">
        <p:scale>
          <a:sx n="63" d="100"/>
          <a:sy n="63" d="100"/>
        </p:scale>
        <p:origin x="1956" y="78"/>
      </p:cViewPr>
      <p:guideLst>
        <p:guide orient="horz" pos="2840"/>
        <p:guide pos="5110"/>
        <p:guide orient="horz" pos="1457"/>
        <p:guide pos="2570"/>
      </p:guideLst>
    </p:cSldViewPr>
  </p:slideViewPr>
  <p:outlineViewPr>
    <p:cViewPr>
      <p:scale>
        <a:sx n="33" d="100"/>
        <a:sy n="33" d="100"/>
      </p:scale>
      <p:origin x="0" y="0"/>
    </p:cViewPr>
  </p:outlineViewPr>
  <p:notesTextViewPr>
    <p:cViewPr>
      <p:scale>
        <a:sx n="1" d="1"/>
        <a:sy n="1" d="1"/>
      </p:scale>
      <p:origin x="0" y="0"/>
    </p:cViewPr>
  </p:notesTextViewPr>
  <p:sorterViewPr>
    <p:cViewPr>
      <p:scale>
        <a:sx n="108" d="100"/>
        <a:sy n="108" d="100"/>
      </p:scale>
      <p:origin x="0" y="0"/>
    </p:cViewPr>
  </p:sorterViewPr>
  <p:notesViewPr>
    <p:cSldViewPr snapToGrid="0" showGuides="1">
      <p:cViewPr varScale="1">
        <p:scale>
          <a:sx n="99" d="100"/>
          <a:sy n="99" d="100"/>
        </p:scale>
        <p:origin x="3492"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handoutMaster" Target="handoutMasters/handoutMaster1.xml"/><Relationship Id="rId69" Type="http://schemas.microsoft.com/office/2015/10/relationships/revisionInfo" Target="revisionInfo.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microsoft.com/office/2018/10/relationships/authors" Target="authors.xml"/></Relationships>
</file>

<file path=ppt/comments/modernComment_14E_79CAE959.xml><?xml version="1.0" encoding="utf-8"?>
<p188:cmLst xmlns:a="http://schemas.openxmlformats.org/drawingml/2006/main" xmlns:r="http://schemas.openxmlformats.org/officeDocument/2006/relationships" xmlns:p188="http://schemas.microsoft.com/office/powerpoint/2018/8/main">
  <p188:cm id="{5270AA78-9F18-4914-8BC6-2C045C2CA621}" authorId="{87A7C195-EE9D-58ED-E3F5-8438D1089826}" created="2023-09-25T14:23:12.416">
    <ac:txMkLst xmlns:ac="http://schemas.microsoft.com/office/drawing/2013/main/command">
      <pc:docMk xmlns:pc="http://schemas.microsoft.com/office/powerpoint/2013/main/command"/>
      <pc:sldMk xmlns:pc="http://schemas.microsoft.com/office/powerpoint/2013/main/command" cId="2043341145" sldId="334"/>
      <ac:spMk id="3" creationId="{0D4A9FE0-EFE1-4EF7-BA56-2DF209E8EDDA}"/>
      <ac:txMk cp="0" len="70">
        <ac:context len="71" hash="1977118161"/>
      </ac:txMk>
    </ac:txMkLst>
    <p188:pos x="10389252" y="438963"/>
    <p188:replyLst>
      <p188:reply id="{B8A8A428-BAE5-43BE-AAA1-FDA452FAF44B}" authorId="{87A7C195-EE9D-58ED-E3F5-8438D1089826}" created="2023-09-25T14:26:24.951">
        <p188:txBody>
          <a:bodyPr/>
          <a:lstStyle/>
          <a:p>
            <a:endParaRPr lang="en-US"/>
          </a:p>
        </p188:txBody>
      </p188:reply>
    </p188:replyLst>
    <p188:txBody>
      <a:bodyPr/>
      <a:lstStyle/>
      <a:p>
        <a:r>
          <a:rPr lang="en-US"/>
          <a:t>Can Rose assist with taking notes here?  It can be done in wooclap.</a:t>
        </a:r>
      </a:p>
    </p188:txBody>
  </p188:cm>
</p188:cmLst>
</file>

<file path=ppt/comments/modernComment_19D_501E2A56.xml><?xml version="1.0" encoding="utf-8"?>
<p188:cmLst xmlns:a="http://schemas.openxmlformats.org/drawingml/2006/main" xmlns:r="http://schemas.openxmlformats.org/officeDocument/2006/relationships" xmlns:p188="http://schemas.microsoft.com/office/powerpoint/2018/8/main">
  <p188:cm id="{FE4E0C78-AF72-4EFB-A6A9-2DE2EF62CE87}" authorId="{87A7C195-EE9D-58ED-E3F5-8438D1089826}" created="2023-09-25T07:24:59.463">
    <ac:txMkLst xmlns:ac="http://schemas.microsoft.com/office/drawing/2013/main/command">
      <pc:docMk xmlns:pc="http://schemas.microsoft.com/office/powerpoint/2013/main/command"/>
      <pc:sldMk xmlns:pc="http://schemas.microsoft.com/office/powerpoint/2013/main/command" cId="1344154198" sldId="413"/>
      <ac:spMk id="8" creationId="{15422490-B633-073B-0943-FE5D011FADAF}"/>
      <ac:txMk cp="0" len="8">
        <ac:context len="9" hash="1198441745"/>
      </ac:txMk>
    </ac:txMkLst>
    <p188:pos x="3198150" y="341250"/>
    <p188:txBody>
      <a:bodyPr/>
      <a:lstStyle/>
      <a:p>
        <a:r>
          <a:rPr lang="en-US"/>
          <a:t>These two questions about students and their learning context could be moved to pre-workshop tasks.</a:t>
        </a:r>
      </a:p>
    </p188:txBody>
  </p188:cm>
</p188:cmLst>
</file>

<file path=ppt/comments/modernComment_1A1_C56AB326.xml><?xml version="1.0" encoding="utf-8"?>
<p188:cmLst xmlns:a="http://schemas.openxmlformats.org/drawingml/2006/main" xmlns:r="http://schemas.openxmlformats.org/officeDocument/2006/relationships" xmlns:p188="http://schemas.microsoft.com/office/powerpoint/2018/8/main">
  <p188:cm id="{30A4ADA3-0EF1-46E6-AE18-26D529C9936D}" authorId="{87A7C195-EE9D-58ED-E3F5-8438D1089826}" created="2023-09-25T14:31:07.918">
    <ac:txMkLst xmlns:ac="http://schemas.microsoft.com/office/drawing/2013/main/command">
      <pc:docMk xmlns:pc="http://schemas.microsoft.com/office/powerpoint/2013/main/command"/>
      <pc:sldMk xmlns:pc="http://schemas.microsoft.com/office/powerpoint/2013/main/command" cId="3312104230" sldId="417"/>
      <ac:spMk id="2" creationId="{AC8C04F9-E3CC-6CCF-E181-9E1486F33E01}"/>
      <ac:txMk cp="3" len="8">
        <ac:context len="12" hash="503208560"/>
      </ac:txMk>
    </ac:txMkLst>
    <p188:pos x="3564467" y="768565"/>
    <p188:txBody>
      <a:bodyPr/>
      <a:lstStyle/>
      <a:p>
        <a:r>
          <a:rPr lang="en-US"/>
          <a:t>This activity could perhaps move to the introduction/warm-up section of the workshop?</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29F2E85-8600-EF38-2720-3D69BCF8472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97B6EAE-D242-2B68-5FB5-01B5008C6D7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BB34BEF-1907-4DB6-A0C1-AE59CBF63361}" type="datetimeFigureOut">
              <a:rPr lang="en-US" smtClean="0"/>
              <a:t>10/5/2023</a:t>
            </a:fld>
            <a:endParaRPr lang="en-US"/>
          </a:p>
        </p:txBody>
      </p:sp>
      <p:sp>
        <p:nvSpPr>
          <p:cNvPr id="4" name="Footer Placeholder 3">
            <a:extLst>
              <a:ext uri="{FF2B5EF4-FFF2-40B4-BE49-F238E27FC236}">
                <a16:creationId xmlns:a16="http://schemas.microsoft.com/office/drawing/2014/main" id="{F45A84F6-24D1-78C8-A05D-2F37D933A13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63B3854-9F8C-5B9C-32C8-A725DA1AF6E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DF0176-95FF-426C-9291-B0E28BB60B3F}" type="slidenum">
              <a:rPr lang="en-US" smtClean="0"/>
              <a:t>‹#›</a:t>
            </a:fld>
            <a:endParaRPr lang="en-US"/>
          </a:p>
        </p:txBody>
      </p:sp>
    </p:spTree>
    <p:extLst>
      <p:ext uri="{BB962C8B-B14F-4D97-AF65-F5344CB8AC3E}">
        <p14:creationId xmlns:p14="http://schemas.microsoft.com/office/powerpoint/2010/main" val="907989873"/>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F7B90F-07D9-4F15-9DB5-4027CAE1D4A9}" type="datetimeFigureOut">
              <a:rPr lang="en-US" smtClean="0"/>
              <a:t>10/5/2023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4DEFE5-C98E-4786-AC4B-F3E42DF9EC3A}" type="slidenum">
              <a:rPr lang="en-US" smtClean="0"/>
              <a:t>‹#›</a:t>
            </a:fld>
            <a:endParaRPr lang="en-US"/>
          </a:p>
        </p:txBody>
      </p:sp>
    </p:spTree>
    <p:extLst>
      <p:ext uri="{BB962C8B-B14F-4D97-AF65-F5344CB8AC3E}">
        <p14:creationId xmlns:p14="http://schemas.microsoft.com/office/powerpoint/2010/main" val="27919554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4DEFE5-C98E-4786-AC4B-F3E42DF9EC3A}" type="slidenum">
              <a:rPr lang="en-US" smtClean="0"/>
              <a:t>1</a:t>
            </a:fld>
            <a:endParaRPr lang="en-US"/>
          </a:p>
        </p:txBody>
      </p:sp>
    </p:spTree>
    <p:extLst>
      <p:ext uri="{BB962C8B-B14F-4D97-AF65-F5344CB8AC3E}">
        <p14:creationId xmlns:p14="http://schemas.microsoft.com/office/powerpoint/2010/main" val="16184369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No matter what the mode of delivery, you always need to start by considering learner characteristics and the learning context</a:t>
            </a:r>
          </a:p>
          <a:p>
            <a:pPr marL="171450" indent="-171450">
              <a:buFont typeface="Arial" panose="020B0604020202020204" pitchFamily="34" charset="0"/>
              <a:buChar char="•"/>
            </a:pPr>
            <a:r>
              <a:rPr lang="en-US" dirty="0"/>
              <a:t>How else do you know what level your course should be pitched at and your teaching approach. </a:t>
            </a:r>
          </a:p>
          <a:p>
            <a:pPr marL="171450" indent="-171450">
              <a:buFont typeface="Arial" panose="020B0604020202020204" pitchFamily="34" charset="0"/>
              <a:buChar char="•"/>
            </a:pPr>
            <a:r>
              <a:rPr lang="en-US" dirty="0"/>
              <a:t>Another constant is ensuring that you have written good quality learning outcomes, with active verbs that are pitched at the appropriate cognitive level for the course</a:t>
            </a:r>
          </a:p>
          <a:p>
            <a:pPr marL="171450" indent="-171450">
              <a:buFont typeface="Arial" panose="020B0604020202020204" pitchFamily="34" charset="0"/>
              <a:buChar char="•"/>
            </a:pPr>
            <a:r>
              <a:rPr lang="en-US" dirty="0"/>
              <a:t>Constructive </a:t>
            </a:r>
            <a:r>
              <a:rPr lang="en-US" dirty="0" err="1"/>
              <a:t>alignmen</a:t>
            </a:r>
            <a:r>
              <a:rPr lang="en-US" dirty="0"/>
              <a:t> –ensuring the LO’s, Assessments &amp; TLA’s are aligned</a:t>
            </a:r>
          </a:p>
          <a:p>
            <a:pPr marL="171450" indent="-171450">
              <a:buFont typeface="Arial" panose="020B0604020202020204" pitchFamily="34" charset="0"/>
              <a:buChar char="•"/>
            </a:pPr>
            <a:r>
              <a:rPr lang="en-US" dirty="0"/>
              <a:t>Backward design: Ensuring that our outcomes align with your assessments and learning activities</a:t>
            </a:r>
          </a:p>
          <a:p>
            <a:pPr marL="171450" indent="-171450">
              <a:buFont typeface="Arial" panose="020B0604020202020204" pitchFamily="34" charset="0"/>
              <a:buChar char="•"/>
            </a:pPr>
            <a:r>
              <a:rPr lang="en-US" dirty="0" err="1"/>
              <a:t>Horisontal</a:t>
            </a:r>
            <a:r>
              <a:rPr lang="en-US" dirty="0"/>
              <a:t> and vertical alignment – aligning with the </a:t>
            </a:r>
            <a:r>
              <a:rPr lang="en-US" dirty="0" err="1"/>
              <a:t>programme</a:t>
            </a:r>
            <a:r>
              <a:rPr lang="en-US" dirty="0"/>
              <a:t> outcomes as well as within the course</a:t>
            </a:r>
          </a:p>
          <a:p>
            <a:pPr marL="171450" indent="-171450">
              <a:buFont typeface="Arial" panose="020B0604020202020204" pitchFamily="34" charset="0"/>
              <a:buChar char="•"/>
            </a:pPr>
            <a:r>
              <a:rPr lang="en-US" dirty="0"/>
              <a:t>Active learning</a:t>
            </a:r>
          </a:p>
          <a:p>
            <a:endParaRPr lang="en-US" dirty="0"/>
          </a:p>
          <a:p>
            <a:r>
              <a:rPr lang="en-US" dirty="0"/>
              <a:t>MISSING – BACKWARD DESIGN</a:t>
            </a:r>
          </a:p>
        </p:txBody>
      </p:sp>
      <p:sp>
        <p:nvSpPr>
          <p:cNvPr id="4" name="Slide Number Placeholder 3"/>
          <p:cNvSpPr>
            <a:spLocks noGrp="1"/>
          </p:cNvSpPr>
          <p:nvPr>
            <p:ph type="sldNum" sz="quarter" idx="5"/>
          </p:nvPr>
        </p:nvSpPr>
        <p:spPr/>
        <p:txBody>
          <a:bodyPr/>
          <a:lstStyle/>
          <a:p>
            <a:fld id="{734DEFE5-C98E-4786-AC4B-F3E42DF9EC3A}" type="slidenum">
              <a:rPr lang="en-US" smtClean="0"/>
              <a:t>11</a:t>
            </a:fld>
            <a:endParaRPr lang="en-US"/>
          </a:p>
        </p:txBody>
      </p:sp>
    </p:spTree>
    <p:extLst>
      <p:ext uri="{BB962C8B-B14F-4D97-AF65-F5344CB8AC3E}">
        <p14:creationId xmlns:p14="http://schemas.microsoft.com/office/powerpoint/2010/main" val="29438607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a:t>We’re going to do a brief learner analysis, just to highlight some of the most important things.</a:t>
            </a:r>
          </a:p>
          <a:p>
            <a:pPr marL="0" indent="0">
              <a:buFontTx/>
              <a:buNone/>
            </a:pPr>
            <a:r>
              <a:rPr lang="en-US" dirty="0"/>
              <a:t>You can add to this on an ongoing basis if you wish</a:t>
            </a:r>
          </a:p>
          <a:p>
            <a:pPr marL="0" indent="0">
              <a:buFontTx/>
              <a:buNone/>
            </a:pPr>
            <a:endParaRPr lang="en-US" dirty="0"/>
          </a:p>
          <a:p>
            <a:pPr marL="0" indent="0">
              <a:buFontTx/>
              <a:buNone/>
            </a:pPr>
            <a:endParaRPr lang="en-US" dirty="0"/>
          </a:p>
          <a:p>
            <a:pPr marL="0" indent="0">
              <a:buFontTx/>
              <a:buNone/>
            </a:pPr>
            <a:endParaRPr lang="en-US" dirty="0"/>
          </a:p>
          <a:p>
            <a:pPr marL="0" indent="0">
              <a:buFontTx/>
              <a:buNone/>
            </a:pPr>
            <a:r>
              <a:rPr lang="en-US" dirty="0"/>
              <a:t>https://edtechbooks.org/id/learner_analysis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4DEFE5-C98E-4786-AC4B-F3E42DF9EC3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49999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b="1" dirty="0"/>
              <a:t>Analysis Question 1 </a:t>
            </a:r>
          </a:p>
          <a:p>
            <a:pPr marL="228600" indent="-228600">
              <a:buFont typeface="+mj-lt"/>
              <a:buAutoNum type="arabicPeriod"/>
            </a:pPr>
            <a:r>
              <a:rPr lang="en-US" b="1" dirty="0"/>
              <a:t>What are the main challenges that students are face with online and blended learning in your environment? The covid-19 shutdown may have highlighted some of these.</a:t>
            </a:r>
          </a:p>
          <a:p>
            <a:pPr marL="0" indent="0">
              <a:buFontTx/>
              <a:buNone/>
            </a:pPr>
            <a:endParaRPr lang="en-US" b="1" dirty="0"/>
          </a:p>
          <a:p>
            <a:pPr marL="0" indent="0">
              <a:buFontTx/>
              <a:buNone/>
            </a:pPr>
            <a:r>
              <a:rPr lang="en-US" b="1" dirty="0"/>
              <a:t>Analysis Question 2 (this we can fill in later in more detail)</a:t>
            </a:r>
          </a:p>
          <a:p>
            <a:pPr marL="228600" indent="-228600">
              <a:buFont typeface="+mj-lt"/>
              <a:buAutoNum type="arabicPeriod"/>
            </a:pPr>
            <a:r>
              <a:rPr lang="en-US" b="1" dirty="0"/>
              <a:t>Provide some information about student characteristics, learning context, and available technology in the environment where you will be presenting the Drone Mapping course.</a:t>
            </a:r>
          </a:p>
          <a:p>
            <a:pPr marL="228600" indent="-228600">
              <a:buFont typeface="+mj-lt"/>
              <a:buAutoNum type="arabicPeriod"/>
            </a:pPr>
            <a:endParaRPr lang="en-US" dirty="0"/>
          </a:p>
          <a:p>
            <a:pPr marL="0" indent="0">
              <a:buFont typeface="+mj-lt"/>
              <a:buNone/>
            </a:pPr>
            <a:r>
              <a:rPr lang="en-US" b="1" dirty="0"/>
              <a:t>Learner characteristics</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b="0" i="0" dirty="0">
                <a:solidFill>
                  <a:srgbClr val="212529"/>
                </a:solidFill>
                <a:effectLst/>
                <a:latin typeface="Roboto" panose="02000000000000000000" pitchFamily="2" charset="0"/>
              </a:rPr>
              <a:t>Age, gender, level of education, work experience, professional background?</a:t>
            </a:r>
          </a:p>
          <a:p>
            <a:pPr marL="0" indent="0">
              <a:buFont typeface="+mj-lt"/>
              <a:buNone/>
            </a:pPr>
            <a:r>
              <a:rPr lang="en-US" dirty="0"/>
              <a:t>Why do they want to learn about this topic?</a:t>
            </a:r>
          </a:p>
          <a:p>
            <a:pPr marL="0" indent="0">
              <a:buFont typeface="+mj-lt"/>
              <a:buNone/>
            </a:pPr>
            <a:r>
              <a:rPr lang="en-US" dirty="0"/>
              <a:t>What motivates the learner?</a:t>
            </a:r>
          </a:p>
          <a:p>
            <a:pPr marL="0" indent="0">
              <a:buFont typeface="+mj-lt"/>
              <a:buNone/>
            </a:pPr>
            <a:endParaRPr lang="en-US" dirty="0"/>
          </a:p>
          <a:p>
            <a:pPr marL="0" indent="0">
              <a:buFont typeface="+mj-lt"/>
              <a:buNone/>
            </a:pPr>
            <a:r>
              <a:rPr lang="en-US" b="1" dirty="0"/>
              <a:t>Prior knowledge</a:t>
            </a:r>
          </a:p>
          <a:p>
            <a:pPr marL="0" indent="0">
              <a:buFont typeface="+mj-lt"/>
              <a:buNone/>
            </a:pPr>
            <a:r>
              <a:rPr lang="en-US" dirty="0"/>
              <a:t>What do learners already know</a:t>
            </a:r>
          </a:p>
          <a:p>
            <a:pPr marL="0" indent="0">
              <a:buFont typeface="+mj-lt"/>
              <a:buNone/>
            </a:pPr>
            <a:r>
              <a:rPr lang="en-US" dirty="0"/>
              <a:t>How might this information contribute to the content and order of the course?</a:t>
            </a:r>
          </a:p>
          <a:p>
            <a:pPr marL="0" indent="0">
              <a:buFont typeface="+mj-lt"/>
              <a:buNone/>
            </a:pPr>
            <a:endParaRPr lang="en-US" dirty="0"/>
          </a:p>
          <a:p>
            <a:pPr marL="0" indent="0">
              <a:buFont typeface="+mj-lt"/>
              <a:buNone/>
            </a:pPr>
            <a:r>
              <a:rPr lang="en-US" b="1" dirty="0"/>
              <a:t>Demographics</a:t>
            </a:r>
          </a:p>
          <a:p>
            <a:pPr marL="0" indent="0">
              <a:buFont typeface="+mj-lt"/>
              <a:buNone/>
            </a:pPr>
            <a:r>
              <a:rPr lang="en-US" dirty="0"/>
              <a:t>Education level</a:t>
            </a:r>
          </a:p>
          <a:p>
            <a:pPr marL="0" indent="0">
              <a:buFont typeface="+mj-lt"/>
              <a:buNone/>
            </a:pPr>
            <a:r>
              <a:rPr lang="en-US" dirty="0"/>
              <a:t>Ethnicity, </a:t>
            </a:r>
          </a:p>
          <a:p>
            <a:pPr marL="0" indent="0">
              <a:buFont typeface="+mj-lt"/>
              <a:buNone/>
            </a:pPr>
            <a:r>
              <a:rPr lang="en-US" dirty="0"/>
              <a:t>Why are the demographics important for the material you will be teaching?</a:t>
            </a:r>
          </a:p>
          <a:p>
            <a:pPr marL="0" indent="0">
              <a:buFont typeface="+mj-lt"/>
              <a:buNone/>
            </a:pPr>
            <a:endParaRPr lang="en-US" dirty="0"/>
          </a:p>
          <a:p>
            <a:pPr marL="0" indent="0">
              <a:buFont typeface="+mj-lt"/>
              <a:buNone/>
            </a:pPr>
            <a:r>
              <a:rPr lang="en-US" dirty="0"/>
              <a:t>Access to technology</a:t>
            </a:r>
          </a:p>
          <a:p>
            <a:pPr marL="0" indent="0">
              <a:buFont typeface="+mj-lt"/>
              <a:buNone/>
            </a:pPr>
            <a:r>
              <a:rPr lang="en-US" dirty="0"/>
              <a:t>Are learning materials</a:t>
            </a:r>
          </a:p>
          <a:p>
            <a:pPr marL="0" indent="0">
              <a:buFont typeface="+mj-lt"/>
              <a:buNone/>
            </a:pPr>
            <a:r>
              <a:rPr lang="en-US" dirty="0"/>
              <a:t>Do all students have equal access to all materials</a:t>
            </a:r>
          </a:p>
          <a:p>
            <a:pPr marL="0" indent="0">
              <a:buFont typeface="+mj-lt"/>
              <a:buNone/>
            </a:pPr>
            <a:r>
              <a:rPr lang="en-US" dirty="0"/>
              <a:t>If access is not universal, how can I adapt my course curriculum to include all learners?</a:t>
            </a:r>
          </a:p>
          <a:p>
            <a:pPr marL="0" indent="0">
              <a:buFont typeface="+mj-lt"/>
              <a:buNone/>
            </a:pPr>
            <a:endParaRPr lang="en-US" dirty="0"/>
          </a:p>
          <a:p>
            <a:pPr marL="0" indent="0">
              <a:buFont typeface="+mj-lt"/>
              <a:buNone/>
            </a:pPr>
            <a:endParaRPr lang="en-US" dirty="0"/>
          </a:p>
          <a:p>
            <a:pPr marL="0" indent="0">
              <a:buFont typeface="+mj-lt"/>
              <a:buNone/>
            </a:pPr>
            <a:endParaRPr lang="en-US" dirty="0"/>
          </a:p>
          <a:p>
            <a:endParaRPr lang="en-US" dirty="0"/>
          </a:p>
          <a:p>
            <a:endParaRPr lang="en-US" dirty="0"/>
          </a:p>
          <a:p>
            <a:endParaRPr lang="en-US" dirty="0"/>
          </a:p>
          <a:p>
            <a:r>
              <a:rPr lang="en-US" dirty="0"/>
              <a:t>https://edtechbooks.org/id/learner_analysis</a:t>
            </a:r>
          </a:p>
          <a:p>
            <a:endParaRPr lang="en-US" b="1" dirty="0"/>
          </a:p>
        </p:txBody>
      </p:sp>
      <p:sp>
        <p:nvSpPr>
          <p:cNvPr id="4" name="Slide Number Placeholder 3"/>
          <p:cNvSpPr>
            <a:spLocks noGrp="1"/>
          </p:cNvSpPr>
          <p:nvPr>
            <p:ph type="sldNum" sz="quarter" idx="5"/>
          </p:nvPr>
        </p:nvSpPr>
        <p:spPr/>
        <p:txBody>
          <a:bodyPr/>
          <a:lstStyle/>
          <a:p>
            <a:fld id="{734DEFE5-C98E-4786-AC4B-F3E42DF9EC3A}" type="slidenum">
              <a:rPr lang="en-US" smtClean="0"/>
              <a:t>13</a:t>
            </a:fld>
            <a:endParaRPr lang="en-US"/>
          </a:p>
        </p:txBody>
      </p:sp>
    </p:spTree>
    <p:extLst>
      <p:ext uri="{BB962C8B-B14F-4D97-AF65-F5344CB8AC3E}">
        <p14:creationId xmlns:p14="http://schemas.microsoft.com/office/powerpoint/2010/main" val="7895671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Who has done an online course before.</a:t>
            </a:r>
          </a:p>
          <a:p>
            <a:r>
              <a:rPr lang="en-US" dirty="0"/>
              <a:t>What worked and what didn’t work</a:t>
            </a:r>
          </a:p>
          <a:p>
            <a:r>
              <a:rPr lang="en-US" dirty="0"/>
              <a:t>What was helpful and what wasn’t</a:t>
            </a:r>
          </a:p>
          <a:p>
            <a:r>
              <a:rPr lang="en-US" dirty="0"/>
              <a:t>This could be general challenges of </a:t>
            </a:r>
            <a:r>
              <a:rPr lang="en-US"/>
              <a:t>an online </a:t>
            </a:r>
            <a:r>
              <a:rPr lang="en-US" dirty="0"/>
              <a:t>course or challenges in your specific context</a:t>
            </a:r>
          </a:p>
        </p:txBody>
      </p:sp>
      <p:sp>
        <p:nvSpPr>
          <p:cNvPr id="4" name="Slide Number Placeholder 3"/>
          <p:cNvSpPr>
            <a:spLocks noGrp="1"/>
          </p:cNvSpPr>
          <p:nvPr>
            <p:ph type="sldNum" sz="quarter" idx="5"/>
          </p:nvPr>
        </p:nvSpPr>
        <p:spPr/>
        <p:txBody>
          <a:bodyPr/>
          <a:lstStyle/>
          <a:p>
            <a:fld id="{734DEFE5-C98E-4786-AC4B-F3E42DF9EC3A}" type="slidenum">
              <a:rPr lang="en-US" smtClean="0"/>
              <a:t>14</a:t>
            </a:fld>
            <a:endParaRPr lang="en-US"/>
          </a:p>
        </p:txBody>
      </p:sp>
    </p:spTree>
    <p:extLst>
      <p:ext uri="{BB962C8B-B14F-4D97-AF65-F5344CB8AC3E}">
        <p14:creationId xmlns:p14="http://schemas.microsoft.com/office/powerpoint/2010/main" val="36622784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734DEFE5-C98E-4786-AC4B-F3E42DF9EC3A}" type="slidenum">
              <a:rPr lang="en-US" smtClean="0"/>
              <a:t>15</a:t>
            </a:fld>
            <a:endParaRPr lang="en-US"/>
          </a:p>
        </p:txBody>
      </p:sp>
    </p:spTree>
    <p:extLst>
      <p:ext uri="{BB962C8B-B14F-4D97-AF65-F5344CB8AC3E}">
        <p14:creationId xmlns:p14="http://schemas.microsoft.com/office/powerpoint/2010/main" val="3304740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Traditional and modern approaches fall along a spectrum</a:t>
            </a:r>
          </a:p>
          <a:p>
            <a:pPr marL="0" indent="0">
              <a:buFont typeface="Arial" panose="020B0604020202020204" pitchFamily="34" charset="0"/>
              <a:buNone/>
            </a:pPr>
            <a:r>
              <a:rPr lang="en-US" dirty="0"/>
              <a:t>The majority of teachers </a:t>
            </a:r>
          </a:p>
        </p:txBody>
      </p:sp>
      <p:sp>
        <p:nvSpPr>
          <p:cNvPr id="4" name="Slide Number Placeholder 3"/>
          <p:cNvSpPr>
            <a:spLocks noGrp="1"/>
          </p:cNvSpPr>
          <p:nvPr>
            <p:ph type="sldNum" sz="quarter" idx="5"/>
          </p:nvPr>
        </p:nvSpPr>
        <p:spPr/>
        <p:txBody>
          <a:bodyPr/>
          <a:lstStyle/>
          <a:p>
            <a:fld id="{734DEFE5-C98E-4786-AC4B-F3E42DF9EC3A}" type="slidenum">
              <a:rPr lang="en-US" smtClean="0"/>
              <a:t>16</a:t>
            </a:fld>
            <a:endParaRPr lang="en-US"/>
          </a:p>
        </p:txBody>
      </p:sp>
    </p:spTree>
    <p:extLst>
      <p:ext uri="{BB962C8B-B14F-4D97-AF65-F5344CB8AC3E}">
        <p14:creationId xmlns:p14="http://schemas.microsoft.com/office/powerpoint/2010/main" val="28166446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4DEFE5-C98E-4786-AC4B-F3E42DF9EC3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47191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0" i="0" dirty="0">
                <a:solidFill>
                  <a:srgbClr val="1D2125"/>
                </a:solidFill>
                <a:effectLst/>
                <a:latin typeface="-apple-system"/>
              </a:rPr>
              <a:t>Traditional face-to-face teaching is teacher-centered.  The teacher chooses the topics and delivers the information to the students who passively receive the knowledge.</a:t>
            </a:r>
          </a:p>
          <a:p>
            <a:pPr marL="171450" indent="-171450">
              <a:buFont typeface="Arial" panose="020B0604020202020204" pitchFamily="34" charset="0"/>
              <a:buChar char="•"/>
            </a:pPr>
            <a:r>
              <a:rPr lang="en-US" b="0" i="0" dirty="0">
                <a:solidFill>
                  <a:srgbClr val="1D2125"/>
                </a:solidFill>
                <a:effectLst/>
                <a:latin typeface="-apple-system"/>
              </a:rPr>
              <a:t>Learner-centered education places students at the center of the learning process.  It shifts the traditional teacher-centered model to one that focuses on the needs interests and abilities of individual students.</a:t>
            </a:r>
          </a:p>
          <a:p>
            <a:pPr marL="0" indent="0">
              <a:buFont typeface="Arial" panose="020B0604020202020204" pitchFamily="34" charset="0"/>
              <a:buNone/>
            </a:pPr>
            <a:endParaRPr lang="en-US" b="0" i="0" dirty="0">
              <a:solidFill>
                <a:srgbClr val="444444"/>
              </a:solidFill>
              <a:effectLst/>
              <a:latin typeface="Segoe UI" panose="020B0502040204020203" pitchFamily="34" charset="0"/>
            </a:endParaRPr>
          </a:p>
          <a:p>
            <a:pPr marL="171450" indent="-171450">
              <a:buFont typeface="Arial" panose="020B0604020202020204" pitchFamily="34" charset="0"/>
              <a:buChar char="•"/>
            </a:pPr>
            <a:r>
              <a:rPr lang="en-US" dirty="0"/>
              <a:t>http://sclearning.pbworks.com/w/page/133009197/FrontPage</a:t>
            </a:r>
          </a:p>
          <a:p>
            <a:endParaRPr lang="en-US" dirty="0"/>
          </a:p>
        </p:txBody>
      </p:sp>
      <p:sp>
        <p:nvSpPr>
          <p:cNvPr id="4" name="Slide Number Placeholder 3"/>
          <p:cNvSpPr>
            <a:spLocks noGrp="1"/>
          </p:cNvSpPr>
          <p:nvPr>
            <p:ph type="sldNum" sz="quarter" idx="5"/>
          </p:nvPr>
        </p:nvSpPr>
        <p:spPr/>
        <p:txBody>
          <a:bodyPr/>
          <a:lstStyle/>
          <a:p>
            <a:fld id="{734DEFE5-C98E-4786-AC4B-F3E42DF9EC3A}" type="slidenum">
              <a:rPr lang="en-US" smtClean="0"/>
              <a:t>18</a:t>
            </a:fld>
            <a:endParaRPr lang="en-US"/>
          </a:p>
        </p:txBody>
      </p:sp>
    </p:spTree>
    <p:extLst>
      <p:ext uri="{BB962C8B-B14F-4D97-AF65-F5344CB8AC3E}">
        <p14:creationId xmlns:p14="http://schemas.microsoft.com/office/powerpoint/2010/main" val="34541896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1" dirty="0"/>
              <a:t>https://scribehow.com/library/learner-centered-approach</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734DEFE5-C98E-4786-AC4B-F3E42DF9EC3A}" type="slidenum">
              <a:rPr lang="en-US" smtClean="0"/>
              <a:t>19</a:t>
            </a:fld>
            <a:endParaRPr lang="en-US"/>
          </a:p>
        </p:txBody>
      </p:sp>
    </p:spTree>
    <p:extLst>
      <p:ext uri="{BB962C8B-B14F-4D97-AF65-F5344CB8AC3E}">
        <p14:creationId xmlns:p14="http://schemas.microsoft.com/office/powerpoint/2010/main" val="11335291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https://in.nau.edu/ocldaa/learning-centered-vs-teaching-centered/</a:t>
            </a:r>
          </a:p>
          <a:p>
            <a:r>
              <a:rPr lang="en-US" dirty="0"/>
              <a:t>https://connect.springerpub.com/content/book/978-0-8261-7718-6/part/part01/chapter/ch01</a:t>
            </a:r>
          </a:p>
          <a:p>
            <a:r>
              <a:rPr lang="en-US" dirty="0"/>
              <a:t>https://tlc.ontariotechu.ca/teaching/learner-centred-teaching/index.php</a:t>
            </a:r>
          </a:p>
        </p:txBody>
      </p:sp>
      <p:sp>
        <p:nvSpPr>
          <p:cNvPr id="4" name="Slide Number Placeholder 3"/>
          <p:cNvSpPr>
            <a:spLocks noGrp="1"/>
          </p:cNvSpPr>
          <p:nvPr>
            <p:ph type="sldNum" sz="quarter" idx="5"/>
          </p:nvPr>
        </p:nvSpPr>
        <p:spPr/>
        <p:txBody>
          <a:bodyPr/>
          <a:lstStyle/>
          <a:p>
            <a:fld id="{734DEFE5-C98E-4786-AC4B-F3E42DF9EC3A}" type="slidenum">
              <a:rPr lang="en-US" smtClean="0"/>
              <a:t>20</a:t>
            </a:fld>
            <a:endParaRPr lang="en-US"/>
          </a:p>
        </p:txBody>
      </p:sp>
    </p:spTree>
    <p:extLst>
      <p:ext uri="{BB962C8B-B14F-4D97-AF65-F5344CB8AC3E}">
        <p14:creationId xmlns:p14="http://schemas.microsoft.com/office/powerpoint/2010/main" val="35201440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228600" indent="-228600">
              <a:buAutoNum type="arabicPeriod"/>
            </a:pPr>
            <a:endParaRPr lang="en-US" dirty="0"/>
          </a:p>
        </p:txBody>
      </p:sp>
      <p:sp>
        <p:nvSpPr>
          <p:cNvPr id="4" name="Slide Number Placeholder 3"/>
          <p:cNvSpPr>
            <a:spLocks noGrp="1"/>
          </p:cNvSpPr>
          <p:nvPr>
            <p:ph type="sldNum" sz="quarter" idx="5"/>
          </p:nvPr>
        </p:nvSpPr>
        <p:spPr/>
        <p:txBody>
          <a:bodyPr/>
          <a:lstStyle/>
          <a:p>
            <a:fld id="{734DEFE5-C98E-4786-AC4B-F3E42DF9EC3A}" type="slidenum">
              <a:rPr lang="en-US" smtClean="0"/>
              <a:t>2</a:t>
            </a:fld>
            <a:endParaRPr lang="en-US"/>
          </a:p>
        </p:txBody>
      </p:sp>
    </p:spTree>
    <p:extLst>
      <p:ext uri="{BB962C8B-B14F-4D97-AF65-F5344CB8AC3E}">
        <p14:creationId xmlns:p14="http://schemas.microsoft.com/office/powerpoint/2010/main" val="27713071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https://englishpost.org/student-centered-learning/</a:t>
            </a:r>
          </a:p>
        </p:txBody>
      </p:sp>
      <p:sp>
        <p:nvSpPr>
          <p:cNvPr id="4" name="Slide Number Placeholder 3"/>
          <p:cNvSpPr>
            <a:spLocks noGrp="1"/>
          </p:cNvSpPr>
          <p:nvPr>
            <p:ph type="sldNum" sz="quarter" idx="5"/>
          </p:nvPr>
        </p:nvSpPr>
        <p:spPr/>
        <p:txBody>
          <a:bodyPr/>
          <a:lstStyle/>
          <a:p>
            <a:fld id="{734DEFE5-C98E-4786-AC4B-F3E42DF9EC3A}" type="slidenum">
              <a:rPr lang="en-US" smtClean="0"/>
              <a:t>21</a:t>
            </a:fld>
            <a:endParaRPr lang="en-US"/>
          </a:p>
        </p:txBody>
      </p:sp>
    </p:spTree>
    <p:extLst>
      <p:ext uri="{BB962C8B-B14F-4D97-AF65-F5344CB8AC3E}">
        <p14:creationId xmlns:p14="http://schemas.microsoft.com/office/powerpoint/2010/main" val="2118768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1" dirty="0"/>
              <a:t>https://scribehow.com/library/learner-centered-approach</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734DEFE5-C98E-4786-AC4B-F3E42DF9EC3A}" type="slidenum">
              <a:rPr lang="en-US" smtClean="0"/>
              <a:t>22</a:t>
            </a:fld>
            <a:endParaRPr lang="en-US"/>
          </a:p>
        </p:txBody>
      </p:sp>
    </p:spTree>
    <p:extLst>
      <p:ext uri="{BB962C8B-B14F-4D97-AF65-F5344CB8AC3E}">
        <p14:creationId xmlns:p14="http://schemas.microsoft.com/office/powerpoint/2010/main" val="37650113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4DEFE5-C98E-4786-AC4B-F3E42DF9EC3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327529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4DEFE5-C98E-4786-AC4B-F3E42DF9EC3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44580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How active is the flipped classroom?</a:t>
            </a:r>
          </a:p>
        </p:txBody>
      </p:sp>
      <p:sp>
        <p:nvSpPr>
          <p:cNvPr id="4" name="Slide Number Placeholder 3"/>
          <p:cNvSpPr>
            <a:spLocks noGrp="1"/>
          </p:cNvSpPr>
          <p:nvPr>
            <p:ph type="sldNum" sz="quarter" idx="5"/>
          </p:nvPr>
        </p:nvSpPr>
        <p:spPr/>
        <p:txBody>
          <a:bodyPr/>
          <a:lstStyle/>
          <a:p>
            <a:fld id="{734DEFE5-C98E-4786-AC4B-F3E42DF9EC3A}" type="slidenum">
              <a:rPr lang="en-US" smtClean="0"/>
              <a:t>25</a:t>
            </a:fld>
            <a:endParaRPr lang="en-US"/>
          </a:p>
        </p:txBody>
      </p:sp>
    </p:spTree>
    <p:extLst>
      <p:ext uri="{BB962C8B-B14F-4D97-AF65-F5344CB8AC3E}">
        <p14:creationId xmlns:p14="http://schemas.microsoft.com/office/powerpoint/2010/main" val="1151391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Any questions about learning types?</a:t>
            </a:r>
          </a:p>
          <a:p>
            <a:r>
              <a:rPr lang="en-US" dirty="0"/>
              <a:t>These are Dianna </a:t>
            </a:r>
            <a:r>
              <a:rPr lang="en-US" dirty="0" err="1"/>
              <a:t>Laurillard’s</a:t>
            </a:r>
            <a:r>
              <a:rPr lang="en-US" dirty="0"/>
              <a:t> original 6 learning types.  </a:t>
            </a:r>
          </a:p>
          <a:p>
            <a:r>
              <a:rPr lang="en-US" dirty="0"/>
              <a:t>If you look at the BDP tool, Collaboration is excluded as one of the six</a:t>
            </a:r>
          </a:p>
          <a:p>
            <a:r>
              <a:rPr lang="en-US" dirty="0"/>
              <a:t>But it included as a separate component</a:t>
            </a:r>
          </a:p>
          <a:p>
            <a:r>
              <a:rPr lang="en-US" dirty="0"/>
              <a:t>This makes sense from the point of view that a collaborative activity will always be combined with one of the others.  You have to collaborate on something either you produce something together or enquire about something together or discuss something together.</a:t>
            </a:r>
          </a:p>
          <a:p>
            <a:r>
              <a:rPr lang="en-US" dirty="0"/>
              <a:t>Have a look at learning types in the BDP UAV course analysis tab</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4DEFE5-C98E-4786-AC4B-F3E42DF9EC3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46608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4DEFE5-C98E-4786-AC4B-F3E42DF9EC3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715016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4DEFE5-C98E-4786-AC4B-F3E42DF9EC3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696298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6C0CA7-355B-47C2-8631-9E2DD0FA000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25382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09B13A-8642-4609-A588-E1B952C8F3A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04937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endParaRPr lang="en-US" dirty="0"/>
          </a:p>
          <a:p>
            <a:pPr marL="228600" indent="-228600">
              <a:buFont typeface="+mj-lt"/>
              <a:buAutoNum type="arabicPeriod"/>
            </a:pPr>
            <a:r>
              <a:rPr lang="en-US" dirty="0"/>
              <a:t>How confident are you to teach in the online mode?</a:t>
            </a:r>
          </a:p>
          <a:p>
            <a:pPr marL="228600" indent="-228600">
              <a:buFont typeface="+mj-lt"/>
              <a:buAutoNum type="arabicPeriod"/>
            </a:pPr>
            <a:r>
              <a:rPr lang="en-US" dirty="0"/>
              <a:t>How confident are you to teach in the blended mode?</a:t>
            </a:r>
          </a:p>
          <a:p>
            <a:pPr marL="228600" indent="-228600">
              <a:buFont typeface="+mj-lt"/>
              <a:buAutoNum type="arabicPeriod"/>
            </a:pPr>
            <a:r>
              <a:rPr lang="en-US" dirty="0"/>
              <a:t>What are your main challenges and concerns in regard to designing and delivering the Drone Mapping course in the online and blended modes?</a:t>
            </a:r>
          </a:p>
          <a:p>
            <a:endParaRPr lang="en-US" dirty="0"/>
          </a:p>
          <a:p>
            <a:endParaRPr lang="en-US" b="1" dirty="0"/>
          </a:p>
        </p:txBody>
      </p:sp>
      <p:sp>
        <p:nvSpPr>
          <p:cNvPr id="4" name="Slide Number Placeholder 3"/>
          <p:cNvSpPr>
            <a:spLocks noGrp="1"/>
          </p:cNvSpPr>
          <p:nvPr>
            <p:ph type="sldNum" sz="quarter" idx="5"/>
          </p:nvPr>
        </p:nvSpPr>
        <p:spPr/>
        <p:txBody>
          <a:bodyPr/>
          <a:lstStyle/>
          <a:p>
            <a:fld id="{734DEFE5-C98E-4786-AC4B-F3E42DF9EC3A}" type="slidenum">
              <a:rPr lang="en-US" smtClean="0"/>
              <a:t>3</a:t>
            </a:fld>
            <a:endParaRPr lang="en-US"/>
          </a:p>
        </p:txBody>
      </p:sp>
    </p:spTree>
    <p:extLst>
      <p:ext uri="{BB962C8B-B14F-4D97-AF65-F5344CB8AC3E}">
        <p14:creationId xmlns:p14="http://schemas.microsoft.com/office/powerpoint/2010/main" val="18576102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fld id="{734DEFE5-C98E-4786-AC4B-F3E42DF9EC3A}" type="slidenum">
              <a:rPr lang="en-US" smtClean="0"/>
              <a:t>32</a:t>
            </a:fld>
            <a:endParaRPr lang="en-US"/>
          </a:p>
        </p:txBody>
      </p:sp>
    </p:spTree>
    <p:extLst>
      <p:ext uri="{BB962C8B-B14F-4D97-AF65-F5344CB8AC3E}">
        <p14:creationId xmlns:p14="http://schemas.microsoft.com/office/powerpoint/2010/main" val="317810199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What are the main challenges that students are face with online and blended learning in your environment? The covid-19 shutdown may have highlighted some of these.</a:t>
            </a:r>
          </a:p>
          <a:p>
            <a:endParaRPr lang="en-US" b="1" dirty="0"/>
          </a:p>
          <a:p>
            <a:r>
              <a:rPr lang="en-US" dirty="0"/>
              <a:t>Break these down into categories:</a:t>
            </a:r>
          </a:p>
          <a:p>
            <a:r>
              <a:rPr lang="en-US" dirty="0"/>
              <a:t>Engagement</a:t>
            </a:r>
          </a:p>
          <a:p>
            <a:r>
              <a:rPr lang="en-US" dirty="0"/>
              <a:t>Participation</a:t>
            </a:r>
          </a:p>
          <a:p>
            <a:r>
              <a:rPr lang="en-US" dirty="0"/>
              <a:t>Motivation</a:t>
            </a:r>
          </a:p>
          <a:p>
            <a:r>
              <a:rPr lang="en-US" dirty="0"/>
              <a:t>Feedback</a:t>
            </a:r>
          </a:p>
          <a:p>
            <a:r>
              <a:rPr lang="en-US" dirty="0"/>
              <a:t>Community/isolation</a:t>
            </a:r>
          </a:p>
          <a:p>
            <a:r>
              <a:rPr lang="en-US" dirty="0"/>
              <a:t>Confusion/Navigation</a:t>
            </a:r>
          </a:p>
          <a:p>
            <a:endParaRPr lang="en-US" dirty="0"/>
          </a:p>
          <a:p>
            <a:r>
              <a:rPr lang="en-US" dirty="0"/>
              <a:t>Then add an additional category: other</a:t>
            </a:r>
          </a:p>
          <a:p>
            <a:endParaRPr lang="en-US" b="1" dirty="0"/>
          </a:p>
        </p:txBody>
      </p:sp>
      <p:sp>
        <p:nvSpPr>
          <p:cNvPr id="4" name="Slide Number Placeholder 3"/>
          <p:cNvSpPr>
            <a:spLocks noGrp="1"/>
          </p:cNvSpPr>
          <p:nvPr>
            <p:ph type="sldNum" sz="quarter" idx="5"/>
          </p:nvPr>
        </p:nvSpPr>
        <p:spPr/>
        <p:txBody>
          <a:bodyPr/>
          <a:lstStyle/>
          <a:p>
            <a:fld id="{734DEFE5-C98E-4786-AC4B-F3E42DF9EC3A}" type="slidenum">
              <a:rPr lang="en-US" smtClean="0"/>
              <a:t>33</a:t>
            </a:fld>
            <a:endParaRPr lang="en-US"/>
          </a:p>
        </p:txBody>
      </p:sp>
    </p:spTree>
    <p:extLst>
      <p:ext uri="{BB962C8B-B14F-4D97-AF65-F5344CB8AC3E}">
        <p14:creationId xmlns:p14="http://schemas.microsoft.com/office/powerpoint/2010/main" val="39578097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are the factors that impact learning in distance and blended courses</a:t>
            </a:r>
          </a:p>
          <a:p>
            <a:endParaRPr lang="en-US" dirty="0"/>
          </a:p>
        </p:txBody>
      </p:sp>
      <p:sp>
        <p:nvSpPr>
          <p:cNvPr id="4" name="Slide Number Placeholder 3"/>
          <p:cNvSpPr>
            <a:spLocks noGrp="1"/>
          </p:cNvSpPr>
          <p:nvPr>
            <p:ph type="sldNum" sz="quarter" idx="5"/>
          </p:nvPr>
        </p:nvSpPr>
        <p:spPr/>
        <p:txBody>
          <a:bodyPr/>
          <a:lstStyle/>
          <a:p>
            <a:fld id="{734DEFE5-C98E-4786-AC4B-F3E42DF9EC3A}" type="slidenum">
              <a:rPr lang="en-US" smtClean="0"/>
              <a:t>34</a:t>
            </a:fld>
            <a:endParaRPr lang="en-US"/>
          </a:p>
        </p:txBody>
      </p:sp>
    </p:spTree>
    <p:extLst>
      <p:ext uri="{BB962C8B-B14F-4D97-AF65-F5344CB8AC3E}">
        <p14:creationId xmlns:p14="http://schemas.microsoft.com/office/powerpoint/2010/main" val="31691994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fld id="{734DEFE5-C98E-4786-AC4B-F3E42DF9EC3A}" type="slidenum">
              <a:rPr lang="en-US" smtClean="0"/>
              <a:t>35</a:t>
            </a:fld>
            <a:endParaRPr lang="en-US"/>
          </a:p>
        </p:txBody>
      </p:sp>
    </p:spTree>
    <p:extLst>
      <p:ext uri="{BB962C8B-B14F-4D97-AF65-F5344CB8AC3E}">
        <p14:creationId xmlns:p14="http://schemas.microsoft.com/office/powerpoint/2010/main" val="12403411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4DEFE5-C98E-4786-AC4B-F3E42DF9EC3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653722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https://www.niu.edu/citl/resources/guides/increase-student-engagement-in-online-courses.shtml</a:t>
            </a:r>
          </a:p>
          <a:p>
            <a:r>
              <a:rPr lang="en-US" dirty="0"/>
              <a:t>https://newsroom.nuadu.com/news/5-strategies-to-boost-participation-in-online-classes/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4DEFE5-C98E-4786-AC4B-F3E42DF9EC3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5044945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https://www.niu.edu/citl/resources/guides/increase-student-engagement-in-online-courses.shtml</a:t>
            </a:r>
          </a:p>
          <a:p>
            <a:r>
              <a:rPr lang="en-US" dirty="0"/>
              <a:t>https://newsroom.nuadu.com/news/5-strategies-to-boost-participation-in-online-classes/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4DEFE5-C98E-4786-AC4B-F3E42DF9EC3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685296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Social media like </a:t>
            </a:r>
            <a:r>
              <a:rPr lang="en-US" dirty="0" err="1"/>
              <a:t>whatsapp</a:t>
            </a:r>
            <a:endParaRPr lang="en-US" dirty="0"/>
          </a:p>
          <a:p>
            <a:r>
              <a:rPr lang="en-US" dirty="0"/>
              <a:t>https://www.niu.edu/citl/resources/guides/increase-student-engagement-in-online-courses.shtml</a:t>
            </a:r>
          </a:p>
          <a:p>
            <a:r>
              <a:rPr lang="en-US" dirty="0"/>
              <a:t>https://newsroom.nuadu.com/news/5-strategies-to-boost-participation-in-online-classes/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4DEFE5-C98E-4786-AC4B-F3E42DF9EC3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574235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Consider also feedback from students about the course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4DEFE5-C98E-4786-AC4B-F3E42DF9EC3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93919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Social 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4DEFE5-C98E-4786-AC4B-F3E42DF9EC3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69969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err="1"/>
              <a:t>Wooclap</a:t>
            </a:r>
            <a:endParaRPr lang="en-US" b="1" dirty="0"/>
          </a:p>
          <a:p>
            <a:r>
              <a:rPr lang="en-US" dirty="0"/>
              <a:t>A survey tool</a:t>
            </a:r>
          </a:p>
          <a:p>
            <a:r>
              <a:rPr lang="en-US" dirty="0"/>
              <a:t>We have set this tool to anonymous, don’t enter your personal information and it will remain that way.</a:t>
            </a:r>
          </a:p>
          <a:p>
            <a:endParaRPr lang="en-US" dirty="0"/>
          </a:p>
          <a:p>
            <a:r>
              <a:rPr lang="en-US" dirty="0"/>
              <a:t>To check that everyone has access:</a:t>
            </a:r>
          </a:p>
          <a:p>
            <a:r>
              <a:rPr lang="en-US" dirty="0"/>
              <a:t>Sign up and answer a couple of questions</a:t>
            </a:r>
          </a:p>
          <a:p>
            <a:pPr marL="0" indent="0">
              <a:buFont typeface="+mj-lt"/>
              <a:buNone/>
            </a:pPr>
            <a:endParaRPr lang="en-US" dirty="0"/>
          </a:p>
          <a:p>
            <a:pPr marL="0" indent="0">
              <a:buFontTx/>
              <a:buNone/>
            </a:pPr>
            <a:r>
              <a:rPr lang="en-US" b="1" dirty="0"/>
              <a:t>Answer a few questions</a:t>
            </a:r>
            <a:endParaRPr lang="en-US" dirty="0"/>
          </a:p>
          <a:p>
            <a:pPr marL="228600" indent="-228600">
              <a:buFont typeface="+mj-lt"/>
              <a:buAutoNum type="arabicPeriod"/>
            </a:pPr>
            <a:r>
              <a:rPr lang="en-US" dirty="0"/>
              <a:t>How confident are you to teach in the online mode?</a:t>
            </a:r>
          </a:p>
          <a:p>
            <a:pPr marL="228600" indent="-228600">
              <a:buFont typeface="+mj-lt"/>
              <a:buAutoNum type="arabicPeriod"/>
            </a:pPr>
            <a:r>
              <a:rPr lang="en-US" dirty="0"/>
              <a:t>How confident are you to teach in the blended mode?</a:t>
            </a:r>
          </a:p>
          <a:p>
            <a:pPr marL="228600" indent="-228600">
              <a:buFont typeface="+mj-lt"/>
              <a:buAutoNum type="arabicPeriod"/>
            </a:pPr>
            <a:r>
              <a:rPr lang="en-US" dirty="0"/>
              <a:t>What are your main challenges and concerns in regard to designing and delivering the Drone Mapping course in the online and blended modes?</a:t>
            </a:r>
          </a:p>
          <a:p>
            <a:endParaRPr lang="en-US" b="1" dirty="0"/>
          </a:p>
        </p:txBody>
      </p:sp>
      <p:sp>
        <p:nvSpPr>
          <p:cNvPr id="4" name="Slide Number Placeholder 3"/>
          <p:cNvSpPr>
            <a:spLocks noGrp="1"/>
          </p:cNvSpPr>
          <p:nvPr>
            <p:ph type="sldNum" sz="quarter" idx="5"/>
          </p:nvPr>
        </p:nvSpPr>
        <p:spPr/>
        <p:txBody>
          <a:bodyPr/>
          <a:lstStyle/>
          <a:p>
            <a:fld id="{734DEFE5-C98E-4786-AC4B-F3E42DF9EC3A}" type="slidenum">
              <a:rPr lang="en-US" smtClean="0"/>
              <a:t>4</a:t>
            </a:fld>
            <a:endParaRPr lang="en-US"/>
          </a:p>
        </p:txBody>
      </p:sp>
    </p:spTree>
    <p:extLst>
      <p:ext uri="{BB962C8B-B14F-4D97-AF65-F5344CB8AC3E}">
        <p14:creationId xmlns:p14="http://schemas.microsoft.com/office/powerpoint/2010/main" val="120922688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are the factors that impact learning in distance and blended courses</a:t>
            </a:r>
          </a:p>
          <a:p>
            <a:endParaRPr lang="en-US" dirty="0"/>
          </a:p>
        </p:txBody>
      </p:sp>
      <p:sp>
        <p:nvSpPr>
          <p:cNvPr id="4" name="Slide Number Placeholder 3"/>
          <p:cNvSpPr>
            <a:spLocks noGrp="1"/>
          </p:cNvSpPr>
          <p:nvPr>
            <p:ph type="sldNum" sz="quarter" idx="5"/>
          </p:nvPr>
        </p:nvSpPr>
        <p:spPr/>
        <p:txBody>
          <a:bodyPr/>
          <a:lstStyle/>
          <a:p>
            <a:fld id="{734DEFE5-C98E-4786-AC4B-F3E42DF9EC3A}" type="slidenum">
              <a:rPr lang="en-US" smtClean="0"/>
              <a:t>43</a:t>
            </a:fld>
            <a:endParaRPr lang="en-US"/>
          </a:p>
        </p:txBody>
      </p:sp>
    </p:spTree>
    <p:extLst>
      <p:ext uri="{BB962C8B-B14F-4D97-AF65-F5344CB8AC3E}">
        <p14:creationId xmlns:p14="http://schemas.microsoft.com/office/powerpoint/2010/main" val="363022804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4DEFE5-C98E-4786-AC4B-F3E42DF9EC3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128504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Select &amp; </a:t>
            </a:r>
            <a:r>
              <a:rPr lang="en-US" dirty="0" err="1"/>
              <a:t>prioritise</a:t>
            </a:r>
            <a:r>
              <a:rPr lang="en-US" dirty="0"/>
              <a:t> those that will have most impact and that are most viable </a:t>
            </a:r>
          </a:p>
          <a:p>
            <a:endParaRPr lang="en-US" dirty="0"/>
          </a:p>
          <a:p>
            <a:r>
              <a:rPr lang="en-US" dirty="0"/>
              <a:t>These priorities will differ depending on each individual situation, so what is important for us her might be completely different in the Ethiopian context</a:t>
            </a:r>
          </a:p>
          <a:p>
            <a:endParaRPr lang="en-US" dirty="0"/>
          </a:p>
          <a:p>
            <a:r>
              <a:rPr lang="en-US" dirty="0"/>
              <a:t>The + One approach which was developed by Thomas Tobin</a:t>
            </a:r>
          </a:p>
          <a:p>
            <a:r>
              <a:rPr lang="en-US" dirty="0"/>
              <a:t>Focus on </a:t>
            </a:r>
            <a:r>
              <a:rPr lang="en-US" dirty="0" err="1"/>
              <a:t>th</a:t>
            </a:r>
            <a:endParaRPr lang="en-US" dirty="0"/>
          </a:p>
        </p:txBody>
      </p:sp>
      <p:sp>
        <p:nvSpPr>
          <p:cNvPr id="4" name="Slide Number Placeholder 3"/>
          <p:cNvSpPr>
            <a:spLocks noGrp="1"/>
          </p:cNvSpPr>
          <p:nvPr>
            <p:ph type="sldNum" sz="quarter" idx="5"/>
          </p:nvPr>
        </p:nvSpPr>
        <p:spPr/>
        <p:txBody>
          <a:bodyPr/>
          <a:lstStyle/>
          <a:p>
            <a:fld id="{734DEFE5-C98E-4786-AC4B-F3E42DF9EC3A}" type="slidenum">
              <a:rPr lang="en-US" smtClean="0"/>
              <a:t>45</a:t>
            </a:fld>
            <a:endParaRPr lang="en-US"/>
          </a:p>
        </p:txBody>
      </p:sp>
    </p:spTree>
    <p:extLst>
      <p:ext uri="{BB962C8B-B14F-4D97-AF65-F5344CB8AC3E}">
        <p14:creationId xmlns:p14="http://schemas.microsoft.com/office/powerpoint/2010/main" val="298240446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These models/frameworks </a:t>
            </a:r>
            <a:r>
              <a:rPr lang="en-US" dirty="0" err="1"/>
              <a:t>etc</a:t>
            </a:r>
            <a:r>
              <a:rPr lang="en-US" dirty="0"/>
              <a:t> are very powerful strategies for improving the learning experience for online learners.</a:t>
            </a:r>
          </a:p>
          <a:p>
            <a:pPr marL="171450" indent="-171450">
              <a:buFont typeface="Arial" panose="020B0604020202020204" pitchFamily="34" charset="0"/>
              <a:buChar char="•"/>
            </a:pPr>
            <a:r>
              <a:rPr lang="en-US" dirty="0"/>
              <a:t>However they do have an impact on your time, whether that’s because you have to learn new skills and knowledge or because it just takes time to develop the course material in a particular way.</a:t>
            </a:r>
          </a:p>
          <a:p>
            <a:pPr marL="171450" indent="-171450">
              <a:buFont typeface="Arial" panose="020B0604020202020204" pitchFamily="34" charset="0"/>
              <a:buChar char="•"/>
            </a:pPr>
            <a:r>
              <a:rPr lang="en-US" dirty="0"/>
              <a:t>So we have to be strategic about this</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There is a substantial overlap between all of these frameworks.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734DEFE5-C98E-4786-AC4B-F3E42DF9EC3A}" type="slidenum">
              <a:rPr lang="en-US" smtClean="0"/>
              <a:t>46</a:t>
            </a:fld>
            <a:endParaRPr lang="en-US"/>
          </a:p>
        </p:txBody>
      </p:sp>
    </p:spTree>
    <p:extLst>
      <p:ext uri="{BB962C8B-B14F-4D97-AF65-F5344CB8AC3E}">
        <p14:creationId xmlns:p14="http://schemas.microsoft.com/office/powerpoint/2010/main" val="133115803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For example UDL suggests that all videos are accompanied by a downloadable transcript.  This gives students an alternative way to access the content.</a:t>
            </a:r>
          </a:p>
          <a:p>
            <a:pPr marL="171450" indent="-171450">
              <a:buFont typeface="Arial" panose="020B0604020202020204" pitchFamily="34" charset="0"/>
              <a:buChar char="•"/>
            </a:pPr>
            <a:r>
              <a:rPr lang="en-US" dirty="0"/>
              <a:t>This is also helpful for students who are accessing the content via a mobile device, students in low-bandwidth areas because if they are unable to view the video, it’s possible that they may be able to view or download the transcript.  Students who do not speak English as a first language will also benefit.</a:t>
            </a:r>
          </a:p>
          <a:p>
            <a:pPr marL="171450" indent="-171450">
              <a:buFont typeface="Arial" panose="020B0604020202020204" pitchFamily="34" charset="0"/>
              <a:buChar char="•"/>
            </a:pPr>
            <a:r>
              <a:rPr lang="en-US" dirty="0"/>
              <a:t>However, providing this alternative is also useful for all students, because; </a:t>
            </a:r>
          </a:p>
          <a:p>
            <a:pPr marL="171450" indent="-171450">
              <a:buFont typeface="Arial" panose="020B0604020202020204" pitchFamily="34" charset="0"/>
              <a:buChar char="•"/>
            </a:pPr>
            <a:r>
              <a:rPr lang="en-US" dirty="0"/>
              <a:t>It takes less time to read than to watch a video</a:t>
            </a:r>
          </a:p>
          <a:p>
            <a:pPr marL="171450" indent="-171450">
              <a:buFont typeface="Arial" panose="020B0604020202020204" pitchFamily="34" charset="0"/>
              <a:buChar char="•"/>
            </a:pPr>
            <a:r>
              <a:rPr lang="en-US" dirty="0"/>
              <a:t>They can highlight important information in the text</a:t>
            </a:r>
          </a:p>
          <a:p>
            <a:pPr marL="171450" indent="-171450">
              <a:buFont typeface="Arial" panose="020B0604020202020204" pitchFamily="34" charset="0"/>
              <a:buChar char="•"/>
            </a:pPr>
            <a:r>
              <a:rPr lang="en-US" dirty="0"/>
              <a:t>Also saves time when revising</a:t>
            </a:r>
          </a:p>
          <a:p>
            <a:pPr marL="171450" indent="-171450">
              <a:buFont typeface="Arial" panose="020B0604020202020204" pitchFamily="34" charset="0"/>
              <a:buChar char="•"/>
            </a:pPr>
            <a:r>
              <a:rPr lang="en-US" dirty="0"/>
              <a:t>This is helpful for professional/part-time students who have limited time</a:t>
            </a:r>
          </a:p>
          <a:p>
            <a:pPr marL="171450" indent="-171450">
              <a:buFont typeface="Arial" panose="020B0604020202020204" pitchFamily="34" charset="0"/>
              <a:buChar char="•"/>
            </a:pPr>
            <a:r>
              <a:rPr lang="en-US" dirty="0"/>
              <a:t>For students who are accessing content whilst they are in a noisy environment e.g. taking a train, they can still access the content.</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734DEFE5-C98E-4786-AC4B-F3E42DF9EC3A}" type="slidenum">
              <a:rPr lang="en-US" smtClean="0"/>
              <a:t>47</a:t>
            </a:fld>
            <a:endParaRPr lang="en-US"/>
          </a:p>
        </p:txBody>
      </p:sp>
    </p:spTree>
    <p:extLst>
      <p:ext uri="{BB962C8B-B14F-4D97-AF65-F5344CB8AC3E}">
        <p14:creationId xmlns:p14="http://schemas.microsoft.com/office/powerpoint/2010/main" val="396685562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Although these strategies have been found to be effective by many, their success depends on many factors.  </a:t>
            </a:r>
          </a:p>
          <a:p>
            <a:pPr marL="171450" indent="-171450">
              <a:buFont typeface="Arial" panose="020B0604020202020204" pitchFamily="34" charset="0"/>
              <a:buChar char="•"/>
            </a:pPr>
            <a:r>
              <a:rPr lang="en-US" dirty="0"/>
              <a:t>Something that works in the US is not necessarily going to work in Europe</a:t>
            </a:r>
          </a:p>
          <a:p>
            <a:pPr marL="171450" indent="-171450">
              <a:buFont typeface="Arial" panose="020B0604020202020204" pitchFamily="34" charset="0"/>
              <a:buChar char="•"/>
            </a:pPr>
            <a:r>
              <a:rPr lang="en-US" dirty="0"/>
              <a:t>And something that works in Europe isn’t automatically going to work in Eastern Europe or Africa</a:t>
            </a:r>
          </a:p>
          <a:p>
            <a:pPr marL="171450" indent="-171450">
              <a:buFont typeface="Arial" panose="020B0604020202020204" pitchFamily="34" charset="0"/>
              <a:buChar char="•"/>
            </a:pPr>
            <a:r>
              <a:rPr lang="en-US" dirty="0"/>
              <a:t>In the Netherlands, we certainly don’t understand the environment that you are working in in Ethiopia.</a:t>
            </a:r>
          </a:p>
          <a:p>
            <a:pPr marL="171450" indent="-171450">
              <a:buFont typeface="Arial" panose="020B0604020202020204" pitchFamily="34" charset="0"/>
              <a:buChar char="•"/>
            </a:pPr>
            <a:r>
              <a:rPr lang="en-US" dirty="0"/>
              <a:t>You are the experts in this.  You are best placed to decide which strategies are more likely to work</a:t>
            </a:r>
          </a:p>
          <a:p>
            <a:pPr marL="171450" indent="-171450">
              <a:buFont typeface="Arial" panose="020B0604020202020204" pitchFamily="34" charset="0"/>
              <a:buChar char="•"/>
            </a:pPr>
            <a:r>
              <a:rPr lang="en-US" dirty="0"/>
              <a:t>And this is your next task</a:t>
            </a:r>
          </a:p>
        </p:txBody>
      </p:sp>
      <p:sp>
        <p:nvSpPr>
          <p:cNvPr id="4" name="Slide Number Placeholder 3"/>
          <p:cNvSpPr>
            <a:spLocks noGrp="1"/>
          </p:cNvSpPr>
          <p:nvPr>
            <p:ph type="sldNum" sz="quarter" idx="5"/>
          </p:nvPr>
        </p:nvSpPr>
        <p:spPr/>
        <p:txBody>
          <a:bodyPr/>
          <a:lstStyle/>
          <a:p>
            <a:fld id="{734DEFE5-C98E-4786-AC4B-F3E42DF9EC3A}" type="slidenum">
              <a:rPr lang="en-US" smtClean="0"/>
              <a:t>48</a:t>
            </a:fld>
            <a:endParaRPr lang="en-US"/>
          </a:p>
        </p:txBody>
      </p:sp>
    </p:spTree>
    <p:extLst>
      <p:ext uri="{BB962C8B-B14F-4D97-AF65-F5344CB8AC3E}">
        <p14:creationId xmlns:p14="http://schemas.microsoft.com/office/powerpoint/2010/main" val="161359782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This activity is a variation of the Jigsaw Classroom strategy which is mentioned in the document: Alternatives to Traditional Teaching</a:t>
            </a:r>
          </a:p>
        </p:txBody>
      </p:sp>
      <p:sp>
        <p:nvSpPr>
          <p:cNvPr id="4" name="Slide Number Placeholder 3"/>
          <p:cNvSpPr>
            <a:spLocks noGrp="1"/>
          </p:cNvSpPr>
          <p:nvPr>
            <p:ph type="sldNum" sz="quarter" idx="5"/>
          </p:nvPr>
        </p:nvSpPr>
        <p:spPr/>
        <p:txBody>
          <a:bodyPr/>
          <a:lstStyle/>
          <a:p>
            <a:fld id="{734DEFE5-C98E-4786-AC4B-F3E42DF9EC3A}" type="slidenum">
              <a:rPr lang="en-US" smtClean="0"/>
              <a:t>49</a:t>
            </a:fld>
            <a:endParaRPr lang="en-US"/>
          </a:p>
        </p:txBody>
      </p:sp>
    </p:spTree>
    <p:extLst>
      <p:ext uri="{BB962C8B-B14F-4D97-AF65-F5344CB8AC3E}">
        <p14:creationId xmlns:p14="http://schemas.microsoft.com/office/powerpoint/2010/main" val="238646989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For example a text to speech feature (there is a plug-in available in Moodle)</a:t>
            </a:r>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r>
              <a:rPr lang="en-US" dirty="0"/>
              <a:t>Accessibility-ready theme</a:t>
            </a:r>
          </a:p>
          <a:p>
            <a:r>
              <a:rPr lang="en-US" dirty="0"/>
              <a:t>Captions on videos</a:t>
            </a:r>
          </a:p>
          <a:p>
            <a:r>
              <a:rPr lang="en-US" dirty="0"/>
              <a:t>Alt text for images</a:t>
            </a:r>
          </a:p>
          <a:p>
            <a:r>
              <a:rPr lang="en-US" dirty="0"/>
              <a:t>Consideration for screen readers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https://campuspress.com/4-ways-to-maximize-student-participation-in-online-learning/</a:t>
            </a:r>
          </a:p>
          <a:p>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734DEFE5-C98E-4786-AC4B-F3E42DF9EC3A}" type="slidenum">
              <a:rPr lang="en-US" smtClean="0"/>
              <a:t>50</a:t>
            </a:fld>
            <a:endParaRPr lang="en-US"/>
          </a:p>
        </p:txBody>
      </p:sp>
    </p:spTree>
    <p:extLst>
      <p:ext uri="{BB962C8B-B14F-4D97-AF65-F5344CB8AC3E}">
        <p14:creationId xmlns:p14="http://schemas.microsoft.com/office/powerpoint/2010/main" val="203855799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734DEFE5-C98E-4786-AC4B-F3E42DF9EC3A}" type="slidenum">
              <a:rPr lang="en-US" smtClean="0"/>
              <a:t>51</a:t>
            </a:fld>
            <a:endParaRPr lang="en-US"/>
          </a:p>
        </p:txBody>
      </p:sp>
    </p:spTree>
    <p:extLst>
      <p:ext uri="{BB962C8B-B14F-4D97-AF65-F5344CB8AC3E}">
        <p14:creationId xmlns:p14="http://schemas.microsoft.com/office/powerpoint/2010/main" val="248009113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This means that approximately 5-million South Africans</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Mail and guardian article in September 2013</a:t>
            </a:r>
          </a:p>
          <a:p>
            <a:pPr marL="0" indent="0">
              <a:buFont typeface="Arial" panose="020B0604020202020204" pitchFamily="34" charset="0"/>
              <a:buNone/>
            </a:pPr>
            <a:r>
              <a:rPr lang="en-US" dirty="0"/>
              <a:t>https://mg.co.za/article/2013-09-20-00-addressing-the-challenges-of-dyslexia/#:~:text=%E2%80%9CIn%20South%20Africa%2C%20one%20in,school%20or%20at%20the%20workplace.</a:t>
            </a:r>
          </a:p>
        </p:txBody>
      </p:sp>
      <p:sp>
        <p:nvSpPr>
          <p:cNvPr id="4" name="Slide Number Placeholder 3"/>
          <p:cNvSpPr>
            <a:spLocks noGrp="1"/>
          </p:cNvSpPr>
          <p:nvPr>
            <p:ph type="sldNum" sz="quarter" idx="5"/>
          </p:nvPr>
        </p:nvSpPr>
        <p:spPr/>
        <p:txBody>
          <a:bodyPr/>
          <a:lstStyle/>
          <a:p>
            <a:fld id="{734DEFE5-C98E-4786-AC4B-F3E42DF9EC3A}" type="slidenum">
              <a:rPr lang="en-US" smtClean="0"/>
              <a:t>52</a:t>
            </a:fld>
            <a:endParaRPr lang="en-US"/>
          </a:p>
        </p:txBody>
      </p:sp>
    </p:spTree>
    <p:extLst>
      <p:ext uri="{BB962C8B-B14F-4D97-AF65-F5344CB8AC3E}">
        <p14:creationId xmlns:p14="http://schemas.microsoft.com/office/powerpoint/2010/main" val="20444103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4DEFE5-C98E-4786-AC4B-F3E42DF9EC3A}" type="slidenum">
              <a:rPr lang="en-US" smtClean="0"/>
              <a:t>6</a:t>
            </a:fld>
            <a:endParaRPr lang="en-US"/>
          </a:p>
        </p:txBody>
      </p:sp>
    </p:spTree>
    <p:extLst>
      <p:ext uri="{BB962C8B-B14F-4D97-AF65-F5344CB8AC3E}">
        <p14:creationId xmlns:p14="http://schemas.microsoft.com/office/powerpoint/2010/main" val="407665944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734DEFE5-C98E-4786-AC4B-F3E42DF9EC3A}" type="slidenum">
              <a:rPr lang="en-US" smtClean="0"/>
              <a:t>53</a:t>
            </a:fld>
            <a:endParaRPr lang="en-US"/>
          </a:p>
        </p:txBody>
      </p:sp>
    </p:spTree>
    <p:extLst>
      <p:ext uri="{BB962C8B-B14F-4D97-AF65-F5344CB8AC3E}">
        <p14:creationId xmlns:p14="http://schemas.microsoft.com/office/powerpoint/2010/main" val="315672362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734DEFE5-C98E-4786-AC4B-F3E42DF9EC3A}" type="slidenum">
              <a:rPr lang="en-US" smtClean="0"/>
              <a:t>54</a:t>
            </a:fld>
            <a:endParaRPr lang="en-US"/>
          </a:p>
        </p:txBody>
      </p:sp>
    </p:spTree>
    <p:extLst>
      <p:ext uri="{BB962C8B-B14F-4D97-AF65-F5344CB8AC3E}">
        <p14:creationId xmlns:p14="http://schemas.microsoft.com/office/powerpoint/2010/main" val="106549111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734DEFE5-C98E-4786-AC4B-F3E42DF9EC3A}" type="slidenum">
              <a:rPr lang="en-US" smtClean="0"/>
              <a:t>55</a:t>
            </a:fld>
            <a:endParaRPr lang="en-US"/>
          </a:p>
        </p:txBody>
      </p:sp>
    </p:spTree>
    <p:extLst>
      <p:ext uri="{BB962C8B-B14F-4D97-AF65-F5344CB8AC3E}">
        <p14:creationId xmlns:p14="http://schemas.microsoft.com/office/powerpoint/2010/main" val="370602547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Present information clearly and in a format that is accessible to everyone</a:t>
            </a:r>
          </a:p>
          <a:p>
            <a:pPr marL="0" indent="0">
              <a:buNone/>
            </a:pPr>
            <a:r>
              <a:rPr lang="en-US" dirty="0"/>
              <a:t>e.g. Format headings &amp; text so that it is easy to read and navigate with a screen-reader</a:t>
            </a:r>
          </a:p>
          <a:p>
            <a:pPr marL="0" indent="0">
              <a:buNone/>
            </a:pPr>
            <a:endParaRPr lang="en-US" dirty="0"/>
          </a:p>
          <a:p>
            <a:pPr marL="0" indent="0">
              <a:buNone/>
            </a:pPr>
            <a:endParaRPr lang="en-US" dirty="0"/>
          </a:p>
          <a:p>
            <a:pPr marL="0" indent="0">
              <a:buNone/>
            </a:pPr>
            <a:r>
              <a:rPr lang="en-US" dirty="0"/>
              <a:t>Provides various formats so that learners have options. </a:t>
            </a:r>
          </a:p>
          <a:p>
            <a:pPr marL="0" indent="0">
              <a:buNone/>
            </a:pPr>
            <a:r>
              <a:rPr lang="en-US" dirty="0"/>
              <a:t>e.g. The option to submit answer an assignment question by submitting an essay, a video or a podcast</a:t>
            </a:r>
          </a:p>
          <a:p>
            <a:pPr marL="0" indent="0">
              <a:buNone/>
            </a:pPr>
            <a:endParaRPr lang="en-US" dirty="0"/>
          </a:p>
          <a:p>
            <a:endParaRPr lang="en-US" dirty="0"/>
          </a:p>
        </p:txBody>
      </p:sp>
      <p:sp>
        <p:nvSpPr>
          <p:cNvPr id="4" name="Slide Number Placeholder 3"/>
          <p:cNvSpPr>
            <a:spLocks noGrp="1"/>
          </p:cNvSpPr>
          <p:nvPr>
            <p:ph type="sldNum" sz="quarter" idx="5"/>
          </p:nvPr>
        </p:nvSpPr>
        <p:spPr/>
        <p:txBody>
          <a:bodyPr/>
          <a:lstStyle/>
          <a:p>
            <a:fld id="{734DEFE5-C98E-4786-AC4B-F3E42DF9EC3A}" type="slidenum">
              <a:rPr lang="en-US" smtClean="0"/>
              <a:t>56</a:t>
            </a:fld>
            <a:endParaRPr lang="en-US"/>
          </a:p>
        </p:txBody>
      </p:sp>
    </p:spTree>
    <p:extLst>
      <p:ext uri="{BB962C8B-B14F-4D97-AF65-F5344CB8AC3E}">
        <p14:creationId xmlns:p14="http://schemas.microsoft.com/office/powerpoint/2010/main" val="7461663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Responsiveness</a:t>
            </a:r>
          </a:p>
          <a:p>
            <a:r>
              <a:rPr lang="en-US" dirty="0"/>
              <a:t>Bandwidth – file size</a:t>
            </a:r>
          </a:p>
          <a:p>
            <a:r>
              <a:rPr lang="en-US" dirty="0"/>
              <a:t>Visual design - </a:t>
            </a:r>
          </a:p>
          <a:p>
            <a:r>
              <a:rPr lang="en-US" dirty="0"/>
              <a:t>Consuming on the go – Chunking</a:t>
            </a:r>
          </a:p>
          <a:p>
            <a:r>
              <a:rPr lang="en-US" dirty="0"/>
              <a:t>Teacher not present to guide learners – navigation</a:t>
            </a:r>
          </a:p>
          <a:p>
            <a:endParaRPr lang="en-US" dirty="0"/>
          </a:p>
          <a:p>
            <a:r>
              <a:rPr lang="en-US" dirty="0"/>
              <a:t>Moodle mobile app</a:t>
            </a:r>
          </a:p>
          <a:p>
            <a:r>
              <a:rPr lang="en-US" dirty="0"/>
              <a:t>Should they or shouldn’t they install the </a:t>
            </a:r>
            <a:r>
              <a:rPr lang="en-US" dirty="0" err="1"/>
              <a:t>moodle</a:t>
            </a:r>
            <a:r>
              <a:rPr lang="en-US" dirty="0"/>
              <a:t> app</a:t>
            </a:r>
          </a:p>
        </p:txBody>
      </p:sp>
      <p:sp>
        <p:nvSpPr>
          <p:cNvPr id="4" name="Slide Number Placeholder 3"/>
          <p:cNvSpPr>
            <a:spLocks noGrp="1"/>
          </p:cNvSpPr>
          <p:nvPr>
            <p:ph type="sldNum" sz="quarter" idx="5"/>
          </p:nvPr>
        </p:nvSpPr>
        <p:spPr/>
        <p:txBody>
          <a:bodyPr/>
          <a:lstStyle/>
          <a:p>
            <a:fld id="{734DEFE5-C98E-4786-AC4B-F3E42DF9EC3A}" type="slidenum">
              <a:rPr lang="en-US" smtClean="0"/>
              <a:t>57</a:t>
            </a:fld>
            <a:endParaRPr lang="en-US"/>
          </a:p>
        </p:txBody>
      </p:sp>
    </p:spTree>
    <p:extLst>
      <p:ext uri="{BB962C8B-B14F-4D97-AF65-F5344CB8AC3E}">
        <p14:creationId xmlns:p14="http://schemas.microsoft.com/office/powerpoint/2010/main" val="65446028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4DEFE5-C98E-4786-AC4B-F3E42DF9EC3A}" type="slidenum">
              <a:rPr lang="en-US" smtClean="0"/>
              <a:t>60</a:t>
            </a:fld>
            <a:endParaRPr lang="en-US"/>
          </a:p>
        </p:txBody>
      </p:sp>
    </p:spTree>
    <p:extLst>
      <p:ext uri="{BB962C8B-B14F-4D97-AF65-F5344CB8AC3E}">
        <p14:creationId xmlns:p14="http://schemas.microsoft.com/office/powerpoint/2010/main" val="10118603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4DEFE5-C98E-4786-AC4B-F3E42DF9EC3A}" type="slidenum">
              <a:rPr lang="en-US" smtClean="0"/>
              <a:t>7</a:t>
            </a:fld>
            <a:endParaRPr lang="en-US"/>
          </a:p>
        </p:txBody>
      </p:sp>
    </p:spTree>
    <p:extLst>
      <p:ext uri="{BB962C8B-B14F-4D97-AF65-F5344CB8AC3E}">
        <p14:creationId xmlns:p14="http://schemas.microsoft.com/office/powerpoint/2010/main" val="3970609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4DEFE5-C98E-4786-AC4B-F3E42DF9EC3A}" type="slidenum">
              <a:rPr lang="en-US" smtClean="0"/>
              <a:t>8</a:t>
            </a:fld>
            <a:endParaRPr lang="en-US"/>
          </a:p>
        </p:txBody>
      </p:sp>
    </p:spTree>
    <p:extLst>
      <p:ext uri="{BB962C8B-B14F-4D97-AF65-F5344CB8AC3E}">
        <p14:creationId xmlns:p14="http://schemas.microsoft.com/office/powerpoint/2010/main" val="42206747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did you arrive in NL</a:t>
            </a:r>
          </a:p>
          <a:p>
            <a:r>
              <a:rPr lang="en-US" dirty="0"/>
              <a:t>How are you enjoying the country so far?</a:t>
            </a:r>
          </a:p>
          <a:p>
            <a:endParaRPr lang="en-US" dirty="0"/>
          </a:p>
        </p:txBody>
      </p:sp>
      <p:sp>
        <p:nvSpPr>
          <p:cNvPr id="4" name="Slide Number Placeholder 3"/>
          <p:cNvSpPr>
            <a:spLocks noGrp="1"/>
          </p:cNvSpPr>
          <p:nvPr>
            <p:ph type="sldNum" sz="quarter" idx="5"/>
          </p:nvPr>
        </p:nvSpPr>
        <p:spPr/>
        <p:txBody>
          <a:bodyPr/>
          <a:lstStyle/>
          <a:p>
            <a:fld id="{734DEFE5-C98E-4786-AC4B-F3E42DF9EC3A}" type="slidenum">
              <a:rPr lang="en-US" smtClean="0"/>
              <a:t>9</a:t>
            </a:fld>
            <a:endParaRPr lang="en-US"/>
          </a:p>
        </p:txBody>
      </p:sp>
    </p:spTree>
    <p:extLst>
      <p:ext uri="{BB962C8B-B14F-4D97-AF65-F5344CB8AC3E}">
        <p14:creationId xmlns:p14="http://schemas.microsoft.com/office/powerpoint/2010/main" val="7256806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4DEFE5-C98E-4786-AC4B-F3E42DF9EC3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800729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BC2B4-752F-DA9C-40C9-0DBFCF5D958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2FB92A3-F033-7F9B-8CB5-750DF0ED7E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CDAFED9-C4B3-2159-9971-0F0FC842ABAC}"/>
              </a:ext>
            </a:extLst>
          </p:cNvPr>
          <p:cNvSpPr>
            <a:spLocks noGrp="1"/>
          </p:cNvSpPr>
          <p:nvPr>
            <p:ph type="dt" sz="half" idx="10"/>
          </p:nvPr>
        </p:nvSpPr>
        <p:spPr/>
        <p:txBody>
          <a:bodyPr/>
          <a:lstStyle/>
          <a:p>
            <a:fld id="{DBD2CDCD-BC97-4C0A-8296-977707731595}" type="datetimeFigureOut">
              <a:rPr lang="en-US" smtClean="0"/>
              <a:t>10/5/2023</a:t>
            </a:fld>
            <a:endParaRPr lang="en-US"/>
          </a:p>
        </p:txBody>
      </p:sp>
      <p:sp>
        <p:nvSpPr>
          <p:cNvPr id="5" name="Footer Placeholder 4">
            <a:extLst>
              <a:ext uri="{FF2B5EF4-FFF2-40B4-BE49-F238E27FC236}">
                <a16:creationId xmlns:a16="http://schemas.microsoft.com/office/drawing/2014/main" id="{E98D7102-DFFC-7DB5-5DB9-0F8C443ED6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32814A-7F52-6F8A-5212-E782FD8055C6}"/>
              </a:ext>
            </a:extLst>
          </p:cNvPr>
          <p:cNvSpPr>
            <a:spLocks noGrp="1"/>
          </p:cNvSpPr>
          <p:nvPr>
            <p:ph type="sldNum" sz="quarter" idx="12"/>
          </p:nvPr>
        </p:nvSpPr>
        <p:spPr/>
        <p:txBody>
          <a:bodyPr/>
          <a:lstStyle/>
          <a:p>
            <a:fld id="{58C5E1CD-D4CC-4DD4-B7D3-5415E9640D8E}" type="slidenum">
              <a:rPr lang="en-US" smtClean="0"/>
              <a:t>‹#›</a:t>
            </a:fld>
            <a:endParaRPr lang="en-US"/>
          </a:p>
        </p:txBody>
      </p:sp>
    </p:spTree>
    <p:extLst>
      <p:ext uri="{BB962C8B-B14F-4D97-AF65-F5344CB8AC3E}">
        <p14:creationId xmlns:p14="http://schemas.microsoft.com/office/powerpoint/2010/main" val="16236129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4CA4C-3FB7-512D-E032-98E52ABCB56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77EFEFF-A8FD-87C8-60C3-8D43BFD6565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35204A-0412-EA36-E16D-F1A74810BD28}"/>
              </a:ext>
            </a:extLst>
          </p:cNvPr>
          <p:cNvSpPr>
            <a:spLocks noGrp="1"/>
          </p:cNvSpPr>
          <p:nvPr>
            <p:ph type="dt" sz="half" idx="10"/>
          </p:nvPr>
        </p:nvSpPr>
        <p:spPr/>
        <p:txBody>
          <a:bodyPr/>
          <a:lstStyle/>
          <a:p>
            <a:fld id="{DBD2CDCD-BC97-4C0A-8296-977707731595}" type="datetimeFigureOut">
              <a:rPr lang="en-US" smtClean="0"/>
              <a:t>10/5/2023</a:t>
            </a:fld>
            <a:endParaRPr lang="en-US"/>
          </a:p>
        </p:txBody>
      </p:sp>
      <p:sp>
        <p:nvSpPr>
          <p:cNvPr id="5" name="Footer Placeholder 4">
            <a:extLst>
              <a:ext uri="{FF2B5EF4-FFF2-40B4-BE49-F238E27FC236}">
                <a16:creationId xmlns:a16="http://schemas.microsoft.com/office/drawing/2014/main" id="{196B3A13-8ADE-FAA8-2635-C7ECBA7A15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B3649B-77F5-CC3E-61BB-0A475392F2AB}"/>
              </a:ext>
            </a:extLst>
          </p:cNvPr>
          <p:cNvSpPr>
            <a:spLocks noGrp="1"/>
          </p:cNvSpPr>
          <p:nvPr>
            <p:ph type="sldNum" sz="quarter" idx="12"/>
          </p:nvPr>
        </p:nvSpPr>
        <p:spPr/>
        <p:txBody>
          <a:bodyPr/>
          <a:lstStyle/>
          <a:p>
            <a:fld id="{58C5E1CD-D4CC-4DD4-B7D3-5415E9640D8E}" type="slidenum">
              <a:rPr lang="en-US" smtClean="0"/>
              <a:t>‹#›</a:t>
            </a:fld>
            <a:endParaRPr lang="en-US"/>
          </a:p>
        </p:txBody>
      </p:sp>
    </p:spTree>
    <p:extLst>
      <p:ext uri="{BB962C8B-B14F-4D97-AF65-F5344CB8AC3E}">
        <p14:creationId xmlns:p14="http://schemas.microsoft.com/office/powerpoint/2010/main" val="4306097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1CBA50B-46FA-9BB7-4A7B-C35861EAA51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ACFEFBC-3065-4DC8-23D5-0A310D07FB3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E0A2CC-D613-D25A-73DF-44DDCC3B968C}"/>
              </a:ext>
            </a:extLst>
          </p:cNvPr>
          <p:cNvSpPr>
            <a:spLocks noGrp="1"/>
          </p:cNvSpPr>
          <p:nvPr>
            <p:ph type="dt" sz="half" idx="10"/>
          </p:nvPr>
        </p:nvSpPr>
        <p:spPr/>
        <p:txBody>
          <a:bodyPr/>
          <a:lstStyle/>
          <a:p>
            <a:fld id="{DBD2CDCD-BC97-4C0A-8296-977707731595}" type="datetimeFigureOut">
              <a:rPr lang="en-US" smtClean="0"/>
              <a:t>10/5/2023</a:t>
            </a:fld>
            <a:endParaRPr lang="en-US"/>
          </a:p>
        </p:txBody>
      </p:sp>
      <p:sp>
        <p:nvSpPr>
          <p:cNvPr id="5" name="Footer Placeholder 4">
            <a:extLst>
              <a:ext uri="{FF2B5EF4-FFF2-40B4-BE49-F238E27FC236}">
                <a16:creationId xmlns:a16="http://schemas.microsoft.com/office/drawing/2014/main" id="{6682DBD8-E57E-C57A-2E10-805CAE8938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D470D7-E7AB-4363-FAAB-AD70B73CF774}"/>
              </a:ext>
            </a:extLst>
          </p:cNvPr>
          <p:cNvSpPr>
            <a:spLocks noGrp="1"/>
          </p:cNvSpPr>
          <p:nvPr>
            <p:ph type="sldNum" sz="quarter" idx="12"/>
          </p:nvPr>
        </p:nvSpPr>
        <p:spPr/>
        <p:txBody>
          <a:bodyPr/>
          <a:lstStyle/>
          <a:p>
            <a:fld id="{58C5E1CD-D4CC-4DD4-B7D3-5415E9640D8E}" type="slidenum">
              <a:rPr lang="en-US" smtClean="0"/>
              <a:t>‹#›</a:t>
            </a:fld>
            <a:endParaRPr lang="en-US"/>
          </a:p>
        </p:txBody>
      </p:sp>
    </p:spTree>
    <p:extLst>
      <p:ext uri="{BB962C8B-B14F-4D97-AF65-F5344CB8AC3E}">
        <p14:creationId xmlns:p14="http://schemas.microsoft.com/office/powerpoint/2010/main" val="37234954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CB4F7C-54AF-C33C-0CF5-C2C748535E1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B9BA620-00D3-649F-2E0F-537673C5580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094865B-A7D9-D3C9-4868-1FC4ABDDD6EC}"/>
              </a:ext>
            </a:extLst>
          </p:cNvPr>
          <p:cNvSpPr>
            <a:spLocks noGrp="1"/>
          </p:cNvSpPr>
          <p:nvPr>
            <p:ph type="dt" sz="half" idx="10"/>
          </p:nvPr>
        </p:nvSpPr>
        <p:spPr/>
        <p:txBody>
          <a:bodyPr/>
          <a:lstStyle/>
          <a:p>
            <a:fld id="{139A0B88-6C00-43A3-A436-A22C67BC879D}" type="datetimeFigureOut">
              <a:rPr lang="en-GB" smtClean="0"/>
              <a:t>05/10/2023</a:t>
            </a:fld>
            <a:endParaRPr lang="en-GB"/>
          </a:p>
        </p:txBody>
      </p:sp>
      <p:sp>
        <p:nvSpPr>
          <p:cNvPr id="5" name="Footer Placeholder 4">
            <a:extLst>
              <a:ext uri="{FF2B5EF4-FFF2-40B4-BE49-F238E27FC236}">
                <a16:creationId xmlns:a16="http://schemas.microsoft.com/office/drawing/2014/main" id="{481A5D3A-DB39-D21D-53A6-936B5D3A691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D9DFF1E-59A7-B0FC-0173-19E6560A821B}"/>
              </a:ext>
            </a:extLst>
          </p:cNvPr>
          <p:cNvSpPr>
            <a:spLocks noGrp="1"/>
          </p:cNvSpPr>
          <p:nvPr>
            <p:ph type="sldNum" sz="quarter" idx="12"/>
          </p:nvPr>
        </p:nvSpPr>
        <p:spPr/>
        <p:txBody>
          <a:bodyPr/>
          <a:lstStyle/>
          <a:p>
            <a:fld id="{C1359B6E-9F26-4592-8F93-41C0CB3E1EA4}" type="slidenum">
              <a:rPr lang="en-GB" smtClean="0"/>
              <a:t>‹#›</a:t>
            </a:fld>
            <a:endParaRPr lang="en-GB"/>
          </a:p>
        </p:txBody>
      </p:sp>
    </p:spTree>
    <p:extLst>
      <p:ext uri="{BB962C8B-B14F-4D97-AF65-F5344CB8AC3E}">
        <p14:creationId xmlns:p14="http://schemas.microsoft.com/office/powerpoint/2010/main" val="29871419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361D3-D1F7-AFC6-7B19-6FFDE296BBA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44A5195-666E-8C45-EA7B-89F3F6FF063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FAE5A53-1F91-B606-BF04-55DB33115025}"/>
              </a:ext>
            </a:extLst>
          </p:cNvPr>
          <p:cNvSpPr>
            <a:spLocks noGrp="1"/>
          </p:cNvSpPr>
          <p:nvPr>
            <p:ph type="dt" sz="half" idx="10"/>
          </p:nvPr>
        </p:nvSpPr>
        <p:spPr/>
        <p:txBody>
          <a:bodyPr/>
          <a:lstStyle/>
          <a:p>
            <a:fld id="{139A0B88-6C00-43A3-A436-A22C67BC879D}" type="datetimeFigureOut">
              <a:rPr lang="en-GB" smtClean="0"/>
              <a:t>05/10/2023</a:t>
            </a:fld>
            <a:endParaRPr lang="en-GB"/>
          </a:p>
        </p:txBody>
      </p:sp>
      <p:sp>
        <p:nvSpPr>
          <p:cNvPr id="5" name="Footer Placeholder 4">
            <a:extLst>
              <a:ext uri="{FF2B5EF4-FFF2-40B4-BE49-F238E27FC236}">
                <a16:creationId xmlns:a16="http://schemas.microsoft.com/office/drawing/2014/main" id="{5689E2B1-BBF2-3428-3305-ED465091C13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D667D67-E08F-E466-8D05-900EC317BA0E}"/>
              </a:ext>
            </a:extLst>
          </p:cNvPr>
          <p:cNvSpPr>
            <a:spLocks noGrp="1"/>
          </p:cNvSpPr>
          <p:nvPr>
            <p:ph type="sldNum" sz="quarter" idx="12"/>
          </p:nvPr>
        </p:nvSpPr>
        <p:spPr/>
        <p:txBody>
          <a:bodyPr/>
          <a:lstStyle/>
          <a:p>
            <a:fld id="{C1359B6E-9F26-4592-8F93-41C0CB3E1EA4}" type="slidenum">
              <a:rPr lang="en-GB" smtClean="0"/>
              <a:t>‹#›</a:t>
            </a:fld>
            <a:endParaRPr lang="en-GB"/>
          </a:p>
        </p:txBody>
      </p:sp>
    </p:spTree>
    <p:extLst>
      <p:ext uri="{BB962C8B-B14F-4D97-AF65-F5344CB8AC3E}">
        <p14:creationId xmlns:p14="http://schemas.microsoft.com/office/powerpoint/2010/main" val="6812363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DB1E1-230C-4AC2-0FEB-24B62FFDE80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69D1BC2-3C2D-C130-DD9E-BDF44E58188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5A797DC-D4E2-6C5A-BB89-4679259117D6}"/>
              </a:ext>
            </a:extLst>
          </p:cNvPr>
          <p:cNvSpPr>
            <a:spLocks noGrp="1"/>
          </p:cNvSpPr>
          <p:nvPr>
            <p:ph type="dt" sz="half" idx="10"/>
          </p:nvPr>
        </p:nvSpPr>
        <p:spPr/>
        <p:txBody>
          <a:bodyPr/>
          <a:lstStyle/>
          <a:p>
            <a:fld id="{139A0B88-6C00-43A3-A436-A22C67BC879D}" type="datetimeFigureOut">
              <a:rPr lang="en-GB" smtClean="0"/>
              <a:t>05/10/2023</a:t>
            </a:fld>
            <a:endParaRPr lang="en-GB"/>
          </a:p>
        </p:txBody>
      </p:sp>
      <p:sp>
        <p:nvSpPr>
          <p:cNvPr id="5" name="Footer Placeholder 4">
            <a:extLst>
              <a:ext uri="{FF2B5EF4-FFF2-40B4-BE49-F238E27FC236}">
                <a16:creationId xmlns:a16="http://schemas.microsoft.com/office/drawing/2014/main" id="{D7CD4834-2686-6E1C-2DA8-E4FD90958A4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CD83FBB-C292-44FF-AF80-A180D5514511}"/>
              </a:ext>
            </a:extLst>
          </p:cNvPr>
          <p:cNvSpPr>
            <a:spLocks noGrp="1"/>
          </p:cNvSpPr>
          <p:nvPr>
            <p:ph type="sldNum" sz="quarter" idx="12"/>
          </p:nvPr>
        </p:nvSpPr>
        <p:spPr/>
        <p:txBody>
          <a:bodyPr/>
          <a:lstStyle/>
          <a:p>
            <a:fld id="{C1359B6E-9F26-4592-8F93-41C0CB3E1EA4}" type="slidenum">
              <a:rPr lang="en-GB" smtClean="0"/>
              <a:t>‹#›</a:t>
            </a:fld>
            <a:endParaRPr lang="en-GB"/>
          </a:p>
        </p:txBody>
      </p:sp>
    </p:spTree>
    <p:extLst>
      <p:ext uri="{BB962C8B-B14F-4D97-AF65-F5344CB8AC3E}">
        <p14:creationId xmlns:p14="http://schemas.microsoft.com/office/powerpoint/2010/main" val="32957259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1E7BC-F3DF-C18C-0EBF-9E38297EDE2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12A4566-0600-1D46-1B6D-245EC291CE0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8FCF222-F079-B73F-9884-3DF90D2FC93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8F71F48-0DC2-0E53-FD23-3ADFAFD8058F}"/>
              </a:ext>
            </a:extLst>
          </p:cNvPr>
          <p:cNvSpPr>
            <a:spLocks noGrp="1"/>
          </p:cNvSpPr>
          <p:nvPr>
            <p:ph type="dt" sz="half" idx="10"/>
          </p:nvPr>
        </p:nvSpPr>
        <p:spPr/>
        <p:txBody>
          <a:bodyPr/>
          <a:lstStyle/>
          <a:p>
            <a:fld id="{139A0B88-6C00-43A3-A436-A22C67BC879D}" type="datetimeFigureOut">
              <a:rPr lang="en-GB" smtClean="0"/>
              <a:t>05/10/2023</a:t>
            </a:fld>
            <a:endParaRPr lang="en-GB"/>
          </a:p>
        </p:txBody>
      </p:sp>
      <p:sp>
        <p:nvSpPr>
          <p:cNvPr id="6" name="Footer Placeholder 5">
            <a:extLst>
              <a:ext uri="{FF2B5EF4-FFF2-40B4-BE49-F238E27FC236}">
                <a16:creationId xmlns:a16="http://schemas.microsoft.com/office/drawing/2014/main" id="{4A7BBD50-8AFE-AF0F-D20B-E5DFD234216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0CCA03B-A82B-E82F-C080-2D687E4E8535}"/>
              </a:ext>
            </a:extLst>
          </p:cNvPr>
          <p:cNvSpPr>
            <a:spLocks noGrp="1"/>
          </p:cNvSpPr>
          <p:nvPr>
            <p:ph type="sldNum" sz="quarter" idx="12"/>
          </p:nvPr>
        </p:nvSpPr>
        <p:spPr/>
        <p:txBody>
          <a:bodyPr/>
          <a:lstStyle/>
          <a:p>
            <a:fld id="{C1359B6E-9F26-4592-8F93-41C0CB3E1EA4}" type="slidenum">
              <a:rPr lang="en-GB" smtClean="0"/>
              <a:t>‹#›</a:t>
            </a:fld>
            <a:endParaRPr lang="en-GB"/>
          </a:p>
        </p:txBody>
      </p:sp>
    </p:spTree>
    <p:extLst>
      <p:ext uri="{BB962C8B-B14F-4D97-AF65-F5344CB8AC3E}">
        <p14:creationId xmlns:p14="http://schemas.microsoft.com/office/powerpoint/2010/main" val="39745292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4A6B1-E53C-BDE4-AA44-975954C0281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BF1DF6A-CADD-DC5A-37B2-DCFDCAC5A26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6A8ABE4-58C0-8BF8-184A-F64AE865B54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17E451B-88EF-4505-3A59-5B666D7E561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2C8285-F8C7-3F60-16D4-D51D19FE0FB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5867B39-0F46-F56A-7817-FF52C1839E73}"/>
              </a:ext>
            </a:extLst>
          </p:cNvPr>
          <p:cNvSpPr>
            <a:spLocks noGrp="1"/>
          </p:cNvSpPr>
          <p:nvPr>
            <p:ph type="dt" sz="half" idx="10"/>
          </p:nvPr>
        </p:nvSpPr>
        <p:spPr/>
        <p:txBody>
          <a:bodyPr/>
          <a:lstStyle/>
          <a:p>
            <a:fld id="{139A0B88-6C00-43A3-A436-A22C67BC879D}" type="datetimeFigureOut">
              <a:rPr lang="en-GB" smtClean="0"/>
              <a:t>05/10/2023</a:t>
            </a:fld>
            <a:endParaRPr lang="en-GB"/>
          </a:p>
        </p:txBody>
      </p:sp>
      <p:sp>
        <p:nvSpPr>
          <p:cNvPr id="8" name="Footer Placeholder 7">
            <a:extLst>
              <a:ext uri="{FF2B5EF4-FFF2-40B4-BE49-F238E27FC236}">
                <a16:creationId xmlns:a16="http://schemas.microsoft.com/office/drawing/2014/main" id="{233E49BF-096C-F3F6-BF28-47F0788086C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76F67F5-B94B-D3E3-5336-1BDD47C4217D}"/>
              </a:ext>
            </a:extLst>
          </p:cNvPr>
          <p:cNvSpPr>
            <a:spLocks noGrp="1"/>
          </p:cNvSpPr>
          <p:nvPr>
            <p:ph type="sldNum" sz="quarter" idx="12"/>
          </p:nvPr>
        </p:nvSpPr>
        <p:spPr/>
        <p:txBody>
          <a:bodyPr/>
          <a:lstStyle/>
          <a:p>
            <a:fld id="{C1359B6E-9F26-4592-8F93-41C0CB3E1EA4}" type="slidenum">
              <a:rPr lang="en-GB" smtClean="0"/>
              <a:t>‹#›</a:t>
            </a:fld>
            <a:endParaRPr lang="en-GB"/>
          </a:p>
        </p:txBody>
      </p:sp>
    </p:spTree>
    <p:extLst>
      <p:ext uri="{BB962C8B-B14F-4D97-AF65-F5344CB8AC3E}">
        <p14:creationId xmlns:p14="http://schemas.microsoft.com/office/powerpoint/2010/main" val="2932204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6BC3A-5955-1474-DD37-2CAD315F10E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0FB78D2-BB52-7D4D-C8D0-ECE82A87519F}"/>
              </a:ext>
            </a:extLst>
          </p:cNvPr>
          <p:cNvSpPr>
            <a:spLocks noGrp="1"/>
          </p:cNvSpPr>
          <p:nvPr>
            <p:ph type="dt" sz="half" idx="10"/>
          </p:nvPr>
        </p:nvSpPr>
        <p:spPr/>
        <p:txBody>
          <a:bodyPr/>
          <a:lstStyle/>
          <a:p>
            <a:fld id="{139A0B88-6C00-43A3-A436-A22C67BC879D}" type="datetimeFigureOut">
              <a:rPr lang="en-GB" smtClean="0"/>
              <a:t>05/10/2023</a:t>
            </a:fld>
            <a:endParaRPr lang="en-GB"/>
          </a:p>
        </p:txBody>
      </p:sp>
      <p:sp>
        <p:nvSpPr>
          <p:cNvPr id="4" name="Footer Placeholder 3">
            <a:extLst>
              <a:ext uri="{FF2B5EF4-FFF2-40B4-BE49-F238E27FC236}">
                <a16:creationId xmlns:a16="http://schemas.microsoft.com/office/drawing/2014/main" id="{45A77F62-1040-8A09-42F6-162F4F8BF4E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8515C30-B2EC-6BAC-E74D-6D7E6C042953}"/>
              </a:ext>
            </a:extLst>
          </p:cNvPr>
          <p:cNvSpPr>
            <a:spLocks noGrp="1"/>
          </p:cNvSpPr>
          <p:nvPr>
            <p:ph type="sldNum" sz="quarter" idx="12"/>
          </p:nvPr>
        </p:nvSpPr>
        <p:spPr/>
        <p:txBody>
          <a:bodyPr/>
          <a:lstStyle/>
          <a:p>
            <a:fld id="{C1359B6E-9F26-4592-8F93-41C0CB3E1EA4}" type="slidenum">
              <a:rPr lang="en-GB" smtClean="0"/>
              <a:t>‹#›</a:t>
            </a:fld>
            <a:endParaRPr lang="en-GB"/>
          </a:p>
        </p:txBody>
      </p:sp>
    </p:spTree>
    <p:extLst>
      <p:ext uri="{BB962C8B-B14F-4D97-AF65-F5344CB8AC3E}">
        <p14:creationId xmlns:p14="http://schemas.microsoft.com/office/powerpoint/2010/main" val="14286068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8E879CE-E9BD-4F32-D366-F317970913CC}"/>
              </a:ext>
            </a:extLst>
          </p:cNvPr>
          <p:cNvSpPr>
            <a:spLocks noGrp="1"/>
          </p:cNvSpPr>
          <p:nvPr>
            <p:ph type="dt" sz="half" idx="10"/>
          </p:nvPr>
        </p:nvSpPr>
        <p:spPr/>
        <p:txBody>
          <a:bodyPr/>
          <a:lstStyle/>
          <a:p>
            <a:fld id="{139A0B88-6C00-43A3-A436-A22C67BC879D}" type="datetimeFigureOut">
              <a:rPr lang="en-GB" smtClean="0"/>
              <a:t>05/10/2023</a:t>
            </a:fld>
            <a:endParaRPr lang="en-GB"/>
          </a:p>
        </p:txBody>
      </p:sp>
      <p:sp>
        <p:nvSpPr>
          <p:cNvPr id="3" name="Footer Placeholder 2">
            <a:extLst>
              <a:ext uri="{FF2B5EF4-FFF2-40B4-BE49-F238E27FC236}">
                <a16:creationId xmlns:a16="http://schemas.microsoft.com/office/drawing/2014/main" id="{CDF73F92-A2A7-F726-3528-1FB88056FA2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1EE5DEA-ACD5-0C24-B966-05484F8CF252}"/>
              </a:ext>
            </a:extLst>
          </p:cNvPr>
          <p:cNvSpPr>
            <a:spLocks noGrp="1"/>
          </p:cNvSpPr>
          <p:nvPr>
            <p:ph type="sldNum" sz="quarter" idx="12"/>
          </p:nvPr>
        </p:nvSpPr>
        <p:spPr/>
        <p:txBody>
          <a:bodyPr/>
          <a:lstStyle/>
          <a:p>
            <a:fld id="{C1359B6E-9F26-4592-8F93-41C0CB3E1EA4}" type="slidenum">
              <a:rPr lang="en-GB" smtClean="0"/>
              <a:t>‹#›</a:t>
            </a:fld>
            <a:endParaRPr lang="en-GB"/>
          </a:p>
        </p:txBody>
      </p:sp>
    </p:spTree>
    <p:extLst>
      <p:ext uri="{BB962C8B-B14F-4D97-AF65-F5344CB8AC3E}">
        <p14:creationId xmlns:p14="http://schemas.microsoft.com/office/powerpoint/2010/main" val="23163660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E2CEE-13F5-C275-7612-6DB5CC6BB0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081804B-8873-8735-0ABA-BF81D089066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D111BE4-64B3-D851-0F8F-F918143D07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0024523-98FF-FCCB-790E-11F74D0EB35D}"/>
              </a:ext>
            </a:extLst>
          </p:cNvPr>
          <p:cNvSpPr>
            <a:spLocks noGrp="1"/>
          </p:cNvSpPr>
          <p:nvPr>
            <p:ph type="dt" sz="half" idx="10"/>
          </p:nvPr>
        </p:nvSpPr>
        <p:spPr/>
        <p:txBody>
          <a:bodyPr/>
          <a:lstStyle/>
          <a:p>
            <a:fld id="{139A0B88-6C00-43A3-A436-A22C67BC879D}" type="datetimeFigureOut">
              <a:rPr lang="en-GB" smtClean="0"/>
              <a:t>05/10/2023</a:t>
            </a:fld>
            <a:endParaRPr lang="en-GB"/>
          </a:p>
        </p:txBody>
      </p:sp>
      <p:sp>
        <p:nvSpPr>
          <p:cNvPr id="6" name="Footer Placeholder 5">
            <a:extLst>
              <a:ext uri="{FF2B5EF4-FFF2-40B4-BE49-F238E27FC236}">
                <a16:creationId xmlns:a16="http://schemas.microsoft.com/office/drawing/2014/main" id="{6C8B1742-08D5-A299-2516-6364AE04B6D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E498C51-C1C8-8FC1-C2D7-B60763EE85B9}"/>
              </a:ext>
            </a:extLst>
          </p:cNvPr>
          <p:cNvSpPr>
            <a:spLocks noGrp="1"/>
          </p:cNvSpPr>
          <p:nvPr>
            <p:ph type="sldNum" sz="quarter" idx="12"/>
          </p:nvPr>
        </p:nvSpPr>
        <p:spPr/>
        <p:txBody>
          <a:bodyPr/>
          <a:lstStyle/>
          <a:p>
            <a:fld id="{C1359B6E-9F26-4592-8F93-41C0CB3E1EA4}" type="slidenum">
              <a:rPr lang="en-GB" smtClean="0"/>
              <a:t>‹#›</a:t>
            </a:fld>
            <a:endParaRPr lang="en-GB"/>
          </a:p>
        </p:txBody>
      </p:sp>
    </p:spTree>
    <p:extLst>
      <p:ext uri="{BB962C8B-B14F-4D97-AF65-F5344CB8AC3E}">
        <p14:creationId xmlns:p14="http://schemas.microsoft.com/office/powerpoint/2010/main" val="27269966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CEAA2-7C5D-71B2-BE1F-12713B88DC2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AF34A3D-3DEA-7593-5F0E-F3F62A977F7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F81B32-001B-2A39-B6A5-D6E86CF7E0CF}"/>
              </a:ext>
            </a:extLst>
          </p:cNvPr>
          <p:cNvSpPr>
            <a:spLocks noGrp="1"/>
          </p:cNvSpPr>
          <p:nvPr>
            <p:ph type="dt" sz="half" idx="10"/>
          </p:nvPr>
        </p:nvSpPr>
        <p:spPr/>
        <p:txBody>
          <a:bodyPr/>
          <a:lstStyle/>
          <a:p>
            <a:fld id="{DBD2CDCD-BC97-4C0A-8296-977707731595}" type="datetimeFigureOut">
              <a:rPr lang="en-US" smtClean="0"/>
              <a:t>10/5/2023</a:t>
            </a:fld>
            <a:endParaRPr lang="en-US"/>
          </a:p>
        </p:txBody>
      </p:sp>
      <p:sp>
        <p:nvSpPr>
          <p:cNvPr id="5" name="Footer Placeholder 4">
            <a:extLst>
              <a:ext uri="{FF2B5EF4-FFF2-40B4-BE49-F238E27FC236}">
                <a16:creationId xmlns:a16="http://schemas.microsoft.com/office/drawing/2014/main" id="{93712F69-D21A-3BF8-EB92-559546CF3D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A98EA9-C6AD-33AA-C6FF-E87218B1CE3D}"/>
              </a:ext>
            </a:extLst>
          </p:cNvPr>
          <p:cNvSpPr>
            <a:spLocks noGrp="1"/>
          </p:cNvSpPr>
          <p:nvPr>
            <p:ph type="sldNum" sz="quarter" idx="12"/>
          </p:nvPr>
        </p:nvSpPr>
        <p:spPr/>
        <p:txBody>
          <a:bodyPr/>
          <a:lstStyle/>
          <a:p>
            <a:fld id="{58C5E1CD-D4CC-4DD4-B7D3-5415E9640D8E}" type="slidenum">
              <a:rPr lang="en-US" smtClean="0"/>
              <a:t>‹#›</a:t>
            </a:fld>
            <a:endParaRPr lang="en-US"/>
          </a:p>
        </p:txBody>
      </p:sp>
    </p:spTree>
    <p:extLst>
      <p:ext uri="{BB962C8B-B14F-4D97-AF65-F5344CB8AC3E}">
        <p14:creationId xmlns:p14="http://schemas.microsoft.com/office/powerpoint/2010/main" val="37001872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4831FF-B4AA-985B-E77F-7F003392BF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9FBDD75-E3DA-840A-861F-64B1EC9CB1D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B61E3CA-5C60-36E4-E399-BA93AEB054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945A239-515E-217E-A171-7F3ED158077D}"/>
              </a:ext>
            </a:extLst>
          </p:cNvPr>
          <p:cNvSpPr>
            <a:spLocks noGrp="1"/>
          </p:cNvSpPr>
          <p:nvPr>
            <p:ph type="dt" sz="half" idx="10"/>
          </p:nvPr>
        </p:nvSpPr>
        <p:spPr/>
        <p:txBody>
          <a:bodyPr/>
          <a:lstStyle/>
          <a:p>
            <a:fld id="{139A0B88-6C00-43A3-A436-A22C67BC879D}" type="datetimeFigureOut">
              <a:rPr lang="en-GB" smtClean="0"/>
              <a:t>05/10/2023</a:t>
            </a:fld>
            <a:endParaRPr lang="en-GB"/>
          </a:p>
        </p:txBody>
      </p:sp>
      <p:sp>
        <p:nvSpPr>
          <p:cNvPr id="6" name="Footer Placeholder 5">
            <a:extLst>
              <a:ext uri="{FF2B5EF4-FFF2-40B4-BE49-F238E27FC236}">
                <a16:creationId xmlns:a16="http://schemas.microsoft.com/office/drawing/2014/main" id="{26331D22-A0D1-1049-A393-5634EC9DB07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EE6062F-EB43-D51A-32EB-64B269F8D888}"/>
              </a:ext>
            </a:extLst>
          </p:cNvPr>
          <p:cNvSpPr>
            <a:spLocks noGrp="1"/>
          </p:cNvSpPr>
          <p:nvPr>
            <p:ph type="sldNum" sz="quarter" idx="12"/>
          </p:nvPr>
        </p:nvSpPr>
        <p:spPr/>
        <p:txBody>
          <a:bodyPr/>
          <a:lstStyle/>
          <a:p>
            <a:fld id="{C1359B6E-9F26-4592-8F93-41C0CB3E1EA4}" type="slidenum">
              <a:rPr lang="en-GB" smtClean="0"/>
              <a:t>‹#›</a:t>
            </a:fld>
            <a:endParaRPr lang="en-GB"/>
          </a:p>
        </p:txBody>
      </p:sp>
    </p:spTree>
    <p:extLst>
      <p:ext uri="{BB962C8B-B14F-4D97-AF65-F5344CB8AC3E}">
        <p14:creationId xmlns:p14="http://schemas.microsoft.com/office/powerpoint/2010/main" val="24940676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FD4B4D-22CE-B629-89CB-F3588E4751B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79BC945-0510-0330-E011-BE65705A756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9D4B6AB-4768-D568-9E09-A1B4B9025852}"/>
              </a:ext>
            </a:extLst>
          </p:cNvPr>
          <p:cNvSpPr>
            <a:spLocks noGrp="1"/>
          </p:cNvSpPr>
          <p:nvPr>
            <p:ph type="dt" sz="half" idx="10"/>
          </p:nvPr>
        </p:nvSpPr>
        <p:spPr/>
        <p:txBody>
          <a:bodyPr/>
          <a:lstStyle/>
          <a:p>
            <a:fld id="{139A0B88-6C00-43A3-A436-A22C67BC879D}" type="datetimeFigureOut">
              <a:rPr lang="en-GB" smtClean="0"/>
              <a:t>05/10/2023</a:t>
            </a:fld>
            <a:endParaRPr lang="en-GB"/>
          </a:p>
        </p:txBody>
      </p:sp>
      <p:sp>
        <p:nvSpPr>
          <p:cNvPr id="5" name="Footer Placeholder 4">
            <a:extLst>
              <a:ext uri="{FF2B5EF4-FFF2-40B4-BE49-F238E27FC236}">
                <a16:creationId xmlns:a16="http://schemas.microsoft.com/office/drawing/2014/main" id="{9850643A-1435-26B2-F551-3B50139B8D1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DFB252E-EE6C-642A-16AC-5860FB29541E}"/>
              </a:ext>
            </a:extLst>
          </p:cNvPr>
          <p:cNvSpPr>
            <a:spLocks noGrp="1"/>
          </p:cNvSpPr>
          <p:nvPr>
            <p:ph type="sldNum" sz="quarter" idx="12"/>
          </p:nvPr>
        </p:nvSpPr>
        <p:spPr/>
        <p:txBody>
          <a:bodyPr/>
          <a:lstStyle/>
          <a:p>
            <a:fld id="{C1359B6E-9F26-4592-8F93-41C0CB3E1EA4}" type="slidenum">
              <a:rPr lang="en-GB" smtClean="0"/>
              <a:t>‹#›</a:t>
            </a:fld>
            <a:endParaRPr lang="en-GB"/>
          </a:p>
        </p:txBody>
      </p:sp>
    </p:spTree>
    <p:extLst>
      <p:ext uri="{BB962C8B-B14F-4D97-AF65-F5344CB8AC3E}">
        <p14:creationId xmlns:p14="http://schemas.microsoft.com/office/powerpoint/2010/main" val="26440080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3EB6ECB-EA28-9F02-E6DF-6FDF3442F73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961AE9F-D740-E1BE-04B3-BE4862D4BBD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DBA419A-C50D-80BF-5A3D-0D35AA4851FD}"/>
              </a:ext>
            </a:extLst>
          </p:cNvPr>
          <p:cNvSpPr>
            <a:spLocks noGrp="1"/>
          </p:cNvSpPr>
          <p:nvPr>
            <p:ph type="dt" sz="half" idx="10"/>
          </p:nvPr>
        </p:nvSpPr>
        <p:spPr/>
        <p:txBody>
          <a:bodyPr/>
          <a:lstStyle/>
          <a:p>
            <a:fld id="{139A0B88-6C00-43A3-A436-A22C67BC879D}" type="datetimeFigureOut">
              <a:rPr lang="en-GB" smtClean="0"/>
              <a:t>05/10/2023</a:t>
            </a:fld>
            <a:endParaRPr lang="en-GB"/>
          </a:p>
        </p:txBody>
      </p:sp>
      <p:sp>
        <p:nvSpPr>
          <p:cNvPr id="5" name="Footer Placeholder 4">
            <a:extLst>
              <a:ext uri="{FF2B5EF4-FFF2-40B4-BE49-F238E27FC236}">
                <a16:creationId xmlns:a16="http://schemas.microsoft.com/office/drawing/2014/main" id="{B2F8369F-B728-5085-6DE9-BF63DAEE554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2573F5E-C8F2-3E6C-2DF3-441CCC6C4EC7}"/>
              </a:ext>
            </a:extLst>
          </p:cNvPr>
          <p:cNvSpPr>
            <a:spLocks noGrp="1"/>
          </p:cNvSpPr>
          <p:nvPr>
            <p:ph type="sldNum" sz="quarter" idx="12"/>
          </p:nvPr>
        </p:nvSpPr>
        <p:spPr/>
        <p:txBody>
          <a:bodyPr/>
          <a:lstStyle/>
          <a:p>
            <a:fld id="{C1359B6E-9F26-4592-8F93-41C0CB3E1EA4}" type="slidenum">
              <a:rPr lang="en-GB" smtClean="0"/>
              <a:t>‹#›</a:t>
            </a:fld>
            <a:endParaRPr lang="en-GB"/>
          </a:p>
        </p:txBody>
      </p:sp>
    </p:spTree>
    <p:extLst>
      <p:ext uri="{BB962C8B-B14F-4D97-AF65-F5344CB8AC3E}">
        <p14:creationId xmlns:p14="http://schemas.microsoft.com/office/powerpoint/2010/main" val="16706372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B81ED-504C-8105-443A-E8669BD66DF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5F3141C-BE14-9205-D7B4-14CCE7A66A6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A2862FA-82DF-DD90-F7FB-C120FF893FDF}"/>
              </a:ext>
            </a:extLst>
          </p:cNvPr>
          <p:cNvSpPr>
            <a:spLocks noGrp="1"/>
          </p:cNvSpPr>
          <p:nvPr>
            <p:ph type="dt" sz="half" idx="10"/>
          </p:nvPr>
        </p:nvSpPr>
        <p:spPr/>
        <p:txBody>
          <a:bodyPr/>
          <a:lstStyle/>
          <a:p>
            <a:fld id="{DBD2CDCD-BC97-4C0A-8296-977707731595}" type="datetimeFigureOut">
              <a:rPr lang="en-US" smtClean="0"/>
              <a:t>10/5/2023</a:t>
            </a:fld>
            <a:endParaRPr lang="en-US"/>
          </a:p>
        </p:txBody>
      </p:sp>
      <p:sp>
        <p:nvSpPr>
          <p:cNvPr id="5" name="Footer Placeholder 4">
            <a:extLst>
              <a:ext uri="{FF2B5EF4-FFF2-40B4-BE49-F238E27FC236}">
                <a16:creationId xmlns:a16="http://schemas.microsoft.com/office/drawing/2014/main" id="{AB5E88B0-6C89-9057-0AA6-AB3732CA72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3C1863-A621-3A6D-33E0-4E46DCFE83A4}"/>
              </a:ext>
            </a:extLst>
          </p:cNvPr>
          <p:cNvSpPr>
            <a:spLocks noGrp="1"/>
          </p:cNvSpPr>
          <p:nvPr>
            <p:ph type="sldNum" sz="quarter" idx="12"/>
          </p:nvPr>
        </p:nvSpPr>
        <p:spPr/>
        <p:txBody>
          <a:bodyPr/>
          <a:lstStyle/>
          <a:p>
            <a:fld id="{58C5E1CD-D4CC-4DD4-B7D3-5415E9640D8E}" type="slidenum">
              <a:rPr lang="en-US" smtClean="0"/>
              <a:t>‹#›</a:t>
            </a:fld>
            <a:endParaRPr lang="en-US"/>
          </a:p>
        </p:txBody>
      </p:sp>
    </p:spTree>
    <p:extLst>
      <p:ext uri="{BB962C8B-B14F-4D97-AF65-F5344CB8AC3E}">
        <p14:creationId xmlns:p14="http://schemas.microsoft.com/office/powerpoint/2010/main" val="41311020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B084D-64A1-8AF1-502B-6C302D4AF10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EB0CC1B-0F9A-54C0-FE23-AA4350F0232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BD504F3-679B-5918-8D3E-AFC6C996CC4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5EAB2B5-493D-0F98-16D9-8927B6AB04F4}"/>
              </a:ext>
            </a:extLst>
          </p:cNvPr>
          <p:cNvSpPr>
            <a:spLocks noGrp="1"/>
          </p:cNvSpPr>
          <p:nvPr>
            <p:ph type="dt" sz="half" idx="10"/>
          </p:nvPr>
        </p:nvSpPr>
        <p:spPr/>
        <p:txBody>
          <a:bodyPr/>
          <a:lstStyle/>
          <a:p>
            <a:fld id="{DBD2CDCD-BC97-4C0A-8296-977707731595}" type="datetimeFigureOut">
              <a:rPr lang="en-US" smtClean="0"/>
              <a:t>10/5/2023</a:t>
            </a:fld>
            <a:endParaRPr lang="en-US"/>
          </a:p>
        </p:txBody>
      </p:sp>
      <p:sp>
        <p:nvSpPr>
          <p:cNvPr id="6" name="Footer Placeholder 5">
            <a:extLst>
              <a:ext uri="{FF2B5EF4-FFF2-40B4-BE49-F238E27FC236}">
                <a16:creationId xmlns:a16="http://schemas.microsoft.com/office/drawing/2014/main" id="{720794B1-8B2C-7FF3-F6E4-4E551B3CB7E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ABA1237-0305-DAEC-7494-B397F19F357F}"/>
              </a:ext>
            </a:extLst>
          </p:cNvPr>
          <p:cNvSpPr>
            <a:spLocks noGrp="1"/>
          </p:cNvSpPr>
          <p:nvPr>
            <p:ph type="sldNum" sz="quarter" idx="12"/>
          </p:nvPr>
        </p:nvSpPr>
        <p:spPr/>
        <p:txBody>
          <a:bodyPr/>
          <a:lstStyle/>
          <a:p>
            <a:fld id="{58C5E1CD-D4CC-4DD4-B7D3-5415E9640D8E}" type="slidenum">
              <a:rPr lang="en-US" smtClean="0"/>
              <a:t>‹#›</a:t>
            </a:fld>
            <a:endParaRPr lang="en-US"/>
          </a:p>
        </p:txBody>
      </p:sp>
    </p:spTree>
    <p:extLst>
      <p:ext uri="{BB962C8B-B14F-4D97-AF65-F5344CB8AC3E}">
        <p14:creationId xmlns:p14="http://schemas.microsoft.com/office/powerpoint/2010/main" val="10272418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F789D-BF65-141A-A6BD-A876A81306B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4297849-5FFE-36F0-AD92-B18889A17C2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7344D1D-4237-E495-5328-7DDCCE0DC6B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83341BF-0C3A-88A9-D198-66ACA09766F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BEED9A1-2CD2-8321-5445-F88FE77E12A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684C582-64F5-E296-5A0E-3796B8BD1937}"/>
              </a:ext>
            </a:extLst>
          </p:cNvPr>
          <p:cNvSpPr>
            <a:spLocks noGrp="1"/>
          </p:cNvSpPr>
          <p:nvPr>
            <p:ph type="dt" sz="half" idx="10"/>
          </p:nvPr>
        </p:nvSpPr>
        <p:spPr/>
        <p:txBody>
          <a:bodyPr/>
          <a:lstStyle/>
          <a:p>
            <a:fld id="{DBD2CDCD-BC97-4C0A-8296-977707731595}" type="datetimeFigureOut">
              <a:rPr lang="en-US" smtClean="0"/>
              <a:t>10/5/2023</a:t>
            </a:fld>
            <a:endParaRPr lang="en-US"/>
          </a:p>
        </p:txBody>
      </p:sp>
      <p:sp>
        <p:nvSpPr>
          <p:cNvPr id="8" name="Footer Placeholder 7">
            <a:extLst>
              <a:ext uri="{FF2B5EF4-FFF2-40B4-BE49-F238E27FC236}">
                <a16:creationId xmlns:a16="http://schemas.microsoft.com/office/drawing/2014/main" id="{B447BD5F-C57A-B572-EDBF-00D7FFD3868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CE55483-3ECA-9A6F-1240-850BDD31D5B4}"/>
              </a:ext>
            </a:extLst>
          </p:cNvPr>
          <p:cNvSpPr>
            <a:spLocks noGrp="1"/>
          </p:cNvSpPr>
          <p:nvPr>
            <p:ph type="sldNum" sz="quarter" idx="12"/>
          </p:nvPr>
        </p:nvSpPr>
        <p:spPr/>
        <p:txBody>
          <a:bodyPr/>
          <a:lstStyle/>
          <a:p>
            <a:fld id="{58C5E1CD-D4CC-4DD4-B7D3-5415E9640D8E}" type="slidenum">
              <a:rPr lang="en-US" smtClean="0"/>
              <a:t>‹#›</a:t>
            </a:fld>
            <a:endParaRPr lang="en-US"/>
          </a:p>
        </p:txBody>
      </p:sp>
    </p:spTree>
    <p:extLst>
      <p:ext uri="{BB962C8B-B14F-4D97-AF65-F5344CB8AC3E}">
        <p14:creationId xmlns:p14="http://schemas.microsoft.com/office/powerpoint/2010/main" val="2523521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DF5BE-75ED-3F7E-1D00-71628F30452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A371D43-E7D5-BE1A-CA85-D4ADC43D0E25}"/>
              </a:ext>
            </a:extLst>
          </p:cNvPr>
          <p:cNvSpPr>
            <a:spLocks noGrp="1"/>
          </p:cNvSpPr>
          <p:nvPr>
            <p:ph type="dt" sz="half" idx="10"/>
          </p:nvPr>
        </p:nvSpPr>
        <p:spPr/>
        <p:txBody>
          <a:bodyPr/>
          <a:lstStyle/>
          <a:p>
            <a:fld id="{DBD2CDCD-BC97-4C0A-8296-977707731595}" type="datetimeFigureOut">
              <a:rPr lang="en-US" smtClean="0"/>
              <a:t>10/5/2023</a:t>
            </a:fld>
            <a:endParaRPr lang="en-US"/>
          </a:p>
        </p:txBody>
      </p:sp>
      <p:sp>
        <p:nvSpPr>
          <p:cNvPr id="4" name="Footer Placeholder 3">
            <a:extLst>
              <a:ext uri="{FF2B5EF4-FFF2-40B4-BE49-F238E27FC236}">
                <a16:creationId xmlns:a16="http://schemas.microsoft.com/office/drawing/2014/main" id="{49A010CE-0DBB-C9C7-AF7F-F55A82936D9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9B0581-431F-2CC1-59E0-6B60592C0C7E}"/>
              </a:ext>
            </a:extLst>
          </p:cNvPr>
          <p:cNvSpPr>
            <a:spLocks noGrp="1"/>
          </p:cNvSpPr>
          <p:nvPr>
            <p:ph type="sldNum" sz="quarter" idx="12"/>
          </p:nvPr>
        </p:nvSpPr>
        <p:spPr/>
        <p:txBody>
          <a:bodyPr/>
          <a:lstStyle/>
          <a:p>
            <a:fld id="{58C5E1CD-D4CC-4DD4-B7D3-5415E9640D8E}" type="slidenum">
              <a:rPr lang="en-US" smtClean="0"/>
              <a:t>‹#›</a:t>
            </a:fld>
            <a:endParaRPr lang="en-US"/>
          </a:p>
        </p:txBody>
      </p:sp>
    </p:spTree>
    <p:extLst>
      <p:ext uri="{BB962C8B-B14F-4D97-AF65-F5344CB8AC3E}">
        <p14:creationId xmlns:p14="http://schemas.microsoft.com/office/powerpoint/2010/main" val="2867970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BEB607B-D1E5-A655-5ECF-95FA55A5729B}"/>
              </a:ext>
            </a:extLst>
          </p:cNvPr>
          <p:cNvSpPr>
            <a:spLocks noGrp="1"/>
          </p:cNvSpPr>
          <p:nvPr>
            <p:ph type="dt" sz="half" idx="10"/>
          </p:nvPr>
        </p:nvSpPr>
        <p:spPr/>
        <p:txBody>
          <a:bodyPr/>
          <a:lstStyle/>
          <a:p>
            <a:fld id="{DBD2CDCD-BC97-4C0A-8296-977707731595}" type="datetimeFigureOut">
              <a:rPr lang="en-US" smtClean="0"/>
              <a:t>10/5/2023</a:t>
            </a:fld>
            <a:endParaRPr lang="en-US"/>
          </a:p>
        </p:txBody>
      </p:sp>
      <p:sp>
        <p:nvSpPr>
          <p:cNvPr id="3" name="Footer Placeholder 2">
            <a:extLst>
              <a:ext uri="{FF2B5EF4-FFF2-40B4-BE49-F238E27FC236}">
                <a16:creationId xmlns:a16="http://schemas.microsoft.com/office/drawing/2014/main" id="{ABB611DE-6311-FD24-75FA-3DB7A31BB55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25DE66C-D17F-682B-A311-8AA9110AA7AB}"/>
              </a:ext>
            </a:extLst>
          </p:cNvPr>
          <p:cNvSpPr>
            <a:spLocks noGrp="1"/>
          </p:cNvSpPr>
          <p:nvPr>
            <p:ph type="sldNum" sz="quarter" idx="12"/>
          </p:nvPr>
        </p:nvSpPr>
        <p:spPr/>
        <p:txBody>
          <a:bodyPr/>
          <a:lstStyle/>
          <a:p>
            <a:fld id="{58C5E1CD-D4CC-4DD4-B7D3-5415E9640D8E}" type="slidenum">
              <a:rPr lang="en-US" smtClean="0"/>
              <a:t>‹#›</a:t>
            </a:fld>
            <a:endParaRPr lang="en-US"/>
          </a:p>
        </p:txBody>
      </p:sp>
    </p:spTree>
    <p:extLst>
      <p:ext uri="{BB962C8B-B14F-4D97-AF65-F5344CB8AC3E}">
        <p14:creationId xmlns:p14="http://schemas.microsoft.com/office/powerpoint/2010/main" val="21349282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6D865-8144-9FC8-3837-BDAB53E28E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AD9B7D4-F43E-290B-089A-29307B94BEE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EF03B9A-51E2-E818-5E7E-5911B29742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F516131-EB1E-EDB5-8269-FC5C50839311}"/>
              </a:ext>
            </a:extLst>
          </p:cNvPr>
          <p:cNvSpPr>
            <a:spLocks noGrp="1"/>
          </p:cNvSpPr>
          <p:nvPr>
            <p:ph type="dt" sz="half" idx="10"/>
          </p:nvPr>
        </p:nvSpPr>
        <p:spPr/>
        <p:txBody>
          <a:bodyPr/>
          <a:lstStyle/>
          <a:p>
            <a:fld id="{DBD2CDCD-BC97-4C0A-8296-977707731595}" type="datetimeFigureOut">
              <a:rPr lang="en-US" smtClean="0"/>
              <a:t>10/5/2023</a:t>
            </a:fld>
            <a:endParaRPr lang="en-US"/>
          </a:p>
        </p:txBody>
      </p:sp>
      <p:sp>
        <p:nvSpPr>
          <p:cNvPr id="6" name="Footer Placeholder 5">
            <a:extLst>
              <a:ext uri="{FF2B5EF4-FFF2-40B4-BE49-F238E27FC236}">
                <a16:creationId xmlns:a16="http://schemas.microsoft.com/office/drawing/2014/main" id="{7617F4DF-122F-5DE5-2B73-C1A3B6B61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0DFAD9-C73B-5B7D-AB81-58D44A0E1A70}"/>
              </a:ext>
            </a:extLst>
          </p:cNvPr>
          <p:cNvSpPr>
            <a:spLocks noGrp="1"/>
          </p:cNvSpPr>
          <p:nvPr>
            <p:ph type="sldNum" sz="quarter" idx="12"/>
          </p:nvPr>
        </p:nvSpPr>
        <p:spPr/>
        <p:txBody>
          <a:bodyPr/>
          <a:lstStyle/>
          <a:p>
            <a:fld id="{58C5E1CD-D4CC-4DD4-B7D3-5415E9640D8E}" type="slidenum">
              <a:rPr lang="en-US" smtClean="0"/>
              <a:t>‹#›</a:t>
            </a:fld>
            <a:endParaRPr lang="en-US"/>
          </a:p>
        </p:txBody>
      </p:sp>
    </p:spTree>
    <p:extLst>
      <p:ext uri="{BB962C8B-B14F-4D97-AF65-F5344CB8AC3E}">
        <p14:creationId xmlns:p14="http://schemas.microsoft.com/office/powerpoint/2010/main" val="16846725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BF2DA-5957-E089-7540-FA772A3CD17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FE4F49B-5D6D-0BE8-520D-05676AB20C0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EB84939-2735-CFD6-FE11-9665D645FF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B71752E-0B48-D3E1-3503-8B1BEA8CA13E}"/>
              </a:ext>
            </a:extLst>
          </p:cNvPr>
          <p:cNvSpPr>
            <a:spLocks noGrp="1"/>
          </p:cNvSpPr>
          <p:nvPr>
            <p:ph type="dt" sz="half" idx="10"/>
          </p:nvPr>
        </p:nvSpPr>
        <p:spPr/>
        <p:txBody>
          <a:bodyPr/>
          <a:lstStyle/>
          <a:p>
            <a:fld id="{DBD2CDCD-BC97-4C0A-8296-977707731595}" type="datetimeFigureOut">
              <a:rPr lang="en-US" smtClean="0"/>
              <a:t>10/5/2023</a:t>
            </a:fld>
            <a:endParaRPr lang="en-US"/>
          </a:p>
        </p:txBody>
      </p:sp>
      <p:sp>
        <p:nvSpPr>
          <p:cNvPr id="6" name="Footer Placeholder 5">
            <a:extLst>
              <a:ext uri="{FF2B5EF4-FFF2-40B4-BE49-F238E27FC236}">
                <a16:creationId xmlns:a16="http://schemas.microsoft.com/office/drawing/2014/main" id="{F99DEA1F-FE8A-4FD7-71D7-8DE420C629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EA23B76-66D7-5AB6-5B29-3DA7785488BC}"/>
              </a:ext>
            </a:extLst>
          </p:cNvPr>
          <p:cNvSpPr>
            <a:spLocks noGrp="1"/>
          </p:cNvSpPr>
          <p:nvPr>
            <p:ph type="sldNum" sz="quarter" idx="12"/>
          </p:nvPr>
        </p:nvSpPr>
        <p:spPr/>
        <p:txBody>
          <a:bodyPr/>
          <a:lstStyle/>
          <a:p>
            <a:fld id="{58C5E1CD-D4CC-4DD4-B7D3-5415E9640D8E}" type="slidenum">
              <a:rPr lang="en-US" smtClean="0"/>
              <a:t>‹#›</a:t>
            </a:fld>
            <a:endParaRPr lang="en-US"/>
          </a:p>
        </p:txBody>
      </p:sp>
    </p:spTree>
    <p:extLst>
      <p:ext uri="{BB962C8B-B14F-4D97-AF65-F5344CB8AC3E}">
        <p14:creationId xmlns:p14="http://schemas.microsoft.com/office/powerpoint/2010/main" val="36845860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BE0351C-1C5C-F8E1-2CD8-4511FD264A6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EC805EB-7169-3B51-33BD-8C6AEF6AFE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CB8D7E-1DED-8B43-1C1D-1A85141B0DF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D2CDCD-BC97-4C0A-8296-977707731595}" type="datetimeFigureOut">
              <a:rPr lang="en-US" smtClean="0"/>
              <a:t>10/5/2023</a:t>
            </a:fld>
            <a:endParaRPr lang="en-US"/>
          </a:p>
        </p:txBody>
      </p:sp>
      <p:sp>
        <p:nvSpPr>
          <p:cNvPr id="5" name="Footer Placeholder 4">
            <a:extLst>
              <a:ext uri="{FF2B5EF4-FFF2-40B4-BE49-F238E27FC236}">
                <a16:creationId xmlns:a16="http://schemas.microsoft.com/office/drawing/2014/main" id="{3E79C857-7B8A-71AE-92FA-513AFFE2555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7FE153A-7A5D-7830-3A9D-0A0EB0DF88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C5E1CD-D4CC-4DD4-B7D3-5415E9640D8E}" type="slidenum">
              <a:rPr lang="en-US" smtClean="0"/>
              <a:t>‹#›</a:t>
            </a:fld>
            <a:endParaRPr lang="en-US"/>
          </a:p>
        </p:txBody>
      </p:sp>
    </p:spTree>
    <p:extLst>
      <p:ext uri="{BB962C8B-B14F-4D97-AF65-F5344CB8AC3E}">
        <p14:creationId xmlns:p14="http://schemas.microsoft.com/office/powerpoint/2010/main" val="32006958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B3FF59-8D85-9E7A-4A34-1C92578416B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EDE0207-453E-A281-CC85-2950092A441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4D634A4-D0C8-39B2-2684-8D80F3071E1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9A0B88-6C00-43A3-A436-A22C67BC879D}" type="datetimeFigureOut">
              <a:rPr lang="en-GB" smtClean="0"/>
              <a:t>05/10/2023</a:t>
            </a:fld>
            <a:endParaRPr lang="en-GB"/>
          </a:p>
        </p:txBody>
      </p:sp>
      <p:sp>
        <p:nvSpPr>
          <p:cNvPr id="5" name="Footer Placeholder 4">
            <a:extLst>
              <a:ext uri="{FF2B5EF4-FFF2-40B4-BE49-F238E27FC236}">
                <a16:creationId xmlns:a16="http://schemas.microsoft.com/office/drawing/2014/main" id="{D1B1FC90-05D8-D4A2-F055-C5D660CE126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3C7731B-3171-4737-AF7E-DB6274EF5C3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359B6E-9F26-4592-8F93-41C0CB3E1EA4}" type="slidenum">
              <a:rPr lang="en-GB" smtClean="0"/>
              <a:t>‹#›</a:t>
            </a:fld>
            <a:endParaRPr lang="en-GB"/>
          </a:p>
        </p:txBody>
      </p:sp>
    </p:spTree>
    <p:extLst>
      <p:ext uri="{BB962C8B-B14F-4D97-AF65-F5344CB8AC3E}">
        <p14:creationId xmlns:p14="http://schemas.microsoft.com/office/powerpoint/2010/main" val="35338106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slides/_rels/slide12.xml.rels><?xml version="1.0" encoding="UTF-8" standalone="yes"?>
<Relationships xmlns="http://schemas.openxmlformats.org/package/2006/relationships"><Relationship Id="rId3" Type="http://schemas.microsoft.com/office/2018/10/relationships/comments" Target="../comments/modernComment_1A1_C56AB326.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6.svg"/><Relationship Id="rId3" Type="http://schemas.microsoft.com/office/2018/10/relationships/comments" Target="../comments/modernComment_19D_501E2A56.xml"/><Relationship Id="rId7"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10" Type="http://schemas.openxmlformats.org/officeDocument/2006/relationships/image" Target="../media/image25.png"/><Relationship Id="rId4" Type="http://schemas.openxmlformats.org/officeDocument/2006/relationships/hyperlink" Target="https://app.wooclap.com/EENSAT?from=instruction-slide" TargetMode="External"/><Relationship Id="rId9"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microsoft.com/office/2018/10/relationships/comments" Target="../comments/modernComment_14E_79CAE959.xml"/><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7.svg"/></Relationships>
</file>

<file path=ppt/slides/_rels/slide23.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creativecommons.org/licenses/by-nc-sa/4.0/" TargetMode="External"/><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hyperlink" Target="https://learning-design.eu/en/planning/910" TargetMode="External"/><Relationship Id="rId5" Type="http://schemas.openxmlformats.org/officeDocument/2006/relationships/image" Target="../media/image28.png"/><Relationship Id="rId4" Type="http://schemas.openxmlformats.org/officeDocument/2006/relationships/hyperlink" Target="https://abc-ld.org/"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creativecommons.org/licenses/by-nc-sa/4.0/" TargetMode="External"/><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hyperlink" Target="https://learning-design.eu/en/planning/910" TargetMode="External"/><Relationship Id="rId5" Type="http://schemas.openxmlformats.org/officeDocument/2006/relationships/image" Target="../media/image28.png"/><Relationship Id="rId4" Type="http://schemas.openxmlformats.org/officeDocument/2006/relationships/hyperlink" Target="https://abc-ld.org/"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creativecommons.org/licenses/by-nc-sa/4.0/" TargetMode="External"/><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hyperlink" Target="https://learning-design.eu/en/planning/910" TargetMode="External"/><Relationship Id="rId5" Type="http://schemas.openxmlformats.org/officeDocument/2006/relationships/image" Target="../media/image28.png"/><Relationship Id="rId4" Type="http://schemas.openxmlformats.org/officeDocument/2006/relationships/hyperlink" Target="https://abc-ld.org/"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hyperlink" Target="https://learning-design.eu/en/index" TargetMode="External"/><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hyperlink" Target="https://universiteittwente.sharepoint.com/:f:/s/ITCQuartile42019-2B/EmQRG6Yc7nFFqBY0ZDVSXAYBZiZFxKw9pdO85AHdywp8Tw?email=janet.king575%40gmail.com&amp;e=SXNgY8"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hyperlink" Target="https://universiteittwente.sharepoint.com/:f:/s/ITCQuartile42019-2B/EmQRG6Yc7nFFqBY0ZDVSXAYBZiZFxKw9pdO85AHdywp8Tw?email=janet.king575%40gmail.com&amp;e=SXNgY8" TargetMode="External"/><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s://app.wooclap.com/EENSAT?from=instruction-slide" TargetMode="External"/><Relationship Id="rId7" Type="http://schemas.openxmlformats.org/officeDocument/2006/relationships/image" Target="../media/image6.svg"/><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29.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hyperlink" Target="https://app.wooclap.com/EENSAT?from=instruction-slide" TargetMode="External"/><Relationship Id="rId7"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hyperlink" Target="https://app.wooclap.com/EENSAT?from=event-page" TargetMode="External"/><Relationship Id="rId9" Type="http://schemas.openxmlformats.org/officeDocument/2006/relationships/image" Target="../media/image7.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2.xml"/><Relationship Id="rId1" Type="http://schemas.openxmlformats.org/officeDocument/2006/relationships/slideLayout" Target="../slideLayouts/slideLayout7.xml"/><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s://webaim.org/articles/motor/assistive"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s://mtsac.libguides.com/udl" TargetMode="External"/><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3.sv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Students in library">
            <a:extLst>
              <a:ext uri="{FF2B5EF4-FFF2-40B4-BE49-F238E27FC236}">
                <a16:creationId xmlns:a16="http://schemas.microsoft.com/office/drawing/2014/main" id="{B8EDC142-43EB-C733-D87A-2E18C2968742}"/>
              </a:ext>
            </a:extLst>
          </p:cNvPr>
          <p:cNvPicPr>
            <a:picLocks noChangeAspect="1"/>
          </p:cNvPicPr>
          <p:nvPr/>
        </p:nvPicPr>
        <p:blipFill rotWithShape="1">
          <a:blip r:embed="rId3">
            <a:extLst>
              <a:ext uri="{28A0092B-C50C-407E-A947-70E740481C1C}">
                <a14:useLocalDpi xmlns:a14="http://schemas.microsoft.com/office/drawing/2010/main" val="0"/>
              </a:ext>
            </a:extLst>
          </a:blip>
          <a:srcRect l="21793" t="23112" r="243" b="19739"/>
          <a:stretch/>
        </p:blipFill>
        <p:spPr>
          <a:xfrm>
            <a:off x="0" y="0"/>
            <a:ext cx="12192000" cy="5962650"/>
          </a:xfrm>
          <a:prstGeom prst="rect">
            <a:avLst/>
          </a:prstGeom>
        </p:spPr>
      </p:pic>
      <p:sp>
        <p:nvSpPr>
          <p:cNvPr id="2" name="TextBox 1">
            <a:extLst>
              <a:ext uri="{FF2B5EF4-FFF2-40B4-BE49-F238E27FC236}">
                <a16:creationId xmlns:a16="http://schemas.microsoft.com/office/drawing/2014/main" id="{7172F4CA-40F3-B8D0-6644-5D9A8699AFE2}"/>
              </a:ext>
            </a:extLst>
          </p:cNvPr>
          <p:cNvSpPr txBox="1"/>
          <p:nvPr/>
        </p:nvSpPr>
        <p:spPr>
          <a:xfrm>
            <a:off x="166492" y="4952610"/>
            <a:ext cx="1014608" cy="369332"/>
          </a:xfrm>
          <a:prstGeom prst="rect">
            <a:avLst/>
          </a:prstGeom>
          <a:noFill/>
        </p:spPr>
        <p:txBody>
          <a:bodyPr wrap="square" rtlCol="0">
            <a:spAutoFit/>
          </a:bodyPr>
          <a:lstStyle/>
          <a:p>
            <a:r>
              <a:rPr lang="en-US" dirty="0">
                <a:solidFill>
                  <a:schemeClr val="bg1"/>
                </a:solidFill>
              </a:rPr>
              <a:t>2 </a:t>
            </a:r>
            <a:r>
              <a:rPr lang="en-US" dirty="0" err="1">
                <a:solidFill>
                  <a:schemeClr val="bg1"/>
                </a:solidFill>
              </a:rPr>
              <a:t>hrs</a:t>
            </a:r>
            <a:endParaRPr lang="en-US" dirty="0">
              <a:solidFill>
                <a:schemeClr val="bg1"/>
              </a:solidFill>
            </a:endParaRPr>
          </a:p>
        </p:txBody>
      </p:sp>
      <p:sp>
        <p:nvSpPr>
          <p:cNvPr id="3" name="Rectangle 2">
            <a:extLst>
              <a:ext uri="{FF2B5EF4-FFF2-40B4-BE49-F238E27FC236}">
                <a16:creationId xmlns:a16="http://schemas.microsoft.com/office/drawing/2014/main" id="{8B4EB905-4E57-2448-7A09-9EE20DD44260}"/>
              </a:ext>
            </a:extLst>
          </p:cNvPr>
          <p:cNvSpPr/>
          <p:nvPr/>
        </p:nvSpPr>
        <p:spPr>
          <a:xfrm>
            <a:off x="0" y="5181600"/>
            <a:ext cx="12192000" cy="16764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A0417A34-B2A8-E33D-73BF-1CEF8973638A}"/>
              </a:ext>
            </a:extLst>
          </p:cNvPr>
          <p:cNvSpPr txBox="1"/>
          <p:nvPr/>
        </p:nvSpPr>
        <p:spPr>
          <a:xfrm>
            <a:off x="1232346" y="5375382"/>
            <a:ext cx="10631837" cy="830997"/>
          </a:xfrm>
          <a:prstGeom prst="rect">
            <a:avLst/>
          </a:prstGeom>
          <a:noFill/>
        </p:spPr>
        <p:txBody>
          <a:bodyPr wrap="square" rtlCol="0">
            <a:spAutoFit/>
          </a:bodyPr>
          <a:lstStyle/>
          <a:p>
            <a:r>
              <a:rPr lang="en-US" sz="4800" b="1" dirty="0">
                <a:solidFill>
                  <a:srgbClr val="44546A"/>
                </a:solidFill>
                <a:latin typeface="Lao UI" panose="020F0502020204030204" pitchFamily="34" charset="0"/>
                <a:ea typeface="Verdana" panose="020B0604030504040204" pitchFamily="34" charset="0"/>
                <a:cs typeface="Lao UI" panose="020F0502020204030204" pitchFamily="34" charset="0"/>
              </a:rPr>
              <a:t>Online &amp; Blended course design</a:t>
            </a:r>
          </a:p>
        </p:txBody>
      </p:sp>
      <p:pic>
        <p:nvPicPr>
          <p:cNvPr id="5" name="Picture 4" descr="A black background with a black square&#10;&#10;Description automatically generated with medium confidence">
            <a:extLst>
              <a:ext uri="{FF2B5EF4-FFF2-40B4-BE49-F238E27FC236}">
                <a16:creationId xmlns:a16="http://schemas.microsoft.com/office/drawing/2014/main" id="{12631083-05A6-9A71-646F-91D929F3D4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81514" y="6320874"/>
            <a:ext cx="982669" cy="289975"/>
          </a:xfrm>
          <a:prstGeom prst="rect">
            <a:avLst/>
          </a:prstGeom>
        </p:spPr>
      </p:pic>
    </p:spTree>
    <p:extLst>
      <p:ext uri="{BB962C8B-B14F-4D97-AF65-F5344CB8AC3E}">
        <p14:creationId xmlns:p14="http://schemas.microsoft.com/office/powerpoint/2010/main" val="5409032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2AFC9B8-057B-3741-9A67-FEFE5C13134A}"/>
              </a:ext>
            </a:extLst>
          </p:cNvPr>
          <p:cNvSpPr/>
          <p:nvPr/>
        </p:nvSpPr>
        <p:spPr>
          <a:xfrm>
            <a:off x="0" y="-6096"/>
            <a:ext cx="12192000" cy="1800000"/>
          </a:xfrm>
          <a:prstGeom prst="rect">
            <a:avLst/>
          </a:prstGeom>
          <a:solidFill>
            <a:srgbClr val="D4EB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Verdana"/>
              <a:ea typeface="+mn-ea"/>
              <a:cs typeface="+mn-cs"/>
            </a:endParaRPr>
          </a:p>
        </p:txBody>
      </p:sp>
      <p:sp>
        <p:nvSpPr>
          <p:cNvPr id="2" name="Title 1">
            <a:extLst>
              <a:ext uri="{FF2B5EF4-FFF2-40B4-BE49-F238E27FC236}">
                <a16:creationId xmlns:a16="http://schemas.microsoft.com/office/drawing/2014/main" id="{AC8C04F9-E3CC-6CCF-E181-9E1486F33E01}"/>
              </a:ext>
            </a:extLst>
          </p:cNvPr>
          <p:cNvSpPr>
            <a:spLocks noGrp="1"/>
          </p:cNvSpPr>
          <p:nvPr>
            <p:ph type="title"/>
          </p:nvPr>
        </p:nvSpPr>
        <p:spPr>
          <a:xfrm>
            <a:off x="838200" y="281302"/>
            <a:ext cx="10515600" cy="1325563"/>
          </a:xfrm>
        </p:spPr>
        <p:txBody>
          <a:bodyPr>
            <a:normAutofit/>
          </a:bodyPr>
          <a:lstStyle/>
          <a:p>
            <a:r>
              <a:rPr lang="en-US" sz="4000" b="1" dirty="0">
                <a:solidFill>
                  <a:srgbClr val="44546A"/>
                </a:solidFill>
                <a:latin typeface="Verdana" panose="020B0604030504040204" pitchFamily="34" charset="0"/>
                <a:ea typeface="Verdana" panose="020B0604030504040204" pitchFamily="34" charset="0"/>
              </a:rPr>
              <a:t>Online &amp; blended – where to start</a:t>
            </a:r>
          </a:p>
        </p:txBody>
      </p:sp>
      <p:sp>
        <p:nvSpPr>
          <p:cNvPr id="3" name="Content Placeholder 2">
            <a:extLst>
              <a:ext uri="{FF2B5EF4-FFF2-40B4-BE49-F238E27FC236}">
                <a16:creationId xmlns:a16="http://schemas.microsoft.com/office/drawing/2014/main" id="{7351F2BF-ACBE-F895-177E-FA822FC203F4}"/>
              </a:ext>
            </a:extLst>
          </p:cNvPr>
          <p:cNvSpPr>
            <a:spLocks noGrp="1"/>
          </p:cNvSpPr>
          <p:nvPr>
            <p:ph idx="1"/>
          </p:nvPr>
        </p:nvSpPr>
        <p:spPr>
          <a:xfrm>
            <a:off x="838200" y="2480153"/>
            <a:ext cx="10515600" cy="3433763"/>
          </a:xfrm>
        </p:spPr>
        <p:txBody>
          <a:bodyPr>
            <a:normAutofit/>
          </a:bodyPr>
          <a:lstStyle/>
          <a:p>
            <a:pPr marL="0" indent="0">
              <a:buNone/>
            </a:pPr>
            <a:endParaRPr lang="en-US" dirty="0"/>
          </a:p>
          <a:p>
            <a:pPr marL="0" indent="0">
              <a:buNone/>
            </a:pPr>
            <a:endParaRPr lang="en-US" dirty="0"/>
          </a:p>
          <a:p>
            <a:r>
              <a:rPr lang="en-US" dirty="0"/>
              <a:t>What good practices are we already using</a:t>
            </a:r>
          </a:p>
        </p:txBody>
      </p:sp>
      <p:sp>
        <p:nvSpPr>
          <p:cNvPr id="5" name="TextBox 4">
            <a:extLst>
              <a:ext uri="{FF2B5EF4-FFF2-40B4-BE49-F238E27FC236}">
                <a16:creationId xmlns:a16="http://schemas.microsoft.com/office/drawing/2014/main" id="{587CE645-3D63-04C3-D9C8-0DD09DB9CB40}"/>
              </a:ext>
            </a:extLst>
          </p:cNvPr>
          <p:cNvSpPr txBox="1"/>
          <p:nvPr/>
        </p:nvSpPr>
        <p:spPr>
          <a:xfrm>
            <a:off x="112734" y="6400800"/>
            <a:ext cx="47598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4546A"/>
                </a:solidFill>
                <a:effectLst/>
                <a:uLnTx/>
                <a:uFillTx/>
                <a:latin typeface="Verdana"/>
                <a:ea typeface="+mn-ea"/>
                <a:cs typeface="+mn-cs"/>
              </a:rPr>
              <a:t>3</a:t>
            </a:r>
          </a:p>
        </p:txBody>
      </p:sp>
    </p:spTree>
    <p:extLst>
      <p:ext uri="{BB962C8B-B14F-4D97-AF65-F5344CB8AC3E}">
        <p14:creationId xmlns:p14="http://schemas.microsoft.com/office/powerpoint/2010/main" val="27831537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3248559-A6F0-42EB-B1AE-9FB8F7C84A55}"/>
              </a:ext>
            </a:extLst>
          </p:cNvPr>
          <p:cNvSpPr>
            <a:spLocks noGrp="1"/>
          </p:cNvSpPr>
          <p:nvPr>
            <p:ph idx="1"/>
          </p:nvPr>
        </p:nvSpPr>
        <p:spPr>
          <a:xfrm>
            <a:off x="6641266" y="1817272"/>
            <a:ext cx="5195829" cy="2865452"/>
          </a:xfrm>
        </p:spPr>
        <p:txBody>
          <a:bodyPr>
            <a:normAutofit/>
          </a:bodyPr>
          <a:lstStyle/>
          <a:p>
            <a:pPr marL="514350" indent="-514350">
              <a:buFont typeface="+mj-lt"/>
              <a:buAutoNum type="arabicPeriod"/>
            </a:pPr>
            <a:r>
              <a:rPr lang="en-US" sz="2700" dirty="0">
                <a:solidFill>
                  <a:srgbClr val="44546A"/>
                </a:solidFill>
              </a:rPr>
              <a:t>Analysis</a:t>
            </a:r>
          </a:p>
          <a:p>
            <a:pPr marL="514350" indent="-514350">
              <a:buFont typeface="+mj-lt"/>
              <a:buAutoNum type="arabicPeriod"/>
            </a:pPr>
            <a:r>
              <a:rPr lang="en-US" sz="2700" dirty="0">
                <a:solidFill>
                  <a:srgbClr val="44546A"/>
                </a:solidFill>
              </a:rPr>
              <a:t>Learning outcomes </a:t>
            </a:r>
          </a:p>
          <a:p>
            <a:pPr marL="514350" indent="-514350">
              <a:buFont typeface="+mj-lt"/>
              <a:buAutoNum type="arabicPeriod"/>
            </a:pPr>
            <a:r>
              <a:rPr lang="en-US" sz="2700" dirty="0">
                <a:solidFill>
                  <a:srgbClr val="44546A"/>
                </a:solidFill>
              </a:rPr>
              <a:t>Cognitive levels</a:t>
            </a:r>
          </a:p>
          <a:p>
            <a:pPr marL="514350" indent="-514350">
              <a:buFont typeface="+mj-lt"/>
              <a:buAutoNum type="arabicPeriod"/>
            </a:pPr>
            <a:r>
              <a:rPr lang="en-US" sz="2700" dirty="0">
                <a:solidFill>
                  <a:srgbClr val="44546A"/>
                </a:solidFill>
              </a:rPr>
              <a:t>Constructive alignment</a:t>
            </a:r>
          </a:p>
          <a:p>
            <a:pPr marL="514350" indent="-514350">
              <a:buFont typeface="+mj-lt"/>
              <a:buAutoNum type="arabicPeriod"/>
            </a:pPr>
            <a:r>
              <a:rPr lang="en-US" sz="2700" dirty="0">
                <a:solidFill>
                  <a:srgbClr val="44546A"/>
                </a:solidFill>
              </a:rPr>
              <a:t>Active learning</a:t>
            </a:r>
            <a:endParaRPr lang="en-US" dirty="0"/>
          </a:p>
          <a:p>
            <a:pPr marL="0" indent="0">
              <a:buNone/>
            </a:pPr>
            <a:endParaRPr lang="en-US" dirty="0"/>
          </a:p>
        </p:txBody>
      </p:sp>
      <p:sp>
        <p:nvSpPr>
          <p:cNvPr id="4" name="Rectangle 3">
            <a:extLst>
              <a:ext uri="{FF2B5EF4-FFF2-40B4-BE49-F238E27FC236}">
                <a16:creationId xmlns:a16="http://schemas.microsoft.com/office/drawing/2014/main" id="{3000CF26-E8C5-F5C2-37FA-72EBF6CD59F1}"/>
              </a:ext>
            </a:extLst>
          </p:cNvPr>
          <p:cNvSpPr/>
          <p:nvPr/>
        </p:nvSpPr>
        <p:spPr>
          <a:xfrm>
            <a:off x="-906" y="-1"/>
            <a:ext cx="6066692" cy="6858001"/>
          </a:xfrm>
          <a:prstGeom prst="rect">
            <a:avLst/>
          </a:prstGeom>
          <a:solidFill>
            <a:srgbClr val="D4EB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9FA576E-E2F7-7BEB-B3B7-7D311080320C}"/>
              </a:ext>
            </a:extLst>
          </p:cNvPr>
          <p:cNvSpPr>
            <a:spLocks noGrp="1"/>
          </p:cNvSpPr>
          <p:nvPr>
            <p:ph type="title"/>
          </p:nvPr>
        </p:nvSpPr>
        <p:spPr>
          <a:xfrm>
            <a:off x="1271953" y="1782761"/>
            <a:ext cx="3657600" cy="2952506"/>
          </a:xfrm>
        </p:spPr>
        <p:txBody>
          <a:bodyPr>
            <a:normAutofit/>
          </a:bodyPr>
          <a:lstStyle/>
          <a:p>
            <a:r>
              <a:rPr lang="en-US" b="1" strike="sngStrike" dirty="0">
                <a:solidFill>
                  <a:srgbClr val="44546A"/>
                </a:solidFill>
                <a:latin typeface="Verdana" panose="020B0604030504040204" pitchFamily="34" charset="0"/>
                <a:ea typeface="Verdana" panose="020B0604030504040204" pitchFamily="34" charset="0"/>
              </a:rPr>
              <a:t>Universal</a:t>
            </a:r>
            <a:br>
              <a:rPr lang="en-US" b="1" dirty="0">
                <a:solidFill>
                  <a:srgbClr val="44546A"/>
                </a:solidFill>
                <a:latin typeface="Verdana" panose="020B0604030504040204" pitchFamily="34" charset="0"/>
                <a:ea typeface="Verdana" panose="020B0604030504040204" pitchFamily="34" charset="0"/>
              </a:rPr>
            </a:br>
            <a:r>
              <a:rPr lang="en-US" b="1" dirty="0">
                <a:solidFill>
                  <a:srgbClr val="44546A"/>
                </a:solidFill>
                <a:latin typeface="Verdana" panose="020B0604030504040204" pitchFamily="34" charset="0"/>
                <a:ea typeface="Verdana" panose="020B0604030504040204" pitchFamily="34" charset="0"/>
              </a:rPr>
              <a:t>course </a:t>
            </a:r>
            <a:br>
              <a:rPr lang="en-US" b="1" dirty="0">
                <a:solidFill>
                  <a:srgbClr val="44546A"/>
                </a:solidFill>
                <a:latin typeface="Verdana" panose="020B0604030504040204" pitchFamily="34" charset="0"/>
                <a:ea typeface="Verdana" panose="020B0604030504040204" pitchFamily="34" charset="0"/>
              </a:rPr>
            </a:br>
            <a:r>
              <a:rPr lang="en-US" b="1" dirty="0">
                <a:solidFill>
                  <a:srgbClr val="44546A"/>
                </a:solidFill>
                <a:latin typeface="Verdana" panose="020B0604030504040204" pitchFamily="34" charset="0"/>
                <a:ea typeface="Verdana" panose="020B0604030504040204" pitchFamily="34" charset="0"/>
              </a:rPr>
              <a:t>design principles</a:t>
            </a:r>
          </a:p>
        </p:txBody>
      </p:sp>
      <p:sp>
        <p:nvSpPr>
          <p:cNvPr id="5" name="Rectangle 4">
            <a:extLst>
              <a:ext uri="{FF2B5EF4-FFF2-40B4-BE49-F238E27FC236}">
                <a16:creationId xmlns:a16="http://schemas.microsoft.com/office/drawing/2014/main" id="{DEA56679-AF0C-E9FB-CEC2-4C1C4F465D6A}"/>
              </a:ext>
            </a:extLst>
          </p:cNvPr>
          <p:cNvSpPr/>
          <p:nvPr/>
        </p:nvSpPr>
        <p:spPr>
          <a:xfrm>
            <a:off x="0" y="-6096"/>
            <a:ext cx="12192000" cy="205388"/>
          </a:xfrm>
          <a:prstGeom prst="rect">
            <a:avLst/>
          </a:prstGeom>
          <a:solidFill>
            <a:srgbClr val="499D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8D25F4F0-62D4-B584-1737-1D7F117279BE}"/>
              </a:ext>
            </a:extLst>
          </p:cNvPr>
          <p:cNvGrpSpPr/>
          <p:nvPr/>
        </p:nvGrpSpPr>
        <p:grpSpPr>
          <a:xfrm>
            <a:off x="7017233" y="5040728"/>
            <a:ext cx="1322190" cy="1301473"/>
            <a:chOff x="7017233" y="5040728"/>
            <a:chExt cx="1322190" cy="1301473"/>
          </a:xfrm>
        </p:grpSpPr>
        <p:sp>
          <p:nvSpPr>
            <p:cNvPr id="7" name="Oval 6">
              <a:extLst>
                <a:ext uri="{FF2B5EF4-FFF2-40B4-BE49-F238E27FC236}">
                  <a16:creationId xmlns:a16="http://schemas.microsoft.com/office/drawing/2014/main" id="{6FFD3AC7-3696-E266-FBC8-5EDAC54379AE}"/>
                </a:ext>
              </a:extLst>
            </p:cNvPr>
            <p:cNvSpPr/>
            <p:nvPr/>
          </p:nvSpPr>
          <p:spPr>
            <a:xfrm>
              <a:off x="7017233" y="5040728"/>
              <a:ext cx="1322190" cy="1301473"/>
            </a:xfrm>
            <a:prstGeom prst="ellipse">
              <a:avLst/>
            </a:prstGeom>
            <a:solidFill>
              <a:srgbClr val="D4EB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50000"/>
                  </a:schemeClr>
                </a:solidFill>
              </a:endParaRPr>
            </a:p>
          </p:txBody>
        </p:sp>
        <p:pic>
          <p:nvPicPr>
            <p:cNvPr id="9" name="Graphic 8" descr="Classroom with solid fill">
              <a:extLst>
                <a:ext uri="{FF2B5EF4-FFF2-40B4-BE49-F238E27FC236}">
                  <a16:creationId xmlns:a16="http://schemas.microsoft.com/office/drawing/2014/main" id="{A2716B87-8CCF-1D73-A535-362E9C656F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187033" y="5210528"/>
              <a:ext cx="949687" cy="949687"/>
            </a:xfrm>
            <a:prstGeom prst="rect">
              <a:avLst/>
            </a:prstGeom>
            <a:effectLst>
              <a:outerShdw blurRad="50800" dist="38100" dir="2700000" algn="tl" rotWithShape="0">
                <a:prstClr val="black">
                  <a:alpha val="40000"/>
                </a:prstClr>
              </a:outerShdw>
            </a:effectLst>
          </p:spPr>
        </p:pic>
      </p:grpSp>
      <p:grpSp>
        <p:nvGrpSpPr>
          <p:cNvPr id="10" name="Group 9">
            <a:extLst>
              <a:ext uri="{FF2B5EF4-FFF2-40B4-BE49-F238E27FC236}">
                <a16:creationId xmlns:a16="http://schemas.microsoft.com/office/drawing/2014/main" id="{810BB00A-651D-C917-88D2-3C0B045838AD}"/>
              </a:ext>
            </a:extLst>
          </p:cNvPr>
          <p:cNvGrpSpPr/>
          <p:nvPr/>
        </p:nvGrpSpPr>
        <p:grpSpPr>
          <a:xfrm>
            <a:off x="8484988" y="5033518"/>
            <a:ext cx="1322190" cy="1301473"/>
            <a:chOff x="8484988" y="5033518"/>
            <a:chExt cx="1322190" cy="1301473"/>
          </a:xfrm>
        </p:grpSpPr>
        <p:sp>
          <p:nvSpPr>
            <p:cNvPr id="16" name="Oval 15">
              <a:extLst>
                <a:ext uri="{FF2B5EF4-FFF2-40B4-BE49-F238E27FC236}">
                  <a16:creationId xmlns:a16="http://schemas.microsoft.com/office/drawing/2014/main" id="{37FF83D0-ED5A-6B7B-BA7F-495EF0382049}"/>
                </a:ext>
              </a:extLst>
            </p:cNvPr>
            <p:cNvSpPr/>
            <p:nvPr/>
          </p:nvSpPr>
          <p:spPr>
            <a:xfrm>
              <a:off x="8484988" y="5033518"/>
              <a:ext cx="1322190" cy="1301473"/>
            </a:xfrm>
            <a:prstGeom prst="ellipse">
              <a:avLst/>
            </a:prstGeom>
            <a:solidFill>
              <a:srgbClr val="D4EB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50000"/>
                  </a:schemeClr>
                </a:solidFill>
              </a:endParaRPr>
            </a:p>
          </p:txBody>
        </p:sp>
        <p:pic>
          <p:nvPicPr>
            <p:cNvPr id="17" name="Graphic 16" descr="Blender with solid fill">
              <a:extLst>
                <a:ext uri="{FF2B5EF4-FFF2-40B4-BE49-F238E27FC236}">
                  <a16:creationId xmlns:a16="http://schemas.microsoft.com/office/drawing/2014/main" id="{680CDA75-7C11-FFBA-7FE5-4FBAB86DEF8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6327" y="5217742"/>
              <a:ext cx="933026" cy="933026"/>
            </a:xfrm>
            <a:prstGeom prst="rect">
              <a:avLst/>
            </a:prstGeom>
            <a:effectLst>
              <a:outerShdw blurRad="50800" dist="38100" dir="2700000" algn="tl" rotWithShape="0">
                <a:prstClr val="black">
                  <a:alpha val="40000"/>
                </a:prstClr>
              </a:outerShdw>
            </a:effectLst>
          </p:spPr>
        </p:pic>
      </p:grpSp>
      <p:grpSp>
        <p:nvGrpSpPr>
          <p:cNvPr id="12" name="Group 11">
            <a:extLst>
              <a:ext uri="{FF2B5EF4-FFF2-40B4-BE49-F238E27FC236}">
                <a16:creationId xmlns:a16="http://schemas.microsoft.com/office/drawing/2014/main" id="{A5969B0F-659A-C643-26A3-0DB4A9B1758A}"/>
              </a:ext>
            </a:extLst>
          </p:cNvPr>
          <p:cNvGrpSpPr/>
          <p:nvPr/>
        </p:nvGrpSpPr>
        <p:grpSpPr>
          <a:xfrm>
            <a:off x="9943348" y="5033517"/>
            <a:ext cx="1322190" cy="1301473"/>
            <a:chOff x="9943348" y="5033517"/>
            <a:chExt cx="1322190" cy="1301473"/>
          </a:xfrm>
        </p:grpSpPr>
        <p:sp>
          <p:nvSpPr>
            <p:cNvPr id="19" name="Oval 18">
              <a:extLst>
                <a:ext uri="{FF2B5EF4-FFF2-40B4-BE49-F238E27FC236}">
                  <a16:creationId xmlns:a16="http://schemas.microsoft.com/office/drawing/2014/main" id="{84140052-EA39-50B3-75D4-2003F1E63387}"/>
                </a:ext>
              </a:extLst>
            </p:cNvPr>
            <p:cNvSpPr/>
            <p:nvPr/>
          </p:nvSpPr>
          <p:spPr>
            <a:xfrm>
              <a:off x="9943348" y="5033517"/>
              <a:ext cx="1322190" cy="1301473"/>
            </a:xfrm>
            <a:prstGeom prst="ellipse">
              <a:avLst/>
            </a:prstGeom>
            <a:solidFill>
              <a:srgbClr val="D4EB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50000"/>
                  </a:schemeClr>
                </a:solidFill>
              </a:endParaRPr>
            </a:p>
          </p:txBody>
        </p:sp>
        <p:pic>
          <p:nvPicPr>
            <p:cNvPr id="20" name="Graphic 19" descr="Remote learning language with solid fill">
              <a:extLst>
                <a:ext uri="{FF2B5EF4-FFF2-40B4-BE49-F238E27FC236}">
                  <a16:creationId xmlns:a16="http://schemas.microsoft.com/office/drawing/2014/main" id="{5F503B34-9840-D3F2-FFF8-733EF486643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088239" y="5174969"/>
              <a:ext cx="1032993" cy="1032993"/>
            </a:xfrm>
            <a:prstGeom prst="rect">
              <a:avLst/>
            </a:prstGeom>
            <a:effectLst>
              <a:outerShdw blurRad="50800" dist="38100" dir="2700000" algn="tl" rotWithShape="0">
                <a:prstClr val="black">
                  <a:alpha val="40000"/>
                </a:prstClr>
              </a:outerShdw>
            </a:effectLst>
          </p:spPr>
        </p:pic>
      </p:grpSp>
      <p:sp>
        <p:nvSpPr>
          <p:cNvPr id="6" name="TextBox 5">
            <a:extLst>
              <a:ext uri="{FF2B5EF4-FFF2-40B4-BE49-F238E27FC236}">
                <a16:creationId xmlns:a16="http://schemas.microsoft.com/office/drawing/2014/main" id="{AAA73A98-5DF9-7E01-566B-675A2D3B435E}"/>
              </a:ext>
            </a:extLst>
          </p:cNvPr>
          <p:cNvSpPr txBox="1"/>
          <p:nvPr/>
        </p:nvSpPr>
        <p:spPr>
          <a:xfrm rot="21234319">
            <a:off x="1624579" y="1028133"/>
            <a:ext cx="2837235" cy="1323439"/>
          </a:xfrm>
          <a:prstGeom prst="rect">
            <a:avLst/>
          </a:prstGeom>
          <a:noFill/>
        </p:spPr>
        <p:txBody>
          <a:bodyPr wrap="square" rtlCol="0">
            <a:spAutoFit/>
          </a:bodyPr>
          <a:lstStyle/>
          <a:p>
            <a:r>
              <a:rPr lang="en-US" sz="8000" b="1" dirty="0">
                <a:latin typeface="Fave Script Bold Pro" pitchFamily="2" charset="0"/>
              </a:rPr>
              <a:t>Common</a:t>
            </a:r>
          </a:p>
        </p:txBody>
      </p:sp>
      <p:sp>
        <p:nvSpPr>
          <p:cNvPr id="11" name="TextBox 10">
            <a:extLst>
              <a:ext uri="{FF2B5EF4-FFF2-40B4-BE49-F238E27FC236}">
                <a16:creationId xmlns:a16="http://schemas.microsoft.com/office/drawing/2014/main" id="{A16C76CE-AF52-480B-3587-856ECD0C1A15}"/>
              </a:ext>
            </a:extLst>
          </p:cNvPr>
          <p:cNvSpPr txBox="1"/>
          <p:nvPr/>
        </p:nvSpPr>
        <p:spPr>
          <a:xfrm>
            <a:off x="112734" y="6400800"/>
            <a:ext cx="475989" cy="369332"/>
          </a:xfrm>
          <a:prstGeom prst="rect">
            <a:avLst/>
          </a:prstGeom>
          <a:noFill/>
        </p:spPr>
        <p:txBody>
          <a:bodyPr wrap="square" rtlCol="0">
            <a:spAutoFit/>
          </a:bodyPr>
          <a:lstStyle/>
          <a:p>
            <a:r>
              <a:rPr lang="en-US" dirty="0"/>
              <a:t>3</a:t>
            </a:r>
          </a:p>
        </p:txBody>
      </p:sp>
    </p:spTree>
    <p:extLst>
      <p:ext uri="{BB962C8B-B14F-4D97-AF65-F5344CB8AC3E}">
        <p14:creationId xmlns:p14="http://schemas.microsoft.com/office/powerpoint/2010/main" val="37342051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2AFC9B8-057B-3741-9A67-FEFE5C13134A}"/>
              </a:ext>
            </a:extLst>
          </p:cNvPr>
          <p:cNvSpPr/>
          <p:nvPr/>
        </p:nvSpPr>
        <p:spPr>
          <a:xfrm>
            <a:off x="0" y="-6096"/>
            <a:ext cx="12192000" cy="1800000"/>
          </a:xfrm>
          <a:prstGeom prst="rect">
            <a:avLst/>
          </a:prstGeom>
          <a:solidFill>
            <a:srgbClr val="D4EB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Verdana"/>
              <a:ea typeface="+mn-ea"/>
              <a:cs typeface="+mn-cs"/>
            </a:endParaRPr>
          </a:p>
        </p:txBody>
      </p:sp>
      <p:sp>
        <p:nvSpPr>
          <p:cNvPr id="2" name="Title 1">
            <a:extLst>
              <a:ext uri="{FF2B5EF4-FFF2-40B4-BE49-F238E27FC236}">
                <a16:creationId xmlns:a16="http://schemas.microsoft.com/office/drawing/2014/main" id="{AC8C04F9-E3CC-6CCF-E181-9E1486F33E01}"/>
              </a:ext>
            </a:extLst>
          </p:cNvPr>
          <p:cNvSpPr>
            <a:spLocks noGrp="1"/>
          </p:cNvSpPr>
          <p:nvPr>
            <p:ph type="title"/>
          </p:nvPr>
        </p:nvSpPr>
        <p:spPr>
          <a:xfrm>
            <a:off x="838200" y="281302"/>
            <a:ext cx="10515600" cy="1325563"/>
          </a:xfrm>
        </p:spPr>
        <p:txBody>
          <a:bodyPr/>
          <a:lstStyle/>
          <a:p>
            <a:r>
              <a:rPr lang="en-US" b="1" dirty="0">
                <a:solidFill>
                  <a:srgbClr val="44546A"/>
                </a:solidFill>
                <a:latin typeface="Verdana" panose="020B0604030504040204" pitchFamily="34" charset="0"/>
                <a:ea typeface="Verdana" panose="020B0604030504040204" pitchFamily="34" charset="0"/>
              </a:rPr>
              <a:t>1. Analysis</a:t>
            </a:r>
          </a:p>
        </p:txBody>
      </p:sp>
      <p:sp>
        <p:nvSpPr>
          <p:cNvPr id="3" name="Content Placeholder 2">
            <a:extLst>
              <a:ext uri="{FF2B5EF4-FFF2-40B4-BE49-F238E27FC236}">
                <a16:creationId xmlns:a16="http://schemas.microsoft.com/office/drawing/2014/main" id="{7351F2BF-ACBE-F895-177E-FA822FC203F4}"/>
              </a:ext>
            </a:extLst>
          </p:cNvPr>
          <p:cNvSpPr>
            <a:spLocks noGrp="1"/>
          </p:cNvSpPr>
          <p:nvPr>
            <p:ph idx="1"/>
          </p:nvPr>
        </p:nvSpPr>
        <p:spPr>
          <a:xfrm>
            <a:off x="838200" y="2480153"/>
            <a:ext cx="10515600" cy="3433763"/>
          </a:xfrm>
        </p:spPr>
        <p:txBody>
          <a:bodyPr>
            <a:normAutofit/>
          </a:bodyPr>
          <a:lstStyle/>
          <a:p>
            <a:r>
              <a:rPr lang="en-US" dirty="0">
                <a:solidFill>
                  <a:srgbClr val="44546A"/>
                </a:solidFill>
                <a:latin typeface="Verdana" panose="020B0604030504040204" pitchFamily="34" charset="0"/>
                <a:ea typeface="Verdana" panose="020B0604030504040204" pitchFamily="34" charset="0"/>
              </a:rPr>
              <a:t>Learner challenges</a:t>
            </a:r>
          </a:p>
          <a:p>
            <a:r>
              <a:rPr lang="en-US" dirty="0">
                <a:solidFill>
                  <a:srgbClr val="44546A"/>
                </a:solidFill>
                <a:latin typeface="Verdana" panose="020B0604030504040204" pitchFamily="34" charset="0"/>
                <a:ea typeface="Verdana" panose="020B0604030504040204" pitchFamily="34" charset="0"/>
              </a:rPr>
              <a:t>Learner characteristics</a:t>
            </a:r>
          </a:p>
          <a:p>
            <a:r>
              <a:rPr lang="en-US" dirty="0">
                <a:solidFill>
                  <a:srgbClr val="44546A"/>
                </a:solidFill>
                <a:latin typeface="Verdana" panose="020B0604030504040204" pitchFamily="34" charset="0"/>
                <a:ea typeface="Verdana" panose="020B0604030504040204" pitchFamily="34" charset="0"/>
              </a:rPr>
              <a:t>Prior knowledge</a:t>
            </a:r>
          </a:p>
          <a:p>
            <a:r>
              <a:rPr lang="en-US" dirty="0">
                <a:solidFill>
                  <a:srgbClr val="44546A"/>
                </a:solidFill>
                <a:latin typeface="Verdana" panose="020B0604030504040204" pitchFamily="34" charset="0"/>
                <a:ea typeface="Verdana" panose="020B0604030504040204" pitchFamily="34" charset="0"/>
              </a:rPr>
              <a:t>Demographics</a:t>
            </a:r>
          </a:p>
          <a:p>
            <a:r>
              <a:rPr lang="en-US" dirty="0">
                <a:solidFill>
                  <a:srgbClr val="44546A"/>
                </a:solidFill>
                <a:latin typeface="Verdana" panose="020B0604030504040204" pitchFamily="34" charset="0"/>
                <a:ea typeface="Verdana" panose="020B0604030504040204" pitchFamily="34" charset="0"/>
              </a:rPr>
              <a:t>Access to technology</a:t>
            </a:r>
          </a:p>
          <a:p>
            <a:pPr marL="0" indent="0">
              <a:buNone/>
            </a:pPr>
            <a:endParaRPr lang="en-US" dirty="0"/>
          </a:p>
          <a:p>
            <a:pPr marL="0" indent="0">
              <a:buNone/>
            </a:pPr>
            <a:endParaRPr lang="en-US" dirty="0"/>
          </a:p>
          <a:p>
            <a:endParaRPr lang="en-US" dirty="0"/>
          </a:p>
        </p:txBody>
      </p:sp>
      <p:sp>
        <p:nvSpPr>
          <p:cNvPr id="5" name="TextBox 4">
            <a:extLst>
              <a:ext uri="{FF2B5EF4-FFF2-40B4-BE49-F238E27FC236}">
                <a16:creationId xmlns:a16="http://schemas.microsoft.com/office/drawing/2014/main" id="{587CE645-3D63-04C3-D9C8-0DD09DB9CB40}"/>
              </a:ext>
            </a:extLst>
          </p:cNvPr>
          <p:cNvSpPr txBox="1"/>
          <p:nvPr/>
        </p:nvSpPr>
        <p:spPr>
          <a:xfrm>
            <a:off x="112734" y="6400800"/>
            <a:ext cx="47598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44546A"/>
                </a:solidFill>
                <a:latin typeface="Verdana"/>
              </a:rPr>
              <a:t>11</a:t>
            </a:r>
            <a:endParaRPr kumimoji="0" lang="en-US" sz="1800" b="0" i="0" u="none" strike="noStrike" kern="1200" cap="none" spc="0" normalizeH="0" baseline="0" noProof="0" dirty="0">
              <a:ln>
                <a:noFill/>
              </a:ln>
              <a:solidFill>
                <a:srgbClr val="44546A"/>
              </a:solidFill>
              <a:effectLst/>
              <a:uLnTx/>
              <a:uFillTx/>
              <a:latin typeface="Verdana"/>
              <a:ea typeface="+mn-ea"/>
              <a:cs typeface="+mn-cs"/>
            </a:endParaRPr>
          </a:p>
        </p:txBody>
      </p:sp>
    </p:spTree>
    <p:extLst>
      <p:ext uri="{BB962C8B-B14F-4D97-AF65-F5344CB8AC3E}">
        <p14:creationId xmlns:p14="http://schemas.microsoft.com/office/powerpoint/2010/main" val="3312104230"/>
      </p:ext>
    </p:extLst>
  </p:cSld>
  <p:clrMapOvr>
    <a:masterClrMapping/>
  </p:clrMapOvr>
  <p:extLst>
    <p:ext uri="{6950BFC3-D8DA-4A85-94F7-54DA5524770B}">
      <p188:commentRel xmlns:p188="http://schemas.microsoft.com/office/powerpoint/2018/8/main" r:id="rId3"/>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E1AFE48-0A9E-EDFE-F01E-F3492FB53B58}"/>
              </a:ext>
            </a:extLst>
          </p:cNvPr>
          <p:cNvSpPr/>
          <p:nvPr/>
        </p:nvSpPr>
        <p:spPr>
          <a:xfrm>
            <a:off x="0" y="1"/>
            <a:ext cx="7068856" cy="6857999"/>
          </a:xfrm>
          <a:prstGeom prst="rect">
            <a:avLst/>
          </a:prstGeom>
          <a:solidFill>
            <a:srgbClr val="D4EB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5422490-B633-073B-0943-FE5D011FADAF}"/>
              </a:ext>
            </a:extLst>
          </p:cNvPr>
          <p:cNvSpPr txBox="1"/>
          <p:nvPr/>
        </p:nvSpPr>
        <p:spPr>
          <a:xfrm>
            <a:off x="760075" y="911353"/>
            <a:ext cx="4601065" cy="830997"/>
          </a:xfrm>
          <a:prstGeom prst="rect">
            <a:avLst/>
          </a:prstGeom>
          <a:noFill/>
        </p:spPr>
        <p:txBody>
          <a:bodyPr wrap="square" rtlCol="0">
            <a:spAutoFit/>
          </a:bodyPr>
          <a:lstStyle/>
          <a:p>
            <a:r>
              <a:rPr lang="en-US" sz="4800" b="1" dirty="0"/>
              <a:t>Analysis</a:t>
            </a:r>
            <a:endParaRPr lang="en-US" sz="2400" b="1" dirty="0">
              <a:highlight>
                <a:srgbClr val="FFFF00"/>
              </a:highlight>
            </a:endParaRPr>
          </a:p>
        </p:txBody>
      </p:sp>
      <p:sp>
        <p:nvSpPr>
          <p:cNvPr id="4" name="TextBox 3">
            <a:extLst>
              <a:ext uri="{FF2B5EF4-FFF2-40B4-BE49-F238E27FC236}">
                <a16:creationId xmlns:a16="http://schemas.microsoft.com/office/drawing/2014/main" id="{E542CC41-E667-B647-329C-9141D416B2FB}"/>
              </a:ext>
            </a:extLst>
          </p:cNvPr>
          <p:cNvSpPr txBox="1"/>
          <p:nvPr/>
        </p:nvSpPr>
        <p:spPr>
          <a:xfrm>
            <a:off x="1407171" y="6168666"/>
            <a:ext cx="3306871" cy="369332"/>
          </a:xfrm>
          <a:prstGeom prst="rect">
            <a:avLst/>
          </a:prstGeom>
          <a:noFill/>
        </p:spPr>
        <p:txBody>
          <a:bodyPr wrap="square" rtlCol="0">
            <a:spAutoFit/>
          </a:bodyPr>
          <a:lstStyle/>
          <a:p>
            <a:r>
              <a:rPr lang="en-US" dirty="0">
                <a:hlinkClick r:id="rId4"/>
              </a:rPr>
              <a:t>Participation code: </a:t>
            </a:r>
            <a:r>
              <a:rPr lang="en-US" b="1" i="0" dirty="0">
                <a:solidFill>
                  <a:srgbClr val="002C5F"/>
                </a:solidFill>
                <a:effectLst/>
                <a:latin typeface="Nunito" pitchFamily="2" charset="0"/>
                <a:hlinkClick r:id="rId4"/>
              </a:rPr>
              <a:t>EENSAT</a:t>
            </a:r>
            <a:endParaRPr lang="en-US" dirty="0"/>
          </a:p>
        </p:txBody>
      </p:sp>
      <p:grpSp>
        <p:nvGrpSpPr>
          <p:cNvPr id="10" name="Group 9">
            <a:extLst>
              <a:ext uri="{FF2B5EF4-FFF2-40B4-BE49-F238E27FC236}">
                <a16:creationId xmlns:a16="http://schemas.microsoft.com/office/drawing/2014/main" id="{3F53AA2A-7711-5156-E79B-F1F6F5E8B442}"/>
              </a:ext>
            </a:extLst>
          </p:cNvPr>
          <p:cNvGrpSpPr/>
          <p:nvPr/>
        </p:nvGrpSpPr>
        <p:grpSpPr>
          <a:xfrm>
            <a:off x="893645" y="3053548"/>
            <a:ext cx="6329697" cy="1815882"/>
            <a:chOff x="893645" y="3053548"/>
            <a:chExt cx="6329697" cy="1815882"/>
          </a:xfrm>
        </p:grpSpPr>
        <p:sp>
          <p:nvSpPr>
            <p:cNvPr id="3" name="TextBox 2">
              <a:extLst>
                <a:ext uri="{FF2B5EF4-FFF2-40B4-BE49-F238E27FC236}">
                  <a16:creationId xmlns:a16="http://schemas.microsoft.com/office/drawing/2014/main" id="{0D4A9FE0-EFE1-4EF7-BA56-2DF209E8EDDA}"/>
                </a:ext>
              </a:extLst>
            </p:cNvPr>
            <p:cNvSpPr txBox="1"/>
            <p:nvPr/>
          </p:nvSpPr>
          <p:spPr>
            <a:xfrm>
              <a:off x="1407171" y="3053548"/>
              <a:ext cx="5816171" cy="1815882"/>
            </a:xfrm>
            <a:prstGeom prst="rect">
              <a:avLst/>
            </a:prstGeom>
            <a:noFill/>
          </p:spPr>
          <p:txBody>
            <a:bodyPr wrap="square" rtlCol="0">
              <a:spAutoFit/>
            </a:bodyPr>
            <a:lstStyle/>
            <a:p>
              <a:r>
                <a:rPr lang="en-US" sz="2800" dirty="0">
                  <a:solidFill>
                    <a:schemeClr val="tx2"/>
                  </a:solidFill>
                  <a:latin typeface="Verdana" panose="020B0604030504040204" pitchFamily="34" charset="0"/>
                  <a:ea typeface="Verdana" panose="020B0604030504040204" pitchFamily="34" charset="0"/>
                </a:rPr>
                <a:t>Go to wooclap.com</a:t>
              </a:r>
            </a:p>
            <a:p>
              <a:endParaRPr lang="en-US" sz="2800" dirty="0">
                <a:solidFill>
                  <a:schemeClr val="tx2"/>
                </a:solidFill>
                <a:latin typeface="Verdana" panose="020B0604030504040204" pitchFamily="34" charset="0"/>
                <a:ea typeface="Verdana" panose="020B0604030504040204" pitchFamily="34" charset="0"/>
              </a:endParaRPr>
            </a:p>
            <a:p>
              <a:r>
                <a:rPr lang="en-US" sz="2800" dirty="0">
                  <a:solidFill>
                    <a:schemeClr val="tx2"/>
                  </a:solidFill>
                  <a:latin typeface="Verdana" panose="020B0604030504040204" pitchFamily="34" charset="0"/>
                  <a:ea typeface="Verdana" panose="020B0604030504040204" pitchFamily="34" charset="0"/>
                </a:rPr>
                <a:t>Enter the event code: </a:t>
              </a:r>
            </a:p>
            <a:p>
              <a:r>
                <a:rPr lang="en-US" sz="2800" dirty="0">
                  <a:solidFill>
                    <a:schemeClr val="tx2"/>
                  </a:solidFill>
                  <a:latin typeface="Verdana" panose="020B0604030504040204" pitchFamily="34" charset="0"/>
                  <a:ea typeface="Verdana" panose="020B0604030504040204" pitchFamily="34" charset="0"/>
                </a:rPr>
                <a:t>EENSAT in the top banner</a:t>
              </a:r>
              <a:endParaRPr lang="en-US" sz="2800" dirty="0">
                <a:latin typeface="Verdana" panose="020B0604030504040204" pitchFamily="34" charset="0"/>
                <a:ea typeface="Verdana" panose="020B0604030504040204" pitchFamily="34" charset="0"/>
              </a:endParaRPr>
            </a:p>
          </p:txBody>
        </p:sp>
        <p:pic>
          <p:nvPicPr>
            <p:cNvPr id="6" name="Graphic 5" descr="Badge 1 with solid fill">
              <a:extLst>
                <a:ext uri="{FF2B5EF4-FFF2-40B4-BE49-F238E27FC236}">
                  <a16:creationId xmlns:a16="http://schemas.microsoft.com/office/drawing/2014/main" id="{AA1FA89F-8615-553A-541E-5D93C4C8809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93645" y="3162821"/>
              <a:ext cx="468000" cy="468000"/>
            </a:xfrm>
            <a:prstGeom prst="rect">
              <a:avLst/>
            </a:prstGeom>
          </p:spPr>
        </p:pic>
        <p:pic>
          <p:nvPicPr>
            <p:cNvPr id="9" name="Graphic 8" descr="Badge with solid fill">
              <a:extLst>
                <a:ext uri="{FF2B5EF4-FFF2-40B4-BE49-F238E27FC236}">
                  <a16:creationId xmlns:a16="http://schemas.microsoft.com/office/drawing/2014/main" id="{1E18A678-27DE-65A1-AE06-4C2F8BD1AC7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93645" y="3961489"/>
              <a:ext cx="468000" cy="468000"/>
            </a:xfrm>
            <a:prstGeom prst="rect">
              <a:avLst/>
            </a:prstGeom>
          </p:spPr>
        </p:pic>
      </p:grpSp>
      <p:sp>
        <p:nvSpPr>
          <p:cNvPr id="5" name="Rectangle 4">
            <a:extLst>
              <a:ext uri="{FF2B5EF4-FFF2-40B4-BE49-F238E27FC236}">
                <a16:creationId xmlns:a16="http://schemas.microsoft.com/office/drawing/2014/main" id="{CA931502-F5B3-9B02-4F22-4C9C3516E074}"/>
              </a:ext>
            </a:extLst>
          </p:cNvPr>
          <p:cNvSpPr/>
          <p:nvPr/>
        </p:nvSpPr>
        <p:spPr>
          <a:xfrm>
            <a:off x="0" y="6413326"/>
            <a:ext cx="513567" cy="44467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5</a:t>
            </a:r>
          </a:p>
        </p:txBody>
      </p:sp>
      <p:grpSp>
        <p:nvGrpSpPr>
          <p:cNvPr id="7" name="Group 6">
            <a:extLst>
              <a:ext uri="{FF2B5EF4-FFF2-40B4-BE49-F238E27FC236}">
                <a16:creationId xmlns:a16="http://schemas.microsoft.com/office/drawing/2014/main" id="{7EBE7D61-06EA-06B0-9256-0762ADFA1A4B}"/>
              </a:ext>
            </a:extLst>
          </p:cNvPr>
          <p:cNvGrpSpPr/>
          <p:nvPr/>
        </p:nvGrpSpPr>
        <p:grpSpPr>
          <a:xfrm>
            <a:off x="7066862" y="0"/>
            <a:ext cx="5123144" cy="6858000"/>
            <a:chOff x="7054162" y="0"/>
            <a:chExt cx="5123144" cy="6858000"/>
          </a:xfrm>
        </p:grpSpPr>
        <p:pic>
          <p:nvPicPr>
            <p:cNvPr id="11" name="Picture 10">
              <a:extLst>
                <a:ext uri="{FF2B5EF4-FFF2-40B4-BE49-F238E27FC236}">
                  <a16:creationId xmlns:a16="http://schemas.microsoft.com/office/drawing/2014/main" id="{2BF9B860-5ED5-CA92-C242-67062E2C75BB}"/>
                </a:ext>
              </a:extLst>
            </p:cNvPr>
            <p:cNvPicPr>
              <a:picLocks noChangeAspect="1"/>
            </p:cNvPicPr>
            <p:nvPr/>
          </p:nvPicPr>
          <p:blipFill rotWithShape="1">
            <a:blip r:embed="rId9"/>
            <a:srcRect l="12497" r="12800"/>
            <a:stretch/>
          </p:blipFill>
          <p:spPr>
            <a:xfrm>
              <a:off x="7054162" y="0"/>
              <a:ext cx="5123144" cy="6858000"/>
            </a:xfrm>
            <a:prstGeom prst="rect">
              <a:avLst/>
            </a:prstGeom>
          </p:spPr>
        </p:pic>
        <p:sp>
          <p:nvSpPr>
            <p:cNvPr id="15" name="Rectangle: Rounded Corners 14">
              <a:extLst>
                <a:ext uri="{FF2B5EF4-FFF2-40B4-BE49-F238E27FC236}">
                  <a16:creationId xmlns:a16="http://schemas.microsoft.com/office/drawing/2014/main" id="{AF34C021-AC66-C658-145F-0319D07FCC58}"/>
                </a:ext>
              </a:extLst>
            </p:cNvPr>
            <p:cNvSpPr/>
            <p:nvPr/>
          </p:nvSpPr>
          <p:spPr>
            <a:xfrm>
              <a:off x="7822480" y="2390525"/>
              <a:ext cx="3561456" cy="3600181"/>
            </a:xfrm>
            <a:prstGeom prst="roundRect">
              <a:avLst>
                <a:gd name="adj" fmla="val 520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 name="Picture 12" descr="A qr code with black squares&#10;&#10;Description automatically generated">
            <a:extLst>
              <a:ext uri="{FF2B5EF4-FFF2-40B4-BE49-F238E27FC236}">
                <a16:creationId xmlns:a16="http://schemas.microsoft.com/office/drawing/2014/main" id="{CB06DA09-7378-CAAD-76E1-3B98D6C6B63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861222" y="2438149"/>
            <a:ext cx="3492000" cy="3492000"/>
          </a:xfrm>
          <a:prstGeom prst="rect">
            <a:avLst/>
          </a:prstGeom>
        </p:spPr>
      </p:pic>
    </p:spTree>
    <p:extLst>
      <p:ext uri="{BB962C8B-B14F-4D97-AF65-F5344CB8AC3E}">
        <p14:creationId xmlns:p14="http://schemas.microsoft.com/office/powerpoint/2010/main" val="1344154198"/>
      </p:ext>
    </p:extLst>
  </p:cSld>
  <p:clrMapOvr>
    <a:masterClrMapping/>
  </p:clrMapOvr>
  <p:extLst>
    <p:ext uri="{6950BFC3-D8DA-4A85-94F7-54DA5524770B}">
      <p188:commentRel xmlns:p188="http://schemas.microsoft.com/office/powerpoint/2018/8/main" r:id="rId3"/>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E1AFE48-0A9E-EDFE-F01E-F3492FB53B58}"/>
              </a:ext>
            </a:extLst>
          </p:cNvPr>
          <p:cNvSpPr/>
          <p:nvPr/>
        </p:nvSpPr>
        <p:spPr>
          <a:xfrm>
            <a:off x="0" y="2349500"/>
            <a:ext cx="12192000" cy="2561167"/>
          </a:xfrm>
          <a:prstGeom prst="rect">
            <a:avLst/>
          </a:prstGeom>
          <a:solidFill>
            <a:srgbClr val="D4EB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0D4A9FE0-EFE1-4EF7-BA56-2DF209E8EDDA}"/>
              </a:ext>
            </a:extLst>
          </p:cNvPr>
          <p:cNvSpPr txBox="1"/>
          <p:nvPr/>
        </p:nvSpPr>
        <p:spPr>
          <a:xfrm>
            <a:off x="820615" y="2964637"/>
            <a:ext cx="10550770" cy="1200329"/>
          </a:xfrm>
          <a:prstGeom prst="rect">
            <a:avLst/>
          </a:prstGeom>
          <a:noFill/>
        </p:spPr>
        <p:txBody>
          <a:bodyPr wrap="square" rtlCol="0">
            <a:spAutoFit/>
          </a:bodyPr>
          <a:lstStyle/>
          <a:p>
            <a:r>
              <a:rPr lang="en-US" sz="3600" b="1" dirty="0">
                <a:solidFill>
                  <a:schemeClr val="tx2"/>
                </a:solidFill>
                <a:latin typeface="Verdana" panose="020B0604030504040204" pitchFamily="34" charset="0"/>
                <a:ea typeface="Verdana" panose="020B0604030504040204" pitchFamily="34" charset="0"/>
              </a:rPr>
              <a:t>Brainstorm/Discussion: </a:t>
            </a:r>
            <a:r>
              <a:rPr lang="en-US" sz="3600" dirty="0">
                <a:solidFill>
                  <a:schemeClr val="tx2"/>
                </a:solidFill>
                <a:latin typeface="Verdana" panose="020B0604030504040204" pitchFamily="34" charset="0"/>
                <a:ea typeface="Verdana" panose="020B0604030504040204" pitchFamily="34" charset="0"/>
              </a:rPr>
              <a:t>What is effective online and blended pedagogy? </a:t>
            </a:r>
            <a:endParaRPr lang="en-US" sz="3600" dirty="0">
              <a:latin typeface="Verdana" panose="020B0604030504040204" pitchFamily="34" charset="0"/>
              <a:ea typeface="Verdana" panose="020B0604030504040204" pitchFamily="34" charset="0"/>
            </a:endParaRPr>
          </a:p>
        </p:txBody>
      </p:sp>
      <p:sp>
        <p:nvSpPr>
          <p:cNvPr id="6" name="Rectangle 5">
            <a:extLst>
              <a:ext uri="{FF2B5EF4-FFF2-40B4-BE49-F238E27FC236}">
                <a16:creationId xmlns:a16="http://schemas.microsoft.com/office/drawing/2014/main" id="{E8B8CC31-E985-763D-C9CC-43358C931270}"/>
              </a:ext>
            </a:extLst>
          </p:cNvPr>
          <p:cNvSpPr/>
          <p:nvPr/>
        </p:nvSpPr>
        <p:spPr>
          <a:xfrm>
            <a:off x="0" y="6413326"/>
            <a:ext cx="513567" cy="44467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lumMod val="75000"/>
                  </a:schemeClr>
                </a:solidFill>
              </a:rPr>
              <a:t>5</a:t>
            </a:r>
          </a:p>
        </p:txBody>
      </p:sp>
    </p:spTree>
    <p:extLst>
      <p:ext uri="{BB962C8B-B14F-4D97-AF65-F5344CB8AC3E}">
        <p14:creationId xmlns:p14="http://schemas.microsoft.com/office/powerpoint/2010/main" val="2043341145"/>
      </p:ext>
    </p:extLst>
  </p:cSld>
  <p:clrMapOvr>
    <a:masterClrMapping/>
  </p:clrMapOvr>
  <p:extLst>
    <p:ext uri="{6950BFC3-D8DA-4A85-94F7-54DA5524770B}">
      <p188:commentRel xmlns:p188="http://schemas.microsoft.com/office/powerpoint/2018/8/main" r:id="rId3"/>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2AFC9B8-057B-3741-9A67-FEFE5C13134A}"/>
              </a:ext>
            </a:extLst>
          </p:cNvPr>
          <p:cNvSpPr/>
          <p:nvPr/>
        </p:nvSpPr>
        <p:spPr>
          <a:xfrm>
            <a:off x="0" y="-6096"/>
            <a:ext cx="12192000" cy="1800000"/>
          </a:xfrm>
          <a:prstGeom prst="rect">
            <a:avLst/>
          </a:prstGeom>
          <a:solidFill>
            <a:srgbClr val="D4EB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C8C04F9-E3CC-6CCF-E181-9E1486F33E01}"/>
              </a:ext>
            </a:extLst>
          </p:cNvPr>
          <p:cNvSpPr>
            <a:spLocks noGrp="1"/>
          </p:cNvSpPr>
          <p:nvPr>
            <p:ph type="title"/>
          </p:nvPr>
        </p:nvSpPr>
        <p:spPr>
          <a:xfrm>
            <a:off x="838200" y="179514"/>
            <a:ext cx="10515600" cy="1325563"/>
          </a:xfrm>
        </p:spPr>
        <p:txBody>
          <a:bodyPr/>
          <a:lstStyle/>
          <a:p>
            <a:r>
              <a:rPr lang="en-US" b="1" dirty="0">
                <a:solidFill>
                  <a:srgbClr val="44546A"/>
                </a:solidFill>
                <a:latin typeface="Verdana" panose="020B0604030504040204" pitchFamily="34" charset="0"/>
                <a:ea typeface="Verdana" panose="020B0604030504040204" pitchFamily="34" charset="0"/>
              </a:rPr>
              <a:t>Modern classroom pedagogy?</a:t>
            </a:r>
          </a:p>
        </p:txBody>
      </p:sp>
      <p:sp>
        <p:nvSpPr>
          <p:cNvPr id="3" name="Content Placeholder 2">
            <a:extLst>
              <a:ext uri="{FF2B5EF4-FFF2-40B4-BE49-F238E27FC236}">
                <a16:creationId xmlns:a16="http://schemas.microsoft.com/office/drawing/2014/main" id="{7351F2BF-ACBE-F895-177E-FA822FC203F4}"/>
              </a:ext>
            </a:extLst>
          </p:cNvPr>
          <p:cNvSpPr>
            <a:spLocks noGrp="1"/>
          </p:cNvSpPr>
          <p:nvPr>
            <p:ph idx="1"/>
          </p:nvPr>
        </p:nvSpPr>
        <p:spPr>
          <a:xfrm>
            <a:off x="838200" y="3130061"/>
            <a:ext cx="10515600" cy="3046901"/>
          </a:xfrm>
        </p:spPr>
        <p:txBody>
          <a:bodyPr>
            <a:normAutofit/>
          </a:bodyPr>
          <a:lstStyle/>
          <a:p>
            <a:r>
              <a:rPr lang="en-US" dirty="0">
                <a:solidFill>
                  <a:srgbClr val="44546A"/>
                </a:solidFill>
                <a:latin typeface="Verdana" panose="020B0604030504040204" pitchFamily="34" charset="0"/>
                <a:ea typeface="Verdana" panose="020B0604030504040204" pitchFamily="34" charset="0"/>
              </a:rPr>
              <a:t>Generally speaking good practice in a modern face-to-face classroom setting is also good practice for online and blended courses</a:t>
            </a:r>
          </a:p>
          <a:p>
            <a:r>
              <a:rPr lang="en-US" dirty="0">
                <a:solidFill>
                  <a:srgbClr val="44546A"/>
                </a:solidFill>
                <a:latin typeface="Verdana" panose="020B0604030504040204" pitchFamily="34" charset="0"/>
                <a:ea typeface="Verdana" panose="020B0604030504040204" pitchFamily="34" charset="0"/>
              </a:rPr>
              <a:t>What is modern pedagogy? </a:t>
            </a:r>
          </a:p>
          <a:p>
            <a:pPr marL="0" indent="0">
              <a:buNone/>
            </a:pPr>
            <a:endParaRPr lang="en-US" dirty="0"/>
          </a:p>
          <a:p>
            <a:pPr marL="0" indent="0">
              <a:buNone/>
            </a:pPr>
            <a:endParaRPr lang="en-US" dirty="0"/>
          </a:p>
          <a:p>
            <a:endParaRPr lang="en-US" dirty="0"/>
          </a:p>
        </p:txBody>
      </p:sp>
    </p:spTree>
    <p:extLst>
      <p:ext uri="{BB962C8B-B14F-4D97-AF65-F5344CB8AC3E}">
        <p14:creationId xmlns:p14="http://schemas.microsoft.com/office/powerpoint/2010/main" val="13969297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2AFC9B8-057B-3741-9A67-FEFE5C13134A}"/>
              </a:ext>
            </a:extLst>
          </p:cNvPr>
          <p:cNvSpPr/>
          <p:nvPr/>
        </p:nvSpPr>
        <p:spPr>
          <a:xfrm>
            <a:off x="0" y="-6096"/>
            <a:ext cx="12192000" cy="1800000"/>
          </a:xfrm>
          <a:prstGeom prst="rect">
            <a:avLst/>
          </a:prstGeom>
          <a:solidFill>
            <a:srgbClr val="D4EB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C8C04F9-E3CC-6CCF-E181-9E1486F33E01}"/>
              </a:ext>
            </a:extLst>
          </p:cNvPr>
          <p:cNvSpPr>
            <a:spLocks noGrp="1"/>
          </p:cNvSpPr>
          <p:nvPr>
            <p:ph type="title"/>
          </p:nvPr>
        </p:nvSpPr>
        <p:spPr/>
        <p:txBody>
          <a:bodyPr>
            <a:normAutofit/>
          </a:bodyPr>
          <a:lstStyle/>
          <a:p>
            <a:r>
              <a:rPr lang="en-US" sz="4000" b="1" dirty="0">
                <a:solidFill>
                  <a:srgbClr val="44546A"/>
                </a:solidFill>
                <a:latin typeface="Verdana" panose="020B0604030504040204" pitchFamily="34" charset="0"/>
                <a:ea typeface="Verdana" panose="020B0604030504040204" pitchFamily="34" charset="0"/>
              </a:rPr>
              <a:t>Modern classroom pedagogy is not: </a:t>
            </a:r>
          </a:p>
        </p:txBody>
      </p:sp>
      <p:sp>
        <p:nvSpPr>
          <p:cNvPr id="3" name="Content Placeholder 2">
            <a:extLst>
              <a:ext uri="{FF2B5EF4-FFF2-40B4-BE49-F238E27FC236}">
                <a16:creationId xmlns:a16="http://schemas.microsoft.com/office/drawing/2014/main" id="{7351F2BF-ACBE-F895-177E-FA822FC203F4}"/>
              </a:ext>
            </a:extLst>
          </p:cNvPr>
          <p:cNvSpPr>
            <a:spLocks noGrp="1"/>
          </p:cNvSpPr>
          <p:nvPr>
            <p:ph idx="1"/>
          </p:nvPr>
        </p:nvSpPr>
        <p:spPr>
          <a:xfrm>
            <a:off x="838200" y="2617941"/>
            <a:ext cx="10515600" cy="3559022"/>
          </a:xfrm>
        </p:spPr>
        <p:txBody>
          <a:bodyPr>
            <a:normAutofit/>
          </a:bodyPr>
          <a:lstStyle/>
          <a:p>
            <a:r>
              <a:rPr lang="en-US" dirty="0">
                <a:solidFill>
                  <a:srgbClr val="44546A"/>
                </a:solidFill>
                <a:latin typeface="Verdana" panose="020B0604030504040204" pitchFamily="34" charset="0"/>
                <a:ea typeface="Verdana" panose="020B0604030504040204" pitchFamily="34" charset="0"/>
              </a:rPr>
              <a:t>A teacher standing in front of a class transferring their knowledge to passive students who sit and listen in silence</a:t>
            </a:r>
          </a:p>
          <a:p>
            <a:r>
              <a:rPr lang="en-US" dirty="0">
                <a:solidFill>
                  <a:srgbClr val="44546A"/>
                </a:solidFill>
                <a:latin typeface="Verdana" panose="020B0604030504040204" pitchFamily="34" charset="0"/>
                <a:ea typeface="Verdana" panose="020B0604030504040204" pitchFamily="34" charset="0"/>
              </a:rPr>
              <a:t>Students are expected to </a:t>
            </a:r>
            <a:r>
              <a:rPr lang="en-US" dirty="0" err="1">
                <a:solidFill>
                  <a:srgbClr val="44546A"/>
                </a:solidFill>
                <a:latin typeface="Verdana" panose="020B0604030504040204" pitchFamily="34" charset="0"/>
                <a:ea typeface="Verdana" panose="020B0604030504040204" pitchFamily="34" charset="0"/>
              </a:rPr>
              <a:t>memorise</a:t>
            </a:r>
            <a:r>
              <a:rPr lang="en-US" dirty="0">
                <a:solidFill>
                  <a:srgbClr val="44546A"/>
                </a:solidFill>
                <a:latin typeface="Verdana" panose="020B0604030504040204" pitchFamily="34" charset="0"/>
                <a:ea typeface="Verdana" panose="020B0604030504040204" pitchFamily="34" charset="0"/>
              </a:rPr>
              <a:t> and recall the information as it is presented to them </a:t>
            </a:r>
          </a:p>
          <a:p>
            <a:pPr marL="0" indent="0">
              <a:buNone/>
            </a:pPr>
            <a:endParaRPr lang="en-US" dirty="0"/>
          </a:p>
          <a:p>
            <a:pPr marL="0" indent="0">
              <a:buNone/>
            </a:pPr>
            <a:endParaRPr lang="en-US" dirty="0"/>
          </a:p>
          <a:p>
            <a:endParaRPr lang="en-US" dirty="0"/>
          </a:p>
        </p:txBody>
      </p:sp>
    </p:spTree>
    <p:extLst>
      <p:ext uri="{BB962C8B-B14F-4D97-AF65-F5344CB8AC3E}">
        <p14:creationId xmlns:p14="http://schemas.microsoft.com/office/powerpoint/2010/main" val="9661557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E1AFE48-0A9E-EDFE-F01E-F3492FB53B58}"/>
              </a:ext>
            </a:extLst>
          </p:cNvPr>
          <p:cNvSpPr/>
          <p:nvPr/>
        </p:nvSpPr>
        <p:spPr>
          <a:xfrm>
            <a:off x="0" y="2291861"/>
            <a:ext cx="12192000" cy="2274277"/>
          </a:xfrm>
          <a:prstGeom prst="rect">
            <a:avLst/>
          </a:prstGeom>
          <a:solidFill>
            <a:srgbClr val="D4EB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Verdana"/>
              <a:ea typeface="+mn-ea"/>
              <a:cs typeface="+mn-cs"/>
            </a:endParaRPr>
          </a:p>
        </p:txBody>
      </p:sp>
      <p:sp>
        <p:nvSpPr>
          <p:cNvPr id="3" name="TextBox 2">
            <a:extLst>
              <a:ext uri="{FF2B5EF4-FFF2-40B4-BE49-F238E27FC236}">
                <a16:creationId xmlns:a16="http://schemas.microsoft.com/office/drawing/2014/main" id="{0D4A9FE0-EFE1-4EF7-BA56-2DF209E8EDDA}"/>
              </a:ext>
            </a:extLst>
          </p:cNvPr>
          <p:cNvSpPr txBox="1"/>
          <p:nvPr/>
        </p:nvSpPr>
        <p:spPr>
          <a:xfrm>
            <a:off x="603739" y="2967334"/>
            <a:ext cx="10984522"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5400" b="1" dirty="0">
                <a:solidFill>
                  <a:srgbClr val="44546A"/>
                </a:solidFill>
                <a:latin typeface="Verdana" panose="020B0604030504040204" pitchFamily="34" charset="0"/>
                <a:ea typeface="Verdana" panose="020B0604030504040204" pitchFamily="34" charset="0"/>
              </a:rPr>
              <a:t>L</a:t>
            </a:r>
            <a:r>
              <a:rPr kumimoji="0" lang="en-US" sz="5400" b="1" i="0" u="none" strike="noStrike" kern="1200" cap="none" spc="0" normalizeH="0" baseline="0" noProof="0" dirty="0">
                <a:ln>
                  <a:noFill/>
                </a:ln>
                <a:solidFill>
                  <a:srgbClr val="44546A"/>
                </a:solidFill>
                <a:effectLst/>
                <a:uLnTx/>
                <a:uFillTx/>
                <a:latin typeface="Verdana" panose="020B0604030504040204" pitchFamily="34" charset="0"/>
                <a:ea typeface="Verdana" panose="020B0604030504040204" pitchFamily="34" charset="0"/>
                <a:cs typeface="+mn-cs"/>
              </a:rPr>
              <a:t>earner-centered pedagogy</a:t>
            </a:r>
            <a:endParaRPr kumimoji="0" lang="en-US" sz="5400" b="0" i="0" u="none" strike="noStrike" kern="1200" cap="none" spc="0" normalizeH="0" baseline="0" noProof="0" dirty="0">
              <a:ln>
                <a:noFill/>
              </a:ln>
              <a:solidFill>
                <a:srgbClr val="44546A"/>
              </a:solidFill>
              <a:effectLst/>
              <a:uLnTx/>
              <a:uFillTx/>
              <a:latin typeface="Verdana" panose="020B0604030504040204" pitchFamily="34" charset="0"/>
              <a:ea typeface="Verdana" panose="020B0604030504040204" pitchFamily="34" charset="0"/>
              <a:cs typeface="+mn-cs"/>
            </a:endParaRPr>
          </a:p>
        </p:txBody>
      </p:sp>
    </p:spTree>
    <p:extLst>
      <p:ext uri="{BB962C8B-B14F-4D97-AF65-F5344CB8AC3E}">
        <p14:creationId xmlns:p14="http://schemas.microsoft.com/office/powerpoint/2010/main" val="26888255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698127A-0CB5-6C6C-E279-88F5D20B1ECF}"/>
              </a:ext>
            </a:extLst>
          </p:cNvPr>
          <p:cNvSpPr>
            <a:spLocks noGrp="1"/>
          </p:cNvSpPr>
          <p:nvPr>
            <p:ph type="body" idx="1"/>
          </p:nvPr>
        </p:nvSpPr>
        <p:spPr>
          <a:xfrm>
            <a:off x="712787" y="292085"/>
            <a:ext cx="5157787" cy="517698"/>
          </a:xfrm>
        </p:spPr>
        <p:txBody>
          <a:bodyPr/>
          <a:lstStyle/>
          <a:p>
            <a:pPr algn="ctr"/>
            <a:r>
              <a:rPr lang="en-US" dirty="0">
                <a:solidFill>
                  <a:srgbClr val="44546A"/>
                </a:solidFill>
                <a:latin typeface="Verdana" panose="020B0604030504040204" pitchFamily="34" charset="0"/>
                <a:ea typeface="Verdana" panose="020B0604030504040204" pitchFamily="34" charset="0"/>
              </a:rPr>
              <a:t>Teacher-centered</a:t>
            </a:r>
          </a:p>
        </p:txBody>
      </p:sp>
      <p:sp>
        <p:nvSpPr>
          <p:cNvPr id="25" name="Freeform: Shape 24">
            <a:extLst>
              <a:ext uri="{FF2B5EF4-FFF2-40B4-BE49-F238E27FC236}">
                <a16:creationId xmlns:a16="http://schemas.microsoft.com/office/drawing/2014/main" id="{86D5422D-B5FD-BACF-4B8F-7AE2162392FC}"/>
              </a:ext>
            </a:extLst>
          </p:cNvPr>
          <p:cNvSpPr/>
          <p:nvPr/>
        </p:nvSpPr>
        <p:spPr>
          <a:xfrm>
            <a:off x="10919571" y="5481040"/>
            <a:ext cx="1260000" cy="684000"/>
          </a:xfrm>
          <a:custGeom>
            <a:avLst/>
            <a:gdLst>
              <a:gd name="connsiteX0" fmla="*/ 0 w 1041379"/>
              <a:gd name="connsiteY0" fmla="*/ 520690 h 1041379"/>
              <a:gd name="connsiteX1" fmla="*/ 520690 w 1041379"/>
              <a:gd name="connsiteY1" fmla="*/ 0 h 1041379"/>
              <a:gd name="connsiteX2" fmla="*/ 1041380 w 1041379"/>
              <a:gd name="connsiteY2" fmla="*/ 520690 h 1041379"/>
              <a:gd name="connsiteX3" fmla="*/ 520690 w 1041379"/>
              <a:gd name="connsiteY3" fmla="*/ 1041380 h 1041379"/>
              <a:gd name="connsiteX4" fmla="*/ 0 w 1041379"/>
              <a:gd name="connsiteY4" fmla="*/ 520690 h 1041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1379" h="1041379">
                <a:moveTo>
                  <a:pt x="0" y="520690"/>
                </a:moveTo>
                <a:cubicBezTo>
                  <a:pt x="0" y="233121"/>
                  <a:pt x="233121" y="0"/>
                  <a:pt x="520690" y="0"/>
                </a:cubicBezTo>
                <a:cubicBezTo>
                  <a:pt x="808259" y="0"/>
                  <a:pt x="1041380" y="233121"/>
                  <a:pt x="1041380" y="520690"/>
                </a:cubicBezTo>
                <a:cubicBezTo>
                  <a:pt x="1041380" y="808259"/>
                  <a:pt x="808259" y="1041380"/>
                  <a:pt x="520690" y="1041380"/>
                </a:cubicBezTo>
                <a:cubicBezTo>
                  <a:pt x="233121" y="1041380"/>
                  <a:pt x="0" y="808259"/>
                  <a:pt x="0" y="520690"/>
                </a:cubicBezTo>
                <a:close/>
              </a:path>
            </a:pathLst>
          </a:custGeom>
          <a:solidFill>
            <a:srgbClr val="269A97"/>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74096" tIns="174096" rIns="174096" bIns="174096" numCol="1" spcCol="1270" anchor="ctr" anchorCtr="0">
            <a:noAutofit/>
          </a:bodyPr>
          <a:lstStyle/>
          <a:p>
            <a:pPr marL="0" lvl="0" indent="0" algn="ctr" defTabSz="755650">
              <a:lnSpc>
                <a:spcPct val="90000"/>
              </a:lnSpc>
              <a:spcBef>
                <a:spcPct val="0"/>
              </a:spcBef>
              <a:spcAft>
                <a:spcPct val="35000"/>
              </a:spcAft>
              <a:buNone/>
            </a:pPr>
            <a:r>
              <a:rPr lang="en-US" sz="1200" kern="1200" dirty="0">
                <a:latin typeface="Verdana" panose="020B0604030504040204" pitchFamily="34" charset="0"/>
                <a:ea typeface="Verdana" panose="020B0604030504040204" pitchFamily="34" charset="0"/>
              </a:rPr>
              <a:t>Family &amp; community</a:t>
            </a:r>
          </a:p>
        </p:txBody>
      </p:sp>
      <p:sp>
        <p:nvSpPr>
          <p:cNvPr id="32" name="Freeform: Shape 31">
            <a:extLst>
              <a:ext uri="{FF2B5EF4-FFF2-40B4-BE49-F238E27FC236}">
                <a16:creationId xmlns:a16="http://schemas.microsoft.com/office/drawing/2014/main" id="{BA787501-EFED-E0E2-9D83-A0A7470B21D4}"/>
              </a:ext>
            </a:extLst>
          </p:cNvPr>
          <p:cNvSpPr/>
          <p:nvPr/>
        </p:nvSpPr>
        <p:spPr>
          <a:xfrm>
            <a:off x="7925546" y="2129434"/>
            <a:ext cx="936000" cy="720000"/>
          </a:xfrm>
          <a:custGeom>
            <a:avLst/>
            <a:gdLst>
              <a:gd name="connsiteX0" fmla="*/ 0 w 1041379"/>
              <a:gd name="connsiteY0" fmla="*/ 520690 h 1041379"/>
              <a:gd name="connsiteX1" fmla="*/ 520690 w 1041379"/>
              <a:gd name="connsiteY1" fmla="*/ 0 h 1041379"/>
              <a:gd name="connsiteX2" fmla="*/ 1041380 w 1041379"/>
              <a:gd name="connsiteY2" fmla="*/ 520690 h 1041379"/>
              <a:gd name="connsiteX3" fmla="*/ 520690 w 1041379"/>
              <a:gd name="connsiteY3" fmla="*/ 1041380 h 1041379"/>
              <a:gd name="connsiteX4" fmla="*/ 0 w 1041379"/>
              <a:gd name="connsiteY4" fmla="*/ 520690 h 1041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1379" h="1041379">
                <a:moveTo>
                  <a:pt x="0" y="520690"/>
                </a:moveTo>
                <a:cubicBezTo>
                  <a:pt x="0" y="233121"/>
                  <a:pt x="233121" y="0"/>
                  <a:pt x="520690" y="0"/>
                </a:cubicBezTo>
                <a:cubicBezTo>
                  <a:pt x="808259" y="0"/>
                  <a:pt x="1041380" y="233121"/>
                  <a:pt x="1041380" y="520690"/>
                </a:cubicBezTo>
                <a:cubicBezTo>
                  <a:pt x="1041380" y="808259"/>
                  <a:pt x="808259" y="1041380"/>
                  <a:pt x="520690" y="1041380"/>
                </a:cubicBezTo>
                <a:cubicBezTo>
                  <a:pt x="233121" y="1041380"/>
                  <a:pt x="0" y="808259"/>
                  <a:pt x="0" y="520690"/>
                </a:cubicBezTo>
                <a:close/>
              </a:path>
            </a:pathLst>
          </a:custGeom>
          <a:solidFill>
            <a:srgbClr val="33CCCC"/>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74096" tIns="174096" rIns="174096" bIns="174096" numCol="1" spcCol="1270" anchor="ctr" anchorCtr="0">
            <a:noAutofit/>
          </a:bodyPr>
          <a:lstStyle/>
          <a:p>
            <a:pPr marL="0" lvl="0" indent="0" algn="ctr" defTabSz="755650">
              <a:lnSpc>
                <a:spcPct val="90000"/>
              </a:lnSpc>
              <a:spcBef>
                <a:spcPct val="0"/>
              </a:spcBef>
              <a:spcAft>
                <a:spcPct val="35000"/>
              </a:spcAft>
              <a:buNone/>
            </a:pPr>
            <a:r>
              <a:rPr lang="en-US" sz="1200" kern="1200" dirty="0">
                <a:latin typeface="Verdana" panose="020B0604030504040204" pitchFamily="34" charset="0"/>
                <a:ea typeface="Verdana" panose="020B0604030504040204" pitchFamily="34" charset="0"/>
              </a:rPr>
              <a:t>Learner</a:t>
            </a:r>
          </a:p>
        </p:txBody>
      </p:sp>
      <p:sp>
        <p:nvSpPr>
          <p:cNvPr id="5" name="Text Placeholder 4">
            <a:extLst>
              <a:ext uri="{FF2B5EF4-FFF2-40B4-BE49-F238E27FC236}">
                <a16:creationId xmlns:a16="http://schemas.microsoft.com/office/drawing/2014/main" id="{E705143E-3431-5D91-D75E-B3795FB5C0E7}"/>
              </a:ext>
            </a:extLst>
          </p:cNvPr>
          <p:cNvSpPr>
            <a:spLocks noGrp="1"/>
          </p:cNvSpPr>
          <p:nvPr>
            <p:ph type="body" sz="quarter" idx="3"/>
          </p:nvPr>
        </p:nvSpPr>
        <p:spPr>
          <a:xfrm>
            <a:off x="6321427" y="320585"/>
            <a:ext cx="5183188" cy="515937"/>
          </a:xfrm>
        </p:spPr>
        <p:txBody>
          <a:bodyPr/>
          <a:lstStyle/>
          <a:p>
            <a:pPr algn="ctr"/>
            <a:r>
              <a:rPr lang="en-US" dirty="0">
                <a:solidFill>
                  <a:srgbClr val="44546A"/>
                </a:solidFill>
                <a:latin typeface="Verdana" panose="020B0604030504040204" pitchFamily="34" charset="0"/>
                <a:ea typeface="Verdana" panose="020B0604030504040204" pitchFamily="34" charset="0"/>
              </a:rPr>
              <a:t>Learner-centered</a:t>
            </a:r>
          </a:p>
        </p:txBody>
      </p:sp>
      <p:sp>
        <p:nvSpPr>
          <p:cNvPr id="27" name="Freeform: Shape 26">
            <a:extLst>
              <a:ext uri="{FF2B5EF4-FFF2-40B4-BE49-F238E27FC236}">
                <a16:creationId xmlns:a16="http://schemas.microsoft.com/office/drawing/2014/main" id="{77B16A24-0545-1F74-C4EF-CB596DFAD46C}"/>
              </a:ext>
            </a:extLst>
          </p:cNvPr>
          <p:cNvSpPr/>
          <p:nvPr/>
        </p:nvSpPr>
        <p:spPr>
          <a:xfrm>
            <a:off x="2580646" y="2778922"/>
            <a:ext cx="968051" cy="968051"/>
          </a:xfrm>
          <a:custGeom>
            <a:avLst/>
            <a:gdLst>
              <a:gd name="connsiteX0" fmla="*/ 0 w 968051"/>
              <a:gd name="connsiteY0" fmla="*/ 484026 h 968051"/>
              <a:gd name="connsiteX1" fmla="*/ 484026 w 968051"/>
              <a:gd name="connsiteY1" fmla="*/ 0 h 968051"/>
              <a:gd name="connsiteX2" fmla="*/ 968052 w 968051"/>
              <a:gd name="connsiteY2" fmla="*/ 484026 h 968051"/>
              <a:gd name="connsiteX3" fmla="*/ 484026 w 968051"/>
              <a:gd name="connsiteY3" fmla="*/ 968052 h 968051"/>
              <a:gd name="connsiteX4" fmla="*/ 0 w 968051"/>
              <a:gd name="connsiteY4" fmla="*/ 484026 h 968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8051" h="968051">
                <a:moveTo>
                  <a:pt x="0" y="484026"/>
                </a:moveTo>
                <a:cubicBezTo>
                  <a:pt x="0" y="216706"/>
                  <a:pt x="216706" y="0"/>
                  <a:pt x="484026" y="0"/>
                </a:cubicBezTo>
                <a:cubicBezTo>
                  <a:pt x="751346" y="0"/>
                  <a:pt x="968052" y="216706"/>
                  <a:pt x="968052" y="484026"/>
                </a:cubicBezTo>
                <a:cubicBezTo>
                  <a:pt x="968052" y="751346"/>
                  <a:pt x="751346" y="968052"/>
                  <a:pt x="484026" y="968052"/>
                </a:cubicBezTo>
                <a:cubicBezTo>
                  <a:pt x="216706" y="968052"/>
                  <a:pt x="0" y="751346"/>
                  <a:pt x="0" y="484026"/>
                </a:cubicBezTo>
                <a:close/>
              </a:path>
            </a:pathLst>
          </a:custGeom>
          <a:solidFill>
            <a:srgbClr val="269A97"/>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60818" tIns="160818" rIns="160818" bIns="160818" numCol="1" spcCol="1270" anchor="ctr" anchorCtr="0">
            <a:noAutofit/>
          </a:bodyPr>
          <a:lstStyle/>
          <a:p>
            <a:pPr marL="0" lvl="0" indent="0" algn="ctr" defTabSz="666750">
              <a:lnSpc>
                <a:spcPct val="90000"/>
              </a:lnSpc>
              <a:spcBef>
                <a:spcPct val="0"/>
              </a:spcBef>
              <a:spcAft>
                <a:spcPct val="35000"/>
              </a:spcAft>
              <a:buNone/>
            </a:pPr>
            <a:r>
              <a:rPr lang="en-US" sz="1200" kern="1200" dirty="0">
                <a:latin typeface="Verdana" panose="020B0604030504040204" pitchFamily="34" charset="0"/>
                <a:ea typeface="Verdana" panose="020B0604030504040204" pitchFamily="34" charset="0"/>
              </a:rPr>
              <a:t>Teacher</a:t>
            </a:r>
          </a:p>
        </p:txBody>
      </p:sp>
      <p:sp>
        <p:nvSpPr>
          <p:cNvPr id="29" name="Freeform: Shape 28">
            <a:extLst>
              <a:ext uri="{FF2B5EF4-FFF2-40B4-BE49-F238E27FC236}">
                <a16:creationId xmlns:a16="http://schemas.microsoft.com/office/drawing/2014/main" id="{72F763FB-0853-6748-4EE2-1FE7A17A90AE}"/>
              </a:ext>
            </a:extLst>
          </p:cNvPr>
          <p:cNvSpPr/>
          <p:nvPr/>
        </p:nvSpPr>
        <p:spPr>
          <a:xfrm>
            <a:off x="591956" y="3796040"/>
            <a:ext cx="968051" cy="720000"/>
          </a:xfrm>
          <a:custGeom>
            <a:avLst/>
            <a:gdLst>
              <a:gd name="connsiteX0" fmla="*/ 0 w 968051"/>
              <a:gd name="connsiteY0" fmla="*/ 484026 h 968051"/>
              <a:gd name="connsiteX1" fmla="*/ 484026 w 968051"/>
              <a:gd name="connsiteY1" fmla="*/ 0 h 968051"/>
              <a:gd name="connsiteX2" fmla="*/ 968052 w 968051"/>
              <a:gd name="connsiteY2" fmla="*/ 484026 h 968051"/>
              <a:gd name="connsiteX3" fmla="*/ 484026 w 968051"/>
              <a:gd name="connsiteY3" fmla="*/ 968052 h 968051"/>
              <a:gd name="connsiteX4" fmla="*/ 0 w 968051"/>
              <a:gd name="connsiteY4" fmla="*/ 484026 h 968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8051" h="968051">
                <a:moveTo>
                  <a:pt x="0" y="484026"/>
                </a:moveTo>
                <a:cubicBezTo>
                  <a:pt x="0" y="216706"/>
                  <a:pt x="216706" y="0"/>
                  <a:pt x="484026" y="0"/>
                </a:cubicBezTo>
                <a:cubicBezTo>
                  <a:pt x="751346" y="0"/>
                  <a:pt x="968052" y="216706"/>
                  <a:pt x="968052" y="484026"/>
                </a:cubicBezTo>
                <a:cubicBezTo>
                  <a:pt x="968052" y="751346"/>
                  <a:pt x="751346" y="968052"/>
                  <a:pt x="484026" y="968052"/>
                </a:cubicBezTo>
                <a:cubicBezTo>
                  <a:pt x="216706" y="968052"/>
                  <a:pt x="0" y="751346"/>
                  <a:pt x="0" y="484026"/>
                </a:cubicBezTo>
                <a:close/>
              </a:path>
            </a:pathLst>
          </a:custGeom>
          <a:solidFill>
            <a:srgbClr val="33CCCC"/>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60818" tIns="160818" rIns="160818" bIns="160818" numCol="1" spcCol="1270" anchor="ctr" anchorCtr="0">
            <a:noAutofit/>
          </a:bodyPr>
          <a:lstStyle/>
          <a:p>
            <a:pPr marL="0" lvl="0" indent="0" algn="ctr" defTabSz="666750">
              <a:lnSpc>
                <a:spcPct val="90000"/>
              </a:lnSpc>
              <a:spcBef>
                <a:spcPct val="0"/>
              </a:spcBef>
              <a:spcAft>
                <a:spcPct val="35000"/>
              </a:spcAft>
              <a:buNone/>
            </a:pPr>
            <a:r>
              <a:rPr lang="en-US" sz="1200" kern="1200" dirty="0">
                <a:latin typeface="Verdana" panose="020B0604030504040204" pitchFamily="34" charset="0"/>
                <a:ea typeface="Verdana" panose="020B0604030504040204" pitchFamily="34" charset="0"/>
              </a:rPr>
              <a:t>Learner</a:t>
            </a:r>
          </a:p>
        </p:txBody>
      </p:sp>
      <p:sp>
        <p:nvSpPr>
          <p:cNvPr id="31" name="Freeform: Shape 30">
            <a:extLst>
              <a:ext uri="{FF2B5EF4-FFF2-40B4-BE49-F238E27FC236}">
                <a16:creationId xmlns:a16="http://schemas.microsoft.com/office/drawing/2014/main" id="{4265BFAA-7B75-F95A-3726-4978E5895A75}"/>
              </a:ext>
            </a:extLst>
          </p:cNvPr>
          <p:cNvSpPr/>
          <p:nvPr/>
        </p:nvSpPr>
        <p:spPr>
          <a:xfrm>
            <a:off x="4675588" y="3803507"/>
            <a:ext cx="968051" cy="720000"/>
          </a:xfrm>
          <a:custGeom>
            <a:avLst/>
            <a:gdLst>
              <a:gd name="connsiteX0" fmla="*/ 0 w 968051"/>
              <a:gd name="connsiteY0" fmla="*/ 484026 h 968051"/>
              <a:gd name="connsiteX1" fmla="*/ 484026 w 968051"/>
              <a:gd name="connsiteY1" fmla="*/ 0 h 968051"/>
              <a:gd name="connsiteX2" fmla="*/ 968052 w 968051"/>
              <a:gd name="connsiteY2" fmla="*/ 484026 h 968051"/>
              <a:gd name="connsiteX3" fmla="*/ 484026 w 968051"/>
              <a:gd name="connsiteY3" fmla="*/ 968052 h 968051"/>
              <a:gd name="connsiteX4" fmla="*/ 0 w 968051"/>
              <a:gd name="connsiteY4" fmla="*/ 484026 h 968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8051" h="968051">
                <a:moveTo>
                  <a:pt x="0" y="484026"/>
                </a:moveTo>
                <a:cubicBezTo>
                  <a:pt x="0" y="216706"/>
                  <a:pt x="216706" y="0"/>
                  <a:pt x="484026" y="0"/>
                </a:cubicBezTo>
                <a:cubicBezTo>
                  <a:pt x="751346" y="0"/>
                  <a:pt x="968052" y="216706"/>
                  <a:pt x="968052" y="484026"/>
                </a:cubicBezTo>
                <a:cubicBezTo>
                  <a:pt x="968052" y="751346"/>
                  <a:pt x="751346" y="968052"/>
                  <a:pt x="484026" y="968052"/>
                </a:cubicBezTo>
                <a:cubicBezTo>
                  <a:pt x="216706" y="968052"/>
                  <a:pt x="0" y="751346"/>
                  <a:pt x="0" y="484026"/>
                </a:cubicBezTo>
                <a:close/>
              </a:path>
            </a:pathLst>
          </a:custGeom>
          <a:solidFill>
            <a:srgbClr val="33CCCC"/>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60818" tIns="160818" rIns="160818" bIns="160818" numCol="1" spcCol="1270" anchor="ctr" anchorCtr="0">
            <a:noAutofit/>
          </a:bodyPr>
          <a:lstStyle/>
          <a:p>
            <a:pPr marL="0" lvl="0" indent="0" algn="ctr" defTabSz="666750">
              <a:lnSpc>
                <a:spcPct val="90000"/>
              </a:lnSpc>
              <a:spcBef>
                <a:spcPct val="0"/>
              </a:spcBef>
              <a:spcAft>
                <a:spcPct val="35000"/>
              </a:spcAft>
              <a:buNone/>
            </a:pPr>
            <a:r>
              <a:rPr lang="en-US" sz="1200" kern="1200" dirty="0">
                <a:latin typeface="Verdana" panose="020B0604030504040204" pitchFamily="34" charset="0"/>
                <a:ea typeface="Verdana" panose="020B0604030504040204" pitchFamily="34" charset="0"/>
              </a:rPr>
              <a:t>Learner</a:t>
            </a:r>
          </a:p>
        </p:txBody>
      </p:sp>
      <p:sp>
        <p:nvSpPr>
          <p:cNvPr id="33" name="Freeform: Shape 32">
            <a:extLst>
              <a:ext uri="{FF2B5EF4-FFF2-40B4-BE49-F238E27FC236}">
                <a16:creationId xmlns:a16="http://schemas.microsoft.com/office/drawing/2014/main" id="{14B214AD-0453-BFA4-056B-BB6F9620C13C}"/>
              </a:ext>
            </a:extLst>
          </p:cNvPr>
          <p:cNvSpPr/>
          <p:nvPr/>
        </p:nvSpPr>
        <p:spPr>
          <a:xfrm>
            <a:off x="3598641" y="5317830"/>
            <a:ext cx="968051" cy="720000"/>
          </a:xfrm>
          <a:custGeom>
            <a:avLst/>
            <a:gdLst>
              <a:gd name="connsiteX0" fmla="*/ 0 w 968051"/>
              <a:gd name="connsiteY0" fmla="*/ 484026 h 968051"/>
              <a:gd name="connsiteX1" fmla="*/ 484026 w 968051"/>
              <a:gd name="connsiteY1" fmla="*/ 0 h 968051"/>
              <a:gd name="connsiteX2" fmla="*/ 968052 w 968051"/>
              <a:gd name="connsiteY2" fmla="*/ 484026 h 968051"/>
              <a:gd name="connsiteX3" fmla="*/ 484026 w 968051"/>
              <a:gd name="connsiteY3" fmla="*/ 968052 h 968051"/>
              <a:gd name="connsiteX4" fmla="*/ 0 w 968051"/>
              <a:gd name="connsiteY4" fmla="*/ 484026 h 968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8051" h="968051">
                <a:moveTo>
                  <a:pt x="0" y="484026"/>
                </a:moveTo>
                <a:cubicBezTo>
                  <a:pt x="0" y="216706"/>
                  <a:pt x="216706" y="0"/>
                  <a:pt x="484026" y="0"/>
                </a:cubicBezTo>
                <a:cubicBezTo>
                  <a:pt x="751346" y="0"/>
                  <a:pt x="968052" y="216706"/>
                  <a:pt x="968052" y="484026"/>
                </a:cubicBezTo>
                <a:cubicBezTo>
                  <a:pt x="968052" y="751346"/>
                  <a:pt x="751346" y="968052"/>
                  <a:pt x="484026" y="968052"/>
                </a:cubicBezTo>
                <a:cubicBezTo>
                  <a:pt x="216706" y="968052"/>
                  <a:pt x="0" y="751346"/>
                  <a:pt x="0" y="484026"/>
                </a:cubicBezTo>
                <a:close/>
              </a:path>
            </a:pathLst>
          </a:custGeom>
          <a:solidFill>
            <a:srgbClr val="33CCCC"/>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60818" tIns="160818" rIns="160818" bIns="160818" numCol="1" spcCol="1270" anchor="ctr" anchorCtr="0">
            <a:noAutofit/>
          </a:bodyPr>
          <a:lstStyle/>
          <a:p>
            <a:pPr marL="0" lvl="0" indent="0" algn="ctr" defTabSz="666750">
              <a:lnSpc>
                <a:spcPct val="90000"/>
              </a:lnSpc>
              <a:spcBef>
                <a:spcPct val="0"/>
              </a:spcBef>
              <a:spcAft>
                <a:spcPct val="35000"/>
              </a:spcAft>
              <a:buNone/>
            </a:pPr>
            <a:r>
              <a:rPr lang="en-US" sz="1200" kern="1200" dirty="0">
                <a:latin typeface="Verdana" panose="020B0604030504040204" pitchFamily="34" charset="0"/>
                <a:ea typeface="Verdana" panose="020B0604030504040204" pitchFamily="34" charset="0"/>
              </a:rPr>
              <a:t>Learner</a:t>
            </a:r>
          </a:p>
        </p:txBody>
      </p:sp>
      <p:sp>
        <p:nvSpPr>
          <p:cNvPr id="35" name="Freeform: Shape 34">
            <a:extLst>
              <a:ext uri="{FF2B5EF4-FFF2-40B4-BE49-F238E27FC236}">
                <a16:creationId xmlns:a16="http://schemas.microsoft.com/office/drawing/2014/main" id="{8022322A-948C-D0EF-220D-F78591A101EB}"/>
              </a:ext>
            </a:extLst>
          </p:cNvPr>
          <p:cNvSpPr/>
          <p:nvPr/>
        </p:nvSpPr>
        <p:spPr>
          <a:xfrm>
            <a:off x="1566829" y="5339015"/>
            <a:ext cx="968051" cy="720000"/>
          </a:xfrm>
          <a:custGeom>
            <a:avLst/>
            <a:gdLst>
              <a:gd name="connsiteX0" fmla="*/ 0 w 968051"/>
              <a:gd name="connsiteY0" fmla="*/ 484026 h 968051"/>
              <a:gd name="connsiteX1" fmla="*/ 484026 w 968051"/>
              <a:gd name="connsiteY1" fmla="*/ 0 h 968051"/>
              <a:gd name="connsiteX2" fmla="*/ 968052 w 968051"/>
              <a:gd name="connsiteY2" fmla="*/ 484026 h 968051"/>
              <a:gd name="connsiteX3" fmla="*/ 484026 w 968051"/>
              <a:gd name="connsiteY3" fmla="*/ 968052 h 968051"/>
              <a:gd name="connsiteX4" fmla="*/ 0 w 968051"/>
              <a:gd name="connsiteY4" fmla="*/ 484026 h 968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8051" h="968051">
                <a:moveTo>
                  <a:pt x="0" y="484026"/>
                </a:moveTo>
                <a:cubicBezTo>
                  <a:pt x="0" y="216706"/>
                  <a:pt x="216706" y="0"/>
                  <a:pt x="484026" y="0"/>
                </a:cubicBezTo>
                <a:cubicBezTo>
                  <a:pt x="751346" y="0"/>
                  <a:pt x="968052" y="216706"/>
                  <a:pt x="968052" y="484026"/>
                </a:cubicBezTo>
                <a:cubicBezTo>
                  <a:pt x="968052" y="751346"/>
                  <a:pt x="751346" y="968052"/>
                  <a:pt x="484026" y="968052"/>
                </a:cubicBezTo>
                <a:cubicBezTo>
                  <a:pt x="216706" y="968052"/>
                  <a:pt x="0" y="751346"/>
                  <a:pt x="0" y="484026"/>
                </a:cubicBezTo>
                <a:close/>
              </a:path>
            </a:pathLst>
          </a:custGeom>
          <a:solidFill>
            <a:srgbClr val="33CCCC"/>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60818" tIns="160818" rIns="160818" bIns="160818" numCol="1" spcCol="1270" anchor="ctr" anchorCtr="0">
            <a:noAutofit/>
          </a:bodyPr>
          <a:lstStyle/>
          <a:p>
            <a:pPr marL="0" lvl="0" indent="0" algn="ctr" defTabSz="666750">
              <a:lnSpc>
                <a:spcPct val="90000"/>
              </a:lnSpc>
              <a:spcBef>
                <a:spcPct val="0"/>
              </a:spcBef>
              <a:spcAft>
                <a:spcPct val="35000"/>
              </a:spcAft>
              <a:buNone/>
            </a:pPr>
            <a:r>
              <a:rPr lang="en-US" sz="1200" kern="1200" dirty="0">
                <a:latin typeface="Verdana" panose="020B0604030504040204" pitchFamily="34" charset="0"/>
                <a:ea typeface="Verdana" panose="020B0604030504040204" pitchFamily="34" charset="0"/>
              </a:rPr>
              <a:t>Learner</a:t>
            </a:r>
          </a:p>
        </p:txBody>
      </p:sp>
      <p:cxnSp>
        <p:nvCxnSpPr>
          <p:cNvPr id="16" name="Straight Arrow Connector 15">
            <a:extLst>
              <a:ext uri="{FF2B5EF4-FFF2-40B4-BE49-F238E27FC236}">
                <a16:creationId xmlns:a16="http://schemas.microsoft.com/office/drawing/2014/main" id="{2609B299-E7D6-A6D0-CA26-2A42375593B3}"/>
              </a:ext>
            </a:extLst>
          </p:cNvPr>
          <p:cNvCxnSpPr>
            <a:cxnSpLocks/>
          </p:cNvCxnSpPr>
          <p:nvPr/>
        </p:nvCxnSpPr>
        <p:spPr>
          <a:xfrm flipH="1">
            <a:off x="2203469" y="3768159"/>
            <a:ext cx="665415" cy="1573728"/>
          </a:xfrm>
          <a:prstGeom prst="straightConnector1">
            <a:avLst/>
          </a:prstGeom>
          <a:ln w="381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FC8F2396-1C21-C886-C620-29127AB47960}"/>
              </a:ext>
            </a:extLst>
          </p:cNvPr>
          <p:cNvCxnSpPr>
            <a:cxnSpLocks/>
          </p:cNvCxnSpPr>
          <p:nvPr/>
        </p:nvCxnSpPr>
        <p:spPr>
          <a:xfrm>
            <a:off x="3255898" y="3768796"/>
            <a:ext cx="746632" cy="1542451"/>
          </a:xfrm>
          <a:prstGeom prst="straightConnector1">
            <a:avLst/>
          </a:prstGeom>
          <a:ln w="381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63C57D7A-4F6C-9085-AD87-8B40FD727C14}"/>
              </a:ext>
            </a:extLst>
          </p:cNvPr>
          <p:cNvCxnSpPr>
            <a:cxnSpLocks/>
          </p:cNvCxnSpPr>
          <p:nvPr/>
        </p:nvCxnSpPr>
        <p:spPr>
          <a:xfrm>
            <a:off x="3541942" y="3489010"/>
            <a:ext cx="1133646" cy="629651"/>
          </a:xfrm>
          <a:prstGeom prst="straightConnector1">
            <a:avLst/>
          </a:prstGeom>
          <a:ln w="381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F03CFE15-BF73-BCD1-5E6C-28AB755C01D6}"/>
              </a:ext>
            </a:extLst>
          </p:cNvPr>
          <p:cNvCxnSpPr>
            <a:cxnSpLocks/>
          </p:cNvCxnSpPr>
          <p:nvPr/>
        </p:nvCxnSpPr>
        <p:spPr>
          <a:xfrm flipH="1">
            <a:off x="1560007" y="3499364"/>
            <a:ext cx="1013884" cy="517697"/>
          </a:xfrm>
          <a:prstGeom prst="straightConnector1">
            <a:avLst/>
          </a:prstGeom>
          <a:ln w="381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4" name="Freeform: Shape 33">
            <a:extLst>
              <a:ext uri="{FF2B5EF4-FFF2-40B4-BE49-F238E27FC236}">
                <a16:creationId xmlns:a16="http://schemas.microsoft.com/office/drawing/2014/main" id="{EDFD3C3F-52FB-42C3-0FDD-7F8B9F1C60C5}"/>
              </a:ext>
            </a:extLst>
          </p:cNvPr>
          <p:cNvSpPr/>
          <p:nvPr/>
        </p:nvSpPr>
        <p:spPr>
          <a:xfrm>
            <a:off x="6136283" y="5391042"/>
            <a:ext cx="1260000" cy="756000"/>
          </a:xfrm>
          <a:custGeom>
            <a:avLst/>
            <a:gdLst>
              <a:gd name="connsiteX0" fmla="*/ 0 w 1041379"/>
              <a:gd name="connsiteY0" fmla="*/ 520690 h 1041379"/>
              <a:gd name="connsiteX1" fmla="*/ 520690 w 1041379"/>
              <a:gd name="connsiteY1" fmla="*/ 0 h 1041379"/>
              <a:gd name="connsiteX2" fmla="*/ 1041380 w 1041379"/>
              <a:gd name="connsiteY2" fmla="*/ 520690 h 1041379"/>
              <a:gd name="connsiteX3" fmla="*/ 520690 w 1041379"/>
              <a:gd name="connsiteY3" fmla="*/ 1041380 h 1041379"/>
              <a:gd name="connsiteX4" fmla="*/ 0 w 1041379"/>
              <a:gd name="connsiteY4" fmla="*/ 520690 h 1041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1379" h="1041379">
                <a:moveTo>
                  <a:pt x="0" y="520690"/>
                </a:moveTo>
                <a:cubicBezTo>
                  <a:pt x="0" y="233121"/>
                  <a:pt x="233121" y="0"/>
                  <a:pt x="520690" y="0"/>
                </a:cubicBezTo>
                <a:cubicBezTo>
                  <a:pt x="808259" y="0"/>
                  <a:pt x="1041380" y="233121"/>
                  <a:pt x="1041380" y="520690"/>
                </a:cubicBezTo>
                <a:cubicBezTo>
                  <a:pt x="1041380" y="808259"/>
                  <a:pt x="808259" y="1041380"/>
                  <a:pt x="520690" y="1041380"/>
                </a:cubicBezTo>
                <a:cubicBezTo>
                  <a:pt x="233121" y="1041380"/>
                  <a:pt x="0" y="808259"/>
                  <a:pt x="0" y="520690"/>
                </a:cubicBezTo>
                <a:close/>
              </a:path>
            </a:pathLst>
          </a:custGeom>
          <a:solidFill>
            <a:srgbClr val="269A97"/>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74096" tIns="174096" rIns="174096" bIns="174096" numCol="1" spcCol="1270" anchor="ctr" anchorCtr="0">
            <a:noAutofit/>
          </a:bodyPr>
          <a:lstStyle/>
          <a:p>
            <a:pPr marL="0" lvl="0" indent="0" algn="ctr" defTabSz="755650">
              <a:lnSpc>
                <a:spcPct val="90000"/>
              </a:lnSpc>
              <a:spcBef>
                <a:spcPct val="0"/>
              </a:spcBef>
              <a:spcAft>
                <a:spcPct val="35000"/>
              </a:spcAft>
              <a:buNone/>
            </a:pPr>
            <a:r>
              <a:rPr lang="en-US" sz="1200" kern="1200" dirty="0">
                <a:latin typeface="Verdana" panose="020B0604030504040204" pitchFamily="34" charset="0"/>
                <a:ea typeface="Verdana" panose="020B0604030504040204" pitchFamily="34" charset="0"/>
              </a:rPr>
              <a:t>Teachers</a:t>
            </a:r>
          </a:p>
        </p:txBody>
      </p:sp>
      <p:sp>
        <p:nvSpPr>
          <p:cNvPr id="36" name="Freeform: Shape 35">
            <a:extLst>
              <a:ext uri="{FF2B5EF4-FFF2-40B4-BE49-F238E27FC236}">
                <a16:creationId xmlns:a16="http://schemas.microsoft.com/office/drawing/2014/main" id="{C52A363A-459D-DF61-DC45-8A7C070B28CA}"/>
              </a:ext>
            </a:extLst>
          </p:cNvPr>
          <p:cNvSpPr/>
          <p:nvPr/>
        </p:nvSpPr>
        <p:spPr>
          <a:xfrm>
            <a:off x="7396284" y="1059362"/>
            <a:ext cx="3523280" cy="756000"/>
          </a:xfrm>
          <a:custGeom>
            <a:avLst/>
            <a:gdLst>
              <a:gd name="connsiteX0" fmla="*/ 0 w 1041379"/>
              <a:gd name="connsiteY0" fmla="*/ 520690 h 1041379"/>
              <a:gd name="connsiteX1" fmla="*/ 520690 w 1041379"/>
              <a:gd name="connsiteY1" fmla="*/ 0 h 1041379"/>
              <a:gd name="connsiteX2" fmla="*/ 1041380 w 1041379"/>
              <a:gd name="connsiteY2" fmla="*/ 520690 h 1041379"/>
              <a:gd name="connsiteX3" fmla="*/ 520690 w 1041379"/>
              <a:gd name="connsiteY3" fmla="*/ 1041380 h 1041379"/>
              <a:gd name="connsiteX4" fmla="*/ 0 w 1041379"/>
              <a:gd name="connsiteY4" fmla="*/ 520690 h 1041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1379" h="1041379">
                <a:moveTo>
                  <a:pt x="0" y="520690"/>
                </a:moveTo>
                <a:cubicBezTo>
                  <a:pt x="0" y="233121"/>
                  <a:pt x="233121" y="0"/>
                  <a:pt x="520690" y="0"/>
                </a:cubicBezTo>
                <a:cubicBezTo>
                  <a:pt x="808259" y="0"/>
                  <a:pt x="1041380" y="233121"/>
                  <a:pt x="1041380" y="520690"/>
                </a:cubicBezTo>
                <a:cubicBezTo>
                  <a:pt x="1041380" y="808259"/>
                  <a:pt x="808259" y="1041380"/>
                  <a:pt x="520690" y="1041380"/>
                </a:cubicBezTo>
                <a:cubicBezTo>
                  <a:pt x="233121" y="1041380"/>
                  <a:pt x="0" y="808259"/>
                  <a:pt x="0" y="520690"/>
                </a:cubicBezTo>
                <a:close/>
              </a:path>
            </a:pathLst>
          </a:custGeom>
          <a:solidFill>
            <a:srgbClr val="269A97"/>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74096" tIns="174096" rIns="174096" bIns="174096" numCol="1" spcCol="1270" anchor="ctr" anchorCtr="0">
            <a:noAutofit/>
          </a:bodyPr>
          <a:lstStyle/>
          <a:p>
            <a:pPr marL="0" lvl="0" indent="0" algn="ctr" defTabSz="755650">
              <a:lnSpc>
                <a:spcPct val="90000"/>
              </a:lnSpc>
              <a:spcBef>
                <a:spcPct val="0"/>
              </a:spcBef>
              <a:spcAft>
                <a:spcPct val="35000"/>
              </a:spcAft>
              <a:buNone/>
            </a:pPr>
            <a:r>
              <a:rPr lang="en-US" sz="1400" kern="1200" dirty="0">
                <a:latin typeface="Verdana" panose="020B0604030504040204" pitchFamily="34" charset="0"/>
                <a:ea typeface="Verdana" panose="020B0604030504040204" pitchFamily="34" charset="0"/>
              </a:rPr>
              <a:t>Information </a:t>
            </a:r>
          </a:p>
          <a:p>
            <a:pPr marL="0" lvl="0" indent="0" algn="ctr" defTabSz="755650">
              <a:lnSpc>
                <a:spcPct val="90000"/>
              </a:lnSpc>
              <a:spcBef>
                <a:spcPct val="0"/>
              </a:spcBef>
              <a:spcAft>
                <a:spcPct val="35000"/>
              </a:spcAft>
              <a:buNone/>
            </a:pPr>
            <a:r>
              <a:rPr lang="en-US" sz="1400" dirty="0">
                <a:latin typeface="Verdana" panose="020B0604030504040204" pitchFamily="34" charset="0"/>
                <a:ea typeface="Verdana" panose="020B0604030504040204" pitchFamily="34" charset="0"/>
              </a:rPr>
              <a:t>Knowledge</a:t>
            </a:r>
            <a:endParaRPr lang="en-US" sz="1400" kern="1200" dirty="0">
              <a:latin typeface="Verdana" panose="020B0604030504040204" pitchFamily="34" charset="0"/>
              <a:ea typeface="Verdana" panose="020B0604030504040204" pitchFamily="34" charset="0"/>
            </a:endParaRPr>
          </a:p>
        </p:txBody>
      </p:sp>
      <p:sp>
        <p:nvSpPr>
          <p:cNvPr id="38" name="Freeform: Shape 37">
            <a:extLst>
              <a:ext uri="{FF2B5EF4-FFF2-40B4-BE49-F238E27FC236}">
                <a16:creationId xmlns:a16="http://schemas.microsoft.com/office/drawing/2014/main" id="{DA18BE9C-B5A7-401E-37C3-D7E908252D5D}"/>
              </a:ext>
            </a:extLst>
          </p:cNvPr>
          <p:cNvSpPr/>
          <p:nvPr/>
        </p:nvSpPr>
        <p:spPr>
          <a:xfrm>
            <a:off x="7481258" y="2843332"/>
            <a:ext cx="936000" cy="720000"/>
          </a:xfrm>
          <a:custGeom>
            <a:avLst/>
            <a:gdLst>
              <a:gd name="connsiteX0" fmla="*/ 0 w 1041379"/>
              <a:gd name="connsiteY0" fmla="*/ 520690 h 1041379"/>
              <a:gd name="connsiteX1" fmla="*/ 520690 w 1041379"/>
              <a:gd name="connsiteY1" fmla="*/ 0 h 1041379"/>
              <a:gd name="connsiteX2" fmla="*/ 1041380 w 1041379"/>
              <a:gd name="connsiteY2" fmla="*/ 520690 h 1041379"/>
              <a:gd name="connsiteX3" fmla="*/ 520690 w 1041379"/>
              <a:gd name="connsiteY3" fmla="*/ 1041380 h 1041379"/>
              <a:gd name="connsiteX4" fmla="*/ 0 w 1041379"/>
              <a:gd name="connsiteY4" fmla="*/ 520690 h 1041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1379" h="1041379">
                <a:moveTo>
                  <a:pt x="0" y="520690"/>
                </a:moveTo>
                <a:cubicBezTo>
                  <a:pt x="0" y="233121"/>
                  <a:pt x="233121" y="0"/>
                  <a:pt x="520690" y="0"/>
                </a:cubicBezTo>
                <a:cubicBezTo>
                  <a:pt x="808259" y="0"/>
                  <a:pt x="1041380" y="233121"/>
                  <a:pt x="1041380" y="520690"/>
                </a:cubicBezTo>
                <a:cubicBezTo>
                  <a:pt x="1041380" y="808259"/>
                  <a:pt x="808259" y="1041380"/>
                  <a:pt x="520690" y="1041380"/>
                </a:cubicBezTo>
                <a:cubicBezTo>
                  <a:pt x="233121" y="1041380"/>
                  <a:pt x="0" y="808259"/>
                  <a:pt x="0" y="520690"/>
                </a:cubicBezTo>
                <a:close/>
              </a:path>
            </a:pathLst>
          </a:custGeom>
          <a:solidFill>
            <a:srgbClr val="33CCCC"/>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74096" tIns="174096" rIns="174096" bIns="174096" numCol="1" spcCol="1270" anchor="ctr" anchorCtr="0">
            <a:noAutofit/>
          </a:bodyPr>
          <a:lstStyle/>
          <a:p>
            <a:pPr marL="0" lvl="0" indent="0" algn="ctr" defTabSz="755650">
              <a:lnSpc>
                <a:spcPct val="90000"/>
              </a:lnSpc>
              <a:spcBef>
                <a:spcPct val="0"/>
              </a:spcBef>
              <a:spcAft>
                <a:spcPct val="35000"/>
              </a:spcAft>
              <a:buNone/>
            </a:pPr>
            <a:r>
              <a:rPr lang="en-US" sz="1200" kern="1200" dirty="0">
                <a:latin typeface="Verdana" panose="020B0604030504040204" pitchFamily="34" charset="0"/>
                <a:ea typeface="Verdana" panose="020B0604030504040204" pitchFamily="34" charset="0"/>
              </a:rPr>
              <a:t>Learner</a:t>
            </a:r>
          </a:p>
        </p:txBody>
      </p:sp>
      <p:sp>
        <p:nvSpPr>
          <p:cNvPr id="39" name="Freeform: Shape 38">
            <a:extLst>
              <a:ext uri="{FF2B5EF4-FFF2-40B4-BE49-F238E27FC236}">
                <a16:creationId xmlns:a16="http://schemas.microsoft.com/office/drawing/2014/main" id="{84829C75-149E-2DD9-DC12-50459BBBD2EC}"/>
              </a:ext>
            </a:extLst>
          </p:cNvPr>
          <p:cNvSpPr/>
          <p:nvPr/>
        </p:nvSpPr>
        <p:spPr>
          <a:xfrm>
            <a:off x="10366161" y="3835023"/>
            <a:ext cx="936000" cy="720000"/>
          </a:xfrm>
          <a:custGeom>
            <a:avLst/>
            <a:gdLst>
              <a:gd name="connsiteX0" fmla="*/ 0 w 1041379"/>
              <a:gd name="connsiteY0" fmla="*/ 520690 h 1041379"/>
              <a:gd name="connsiteX1" fmla="*/ 520690 w 1041379"/>
              <a:gd name="connsiteY1" fmla="*/ 0 h 1041379"/>
              <a:gd name="connsiteX2" fmla="*/ 1041380 w 1041379"/>
              <a:gd name="connsiteY2" fmla="*/ 520690 h 1041379"/>
              <a:gd name="connsiteX3" fmla="*/ 520690 w 1041379"/>
              <a:gd name="connsiteY3" fmla="*/ 1041380 h 1041379"/>
              <a:gd name="connsiteX4" fmla="*/ 0 w 1041379"/>
              <a:gd name="connsiteY4" fmla="*/ 520690 h 1041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1379" h="1041379">
                <a:moveTo>
                  <a:pt x="0" y="520690"/>
                </a:moveTo>
                <a:cubicBezTo>
                  <a:pt x="0" y="233121"/>
                  <a:pt x="233121" y="0"/>
                  <a:pt x="520690" y="0"/>
                </a:cubicBezTo>
                <a:cubicBezTo>
                  <a:pt x="808259" y="0"/>
                  <a:pt x="1041380" y="233121"/>
                  <a:pt x="1041380" y="520690"/>
                </a:cubicBezTo>
                <a:cubicBezTo>
                  <a:pt x="1041380" y="808259"/>
                  <a:pt x="808259" y="1041380"/>
                  <a:pt x="520690" y="1041380"/>
                </a:cubicBezTo>
                <a:cubicBezTo>
                  <a:pt x="233121" y="1041380"/>
                  <a:pt x="0" y="808259"/>
                  <a:pt x="0" y="520690"/>
                </a:cubicBezTo>
                <a:close/>
              </a:path>
            </a:pathLst>
          </a:custGeom>
          <a:solidFill>
            <a:srgbClr val="33CCCC"/>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74096" tIns="174096" rIns="174096" bIns="174096" numCol="1" spcCol="1270" anchor="ctr" anchorCtr="0">
            <a:noAutofit/>
          </a:bodyPr>
          <a:lstStyle/>
          <a:p>
            <a:pPr marL="0" lvl="0" indent="0" algn="ctr" defTabSz="755650">
              <a:lnSpc>
                <a:spcPct val="90000"/>
              </a:lnSpc>
              <a:spcBef>
                <a:spcPct val="0"/>
              </a:spcBef>
              <a:spcAft>
                <a:spcPct val="35000"/>
              </a:spcAft>
              <a:buNone/>
            </a:pPr>
            <a:r>
              <a:rPr lang="en-US" sz="1200" kern="1200" dirty="0">
                <a:latin typeface="Verdana" panose="020B0604030504040204" pitchFamily="34" charset="0"/>
                <a:ea typeface="Verdana" panose="020B0604030504040204" pitchFamily="34" charset="0"/>
              </a:rPr>
              <a:t>Learner</a:t>
            </a:r>
          </a:p>
        </p:txBody>
      </p:sp>
      <p:sp>
        <p:nvSpPr>
          <p:cNvPr id="41" name="Freeform: Shape 40">
            <a:extLst>
              <a:ext uri="{FF2B5EF4-FFF2-40B4-BE49-F238E27FC236}">
                <a16:creationId xmlns:a16="http://schemas.microsoft.com/office/drawing/2014/main" id="{C10472FE-485E-C981-5D23-950005DAF303}"/>
              </a:ext>
            </a:extLst>
          </p:cNvPr>
          <p:cNvSpPr/>
          <p:nvPr/>
        </p:nvSpPr>
        <p:spPr>
          <a:xfrm>
            <a:off x="9478524" y="2381712"/>
            <a:ext cx="936000" cy="720000"/>
          </a:xfrm>
          <a:custGeom>
            <a:avLst/>
            <a:gdLst>
              <a:gd name="connsiteX0" fmla="*/ 0 w 1041379"/>
              <a:gd name="connsiteY0" fmla="*/ 520690 h 1041379"/>
              <a:gd name="connsiteX1" fmla="*/ 520690 w 1041379"/>
              <a:gd name="connsiteY1" fmla="*/ 0 h 1041379"/>
              <a:gd name="connsiteX2" fmla="*/ 1041380 w 1041379"/>
              <a:gd name="connsiteY2" fmla="*/ 520690 h 1041379"/>
              <a:gd name="connsiteX3" fmla="*/ 520690 w 1041379"/>
              <a:gd name="connsiteY3" fmla="*/ 1041380 h 1041379"/>
              <a:gd name="connsiteX4" fmla="*/ 0 w 1041379"/>
              <a:gd name="connsiteY4" fmla="*/ 520690 h 1041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1379" h="1041379">
                <a:moveTo>
                  <a:pt x="0" y="520690"/>
                </a:moveTo>
                <a:cubicBezTo>
                  <a:pt x="0" y="233121"/>
                  <a:pt x="233121" y="0"/>
                  <a:pt x="520690" y="0"/>
                </a:cubicBezTo>
                <a:cubicBezTo>
                  <a:pt x="808259" y="0"/>
                  <a:pt x="1041380" y="233121"/>
                  <a:pt x="1041380" y="520690"/>
                </a:cubicBezTo>
                <a:cubicBezTo>
                  <a:pt x="1041380" y="808259"/>
                  <a:pt x="808259" y="1041380"/>
                  <a:pt x="520690" y="1041380"/>
                </a:cubicBezTo>
                <a:cubicBezTo>
                  <a:pt x="233121" y="1041380"/>
                  <a:pt x="0" y="808259"/>
                  <a:pt x="0" y="520690"/>
                </a:cubicBezTo>
                <a:close/>
              </a:path>
            </a:pathLst>
          </a:custGeom>
          <a:solidFill>
            <a:srgbClr val="33CCCC"/>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74096" tIns="174096" rIns="174096" bIns="174096" numCol="1" spcCol="1270" anchor="ctr" anchorCtr="0">
            <a:noAutofit/>
          </a:bodyPr>
          <a:lstStyle/>
          <a:p>
            <a:pPr marL="0" lvl="0" indent="0" algn="ctr" defTabSz="755650">
              <a:lnSpc>
                <a:spcPct val="90000"/>
              </a:lnSpc>
              <a:spcBef>
                <a:spcPct val="0"/>
              </a:spcBef>
              <a:spcAft>
                <a:spcPct val="35000"/>
              </a:spcAft>
              <a:buNone/>
            </a:pPr>
            <a:r>
              <a:rPr lang="en-US" sz="1200" kern="1200" dirty="0">
                <a:latin typeface="Verdana" panose="020B0604030504040204" pitchFamily="34" charset="0"/>
                <a:ea typeface="Verdana" panose="020B0604030504040204" pitchFamily="34" charset="0"/>
              </a:rPr>
              <a:t>Learner</a:t>
            </a:r>
          </a:p>
        </p:txBody>
      </p:sp>
      <p:sp>
        <p:nvSpPr>
          <p:cNvPr id="4" name="Freeform: Shape 3">
            <a:extLst>
              <a:ext uri="{FF2B5EF4-FFF2-40B4-BE49-F238E27FC236}">
                <a16:creationId xmlns:a16="http://schemas.microsoft.com/office/drawing/2014/main" id="{539A6E13-293D-EC5A-C351-BE844D7EFAB2}"/>
              </a:ext>
            </a:extLst>
          </p:cNvPr>
          <p:cNvSpPr/>
          <p:nvPr/>
        </p:nvSpPr>
        <p:spPr>
          <a:xfrm>
            <a:off x="9351402" y="4711668"/>
            <a:ext cx="936000" cy="720000"/>
          </a:xfrm>
          <a:custGeom>
            <a:avLst/>
            <a:gdLst>
              <a:gd name="connsiteX0" fmla="*/ 0 w 1041379"/>
              <a:gd name="connsiteY0" fmla="*/ 520690 h 1041379"/>
              <a:gd name="connsiteX1" fmla="*/ 520690 w 1041379"/>
              <a:gd name="connsiteY1" fmla="*/ 0 h 1041379"/>
              <a:gd name="connsiteX2" fmla="*/ 1041380 w 1041379"/>
              <a:gd name="connsiteY2" fmla="*/ 520690 h 1041379"/>
              <a:gd name="connsiteX3" fmla="*/ 520690 w 1041379"/>
              <a:gd name="connsiteY3" fmla="*/ 1041380 h 1041379"/>
              <a:gd name="connsiteX4" fmla="*/ 0 w 1041379"/>
              <a:gd name="connsiteY4" fmla="*/ 520690 h 1041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1379" h="1041379">
                <a:moveTo>
                  <a:pt x="0" y="520690"/>
                </a:moveTo>
                <a:cubicBezTo>
                  <a:pt x="0" y="233121"/>
                  <a:pt x="233121" y="0"/>
                  <a:pt x="520690" y="0"/>
                </a:cubicBezTo>
                <a:cubicBezTo>
                  <a:pt x="808259" y="0"/>
                  <a:pt x="1041380" y="233121"/>
                  <a:pt x="1041380" y="520690"/>
                </a:cubicBezTo>
                <a:cubicBezTo>
                  <a:pt x="1041380" y="808259"/>
                  <a:pt x="808259" y="1041380"/>
                  <a:pt x="520690" y="1041380"/>
                </a:cubicBezTo>
                <a:cubicBezTo>
                  <a:pt x="233121" y="1041380"/>
                  <a:pt x="0" y="808259"/>
                  <a:pt x="0" y="520690"/>
                </a:cubicBezTo>
                <a:close/>
              </a:path>
            </a:pathLst>
          </a:custGeom>
          <a:solidFill>
            <a:srgbClr val="33CCCC"/>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74096" tIns="174096" rIns="174096" bIns="174096" numCol="1" spcCol="1270" anchor="ctr" anchorCtr="0">
            <a:noAutofit/>
          </a:bodyPr>
          <a:lstStyle/>
          <a:p>
            <a:pPr marL="0" lvl="0" indent="0" algn="ctr" defTabSz="755650">
              <a:lnSpc>
                <a:spcPct val="90000"/>
              </a:lnSpc>
              <a:spcBef>
                <a:spcPct val="0"/>
              </a:spcBef>
              <a:spcAft>
                <a:spcPct val="35000"/>
              </a:spcAft>
              <a:buNone/>
            </a:pPr>
            <a:r>
              <a:rPr lang="en-US" sz="1200" kern="1200" dirty="0">
                <a:latin typeface="Verdana" panose="020B0604030504040204" pitchFamily="34" charset="0"/>
                <a:ea typeface="Verdana" panose="020B0604030504040204" pitchFamily="34" charset="0"/>
              </a:rPr>
              <a:t>Learner</a:t>
            </a:r>
          </a:p>
        </p:txBody>
      </p:sp>
      <p:sp>
        <p:nvSpPr>
          <p:cNvPr id="6" name="Freeform: Shape 5">
            <a:extLst>
              <a:ext uri="{FF2B5EF4-FFF2-40B4-BE49-F238E27FC236}">
                <a16:creationId xmlns:a16="http://schemas.microsoft.com/office/drawing/2014/main" id="{384984AC-78F1-409C-D979-604A83D06702}"/>
              </a:ext>
            </a:extLst>
          </p:cNvPr>
          <p:cNvSpPr/>
          <p:nvPr/>
        </p:nvSpPr>
        <p:spPr>
          <a:xfrm>
            <a:off x="9323445" y="3788866"/>
            <a:ext cx="936000" cy="720000"/>
          </a:xfrm>
          <a:custGeom>
            <a:avLst/>
            <a:gdLst>
              <a:gd name="connsiteX0" fmla="*/ 0 w 1041379"/>
              <a:gd name="connsiteY0" fmla="*/ 520690 h 1041379"/>
              <a:gd name="connsiteX1" fmla="*/ 520690 w 1041379"/>
              <a:gd name="connsiteY1" fmla="*/ 0 h 1041379"/>
              <a:gd name="connsiteX2" fmla="*/ 1041380 w 1041379"/>
              <a:gd name="connsiteY2" fmla="*/ 520690 h 1041379"/>
              <a:gd name="connsiteX3" fmla="*/ 520690 w 1041379"/>
              <a:gd name="connsiteY3" fmla="*/ 1041380 h 1041379"/>
              <a:gd name="connsiteX4" fmla="*/ 0 w 1041379"/>
              <a:gd name="connsiteY4" fmla="*/ 520690 h 1041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1379" h="1041379">
                <a:moveTo>
                  <a:pt x="0" y="520690"/>
                </a:moveTo>
                <a:cubicBezTo>
                  <a:pt x="0" y="233121"/>
                  <a:pt x="233121" y="0"/>
                  <a:pt x="520690" y="0"/>
                </a:cubicBezTo>
                <a:cubicBezTo>
                  <a:pt x="808259" y="0"/>
                  <a:pt x="1041380" y="233121"/>
                  <a:pt x="1041380" y="520690"/>
                </a:cubicBezTo>
                <a:cubicBezTo>
                  <a:pt x="1041380" y="808259"/>
                  <a:pt x="808259" y="1041380"/>
                  <a:pt x="520690" y="1041380"/>
                </a:cubicBezTo>
                <a:cubicBezTo>
                  <a:pt x="233121" y="1041380"/>
                  <a:pt x="0" y="808259"/>
                  <a:pt x="0" y="520690"/>
                </a:cubicBezTo>
                <a:close/>
              </a:path>
            </a:pathLst>
          </a:custGeom>
          <a:solidFill>
            <a:srgbClr val="33CCCC"/>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74096" tIns="174096" rIns="174096" bIns="174096" numCol="1" spcCol="1270" anchor="ctr" anchorCtr="0">
            <a:noAutofit/>
          </a:bodyPr>
          <a:lstStyle/>
          <a:p>
            <a:pPr marL="0" lvl="0" indent="0" algn="ctr" defTabSz="755650">
              <a:lnSpc>
                <a:spcPct val="90000"/>
              </a:lnSpc>
              <a:spcBef>
                <a:spcPct val="0"/>
              </a:spcBef>
              <a:spcAft>
                <a:spcPct val="35000"/>
              </a:spcAft>
              <a:buNone/>
            </a:pPr>
            <a:r>
              <a:rPr lang="en-US" sz="1200" kern="1200" dirty="0">
                <a:latin typeface="Verdana" panose="020B0604030504040204" pitchFamily="34" charset="0"/>
                <a:ea typeface="Verdana" panose="020B0604030504040204" pitchFamily="34" charset="0"/>
              </a:rPr>
              <a:t>Learner</a:t>
            </a:r>
          </a:p>
        </p:txBody>
      </p:sp>
      <p:cxnSp>
        <p:nvCxnSpPr>
          <p:cNvPr id="8" name="Straight Connector 7">
            <a:extLst>
              <a:ext uri="{FF2B5EF4-FFF2-40B4-BE49-F238E27FC236}">
                <a16:creationId xmlns:a16="http://schemas.microsoft.com/office/drawing/2014/main" id="{FC974E9B-CC55-DB21-734A-041827A8F7F7}"/>
              </a:ext>
            </a:extLst>
          </p:cNvPr>
          <p:cNvCxnSpPr/>
          <p:nvPr/>
        </p:nvCxnSpPr>
        <p:spPr>
          <a:xfrm>
            <a:off x="5982977" y="837612"/>
            <a:ext cx="0" cy="5614022"/>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3C2C9728-5E12-9B4F-56CE-943EF95D312E}"/>
              </a:ext>
            </a:extLst>
          </p:cNvPr>
          <p:cNvCxnSpPr>
            <a:cxnSpLocks/>
          </p:cNvCxnSpPr>
          <p:nvPr/>
        </p:nvCxnSpPr>
        <p:spPr>
          <a:xfrm flipV="1">
            <a:off x="6375937" y="1647192"/>
            <a:ext cx="1222024" cy="3833848"/>
          </a:xfrm>
          <a:prstGeom prst="straightConnector1">
            <a:avLst/>
          </a:prstGeom>
          <a:ln w="38100">
            <a:solidFill>
              <a:schemeClr val="bg1">
                <a:lumMod val="6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3EEC7A37-3C5C-B4A2-7AE4-425118DA1A66}"/>
              </a:ext>
            </a:extLst>
          </p:cNvPr>
          <p:cNvCxnSpPr>
            <a:cxnSpLocks/>
          </p:cNvCxnSpPr>
          <p:nvPr/>
        </p:nvCxnSpPr>
        <p:spPr>
          <a:xfrm flipH="1" flipV="1">
            <a:off x="10745705" y="1647192"/>
            <a:ext cx="1112913" cy="3833848"/>
          </a:xfrm>
          <a:prstGeom prst="straightConnector1">
            <a:avLst/>
          </a:prstGeom>
          <a:ln w="38100">
            <a:solidFill>
              <a:schemeClr val="bg1">
                <a:lumMod val="6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EFD4DF5D-3E8B-556D-73DB-BD079E4B71C2}"/>
              </a:ext>
            </a:extLst>
          </p:cNvPr>
          <p:cNvCxnSpPr>
            <a:cxnSpLocks/>
          </p:cNvCxnSpPr>
          <p:nvPr/>
        </p:nvCxnSpPr>
        <p:spPr>
          <a:xfrm>
            <a:off x="7396283" y="5852857"/>
            <a:ext cx="3523281" cy="0"/>
          </a:xfrm>
          <a:prstGeom prst="straightConnector1">
            <a:avLst/>
          </a:prstGeom>
          <a:ln w="38100">
            <a:solidFill>
              <a:schemeClr val="bg1">
                <a:lumMod val="6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5" name="Freeform: Shape 54">
            <a:extLst>
              <a:ext uri="{FF2B5EF4-FFF2-40B4-BE49-F238E27FC236}">
                <a16:creationId xmlns:a16="http://schemas.microsoft.com/office/drawing/2014/main" id="{75651952-B34A-3311-6A43-461CE1E3C19F}"/>
              </a:ext>
            </a:extLst>
          </p:cNvPr>
          <p:cNvSpPr/>
          <p:nvPr/>
        </p:nvSpPr>
        <p:spPr>
          <a:xfrm>
            <a:off x="1392258" y="1055190"/>
            <a:ext cx="3523280" cy="756000"/>
          </a:xfrm>
          <a:custGeom>
            <a:avLst/>
            <a:gdLst>
              <a:gd name="connsiteX0" fmla="*/ 0 w 1041379"/>
              <a:gd name="connsiteY0" fmla="*/ 520690 h 1041379"/>
              <a:gd name="connsiteX1" fmla="*/ 520690 w 1041379"/>
              <a:gd name="connsiteY1" fmla="*/ 0 h 1041379"/>
              <a:gd name="connsiteX2" fmla="*/ 1041380 w 1041379"/>
              <a:gd name="connsiteY2" fmla="*/ 520690 h 1041379"/>
              <a:gd name="connsiteX3" fmla="*/ 520690 w 1041379"/>
              <a:gd name="connsiteY3" fmla="*/ 1041380 h 1041379"/>
              <a:gd name="connsiteX4" fmla="*/ 0 w 1041379"/>
              <a:gd name="connsiteY4" fmla="*/ 520690 h 1041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1379" h="1041379">
                <a:moveTo>
                  <a:pt x="0" y="520690"/>
                </a:moveTo>
                <a:cubicBezTo>
                  <a:pt x="0" y="233121"/>
                  <a:pt x="233121" y="0"/>
                  <a:pt x="520690" y="0"/>
                </a:cubicBezTo>
                <a:cubicBezTo>
                  <a:pt x="808259" y="0"/>
                  <a:pt x="1041380" y="233121"/>
                  <a:pt x="1041380" y="520690"/>
                </a:cubicBezTo>
                <a:cubicBezTo>
                  <a:pt x="1041380" y="808259"/>
                  <a:pt x="808259" y="1041380"/>
                  <a:pt x="520690" y="1041380"/>
                </a:cubicBezTo>
                <a:cubicBezTo>
                  <a:pt x="233121" y="1041380"/>
                  <a:pt x="0" y="808259"/>
                  <a:pt x="0" y="520690"/>
                </a:cubicBezTo>
                <a:close/>
              </a:path>
            </a:pathLst>
          </a:custGeom>
          <a:solidFill>
            <a:srgbClr val="269A97"/>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74096" tIns="174096" rIns="174096" bIns="174096" numCol="1" spcCol="1270" anchor="ctr" anchorCtr="0">
            <a:noAutofit/>
          </a:bodyPr>
          <a:lstStyle/>
          <a:p>
            <a:pPr marL="0" lvl="0" indent="0" algn="ctr" defTabSz="755650">
              <a:lnSpc>
                <a:spcPct val="90000"/>
              </a:lnSpc>
              <a:spcBef>
                <a:spcPct val="0"/>
              </a:spcBef>
              <a:spcAft>
                <a:spcPct val="35000"/>
              </a:spcAft>
              <a:buNone/>
            </a:pPr>
            <a:r>
              <a:rPr lang="en-US" sz="1400" kern="1200" dirty="0">
                <a:latin typeface="Verdana" panose="020B0604030504040204" pitchFamily="34" charset="0"/>
                <a:ea typeface="Verdana" panose="020B0604030504040204" pitchFamily="34" charset="0"/>
              </a:rPr>
              <a:t>Information </a:t>
            </a:r>
          </a:p>
          <a:p>
            <a:pPr marL="0" lvl="0" indent="0" algn="ctr" defTabSz="755650">
              <a:lnSpc>
                <a:spcPct val="90000"/>
              </a:lnSpc>
              <a:spcBef>
                <a:spcPct val="0"/>
              </a:spcBef>
              <a:spcAft>
                <a:spcPct val="35000"/>
              </a:spcAft>
              <a:buNone/>
            </a:pPr>
            <a:r>
              <a:rPr lang="en-US" sz="1400" dirty="0">
                <a:latin typeface="Verdana" panose="020B0604030504040204" pitchFamily="34" charset="0"/>
                <a:ea typeface="Verdana" panose="020B0604030504040204" pitchFamily="34" charset="0"/>
              </a:rPr>
              <a:t>Knowledge</a:t>
            </a:r>
            <a:endParaRPr lang="en-US" sz="1400" kern="1200" dirty="0">
              <a:latin typeface="Verdana" panose="020B0604030504040204" pitchFamily="34" charset="0"/>
              <a:ea typeface="Verdana" panose="020B0604030504040204" pitchFamily="34" charset="0"/>
            </a:endParaRPr>
          </a:p>
        </p:txBody>
      </p:sp>
      <p:cxnSp>
        <p:nvCxnSpPr>
          <p:cNvPr id="62" name="Straight Arrow Connector 61">
            <a:extLst>
              <a:ext uri="{FF2B5EF4-FFF2-40B4-BE49-F238E27FC236}">
                <a16:creationId xmlns:a16="http://schemas.microsoft.com/office/drawing/2014/main" id="{EB4800F6-2075-8F09-0C1B-2B708A833F4E}"/>
              </a:ext>
            </a:extLst>
          </p:cNvPr>
          <p:cNvCxnSpPr>
            <a:cxnSpLocks/>
            <a:endCxn id="36" idx="3"/>
          </p:cNvCxnSpPr>
          <p:nvPr/>
        </p:nvCxnSpPr>
        <p:spPr>
          <a:xfrm flipH="1" flipV="1">
            <a:off x="9157926" y="1815363"/>
            <a:ext cx="31205" cy="687153"/>
          </a:xfrm>
          <a:prstGeom prst="straightConnector1">
            <a:avLst/>
          </a:prstGeom>
          <a:ln w="38100">
            <a:solidFill>
              <a:schemeClr val="bg1">
                <a:lumMod val="6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3FC02B4D-F343-AF14-AF23-926D4EBD7931}"/>
              </a:ext>
            </a:extLst>
          </p:cNvPr>
          <p:cNvCxnSpPr>
            <a:cxnSpLocks/>
          </p:cNvCxnSpPr>
          <p:nvPr/>
        </p:nvCxnSpPr>
        <p:spPr>
          <a:xfrm flipH="1" flipV="1">
            <a:off x="10386567" y="4670370"/>
            <a:ext cx="721746" cy="759833"/>
          </a:xfrm>
          <a:prstGeom prst="straightConnector1">
            <a:avLst/>
          </a:prstGeom>
          <a:ln w="38100">
            <a:solidFill>
              <a:schemeClr val="bg1">
                <a:lumMod val="6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9" name="Freeform: Shape 68">
            <a:extLst>
              <a:ext uri="{FF2B5EF4-FFF2-40B4-BE49-F238E27FC236}">
                <a16:creationId xmlns:a16="http://schemas.microsoft.com/office/drawing/2014/main" id="{5822B641-CBEE-D0BD-BA58-B92889F1BCE5}"/>
              </a:ext>
            </a:extLst>
          </p:cNvPr>
          <p:cNvSpPr/>
          <p:nvPr/>
        </p:nvSpPr>
        <p:spPr>
          <a:xfrm>
            <a:off x="7433186" y="3846507"/>
            <a:ext cx="936000" cy="720000"/>
          </a:xfrm>
          <a:custGeom>
            <a:avLst/>
            <a:gdLst>
              <a:gd name="connsiteX0" fmla="*/ 0 w 1041379"/>
              <a:gd name="connsiteY0" fmla="*/ 520690 h 1041379"/>
              <a:gd name="connsiteX1" fmla="*/ 520690 w 1041379"/>
              <a:gd name="connsiteY1" fmla="*/ 0 h 1041379"/>
              <a:gd name="connsiteX2" fmla="*/ 1041380 w 1041379"/>
              <a:gd name="connsiteY2" fmla="*/ 520690 h 1041379"/>
              <a:gd name="connsiteX3" fmla="*/ 520690 w 1041379"/>
              <a:gd name="connsiteY3" fmla="*/ 1041380 h 1041379"/>
              <a:gd name="connsiteX4" fmla="*/ 0 w 1041379"/>
              <a:gd name="connsiteY4" fmla="*/ 520690 h 1041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1379" h="1041379">
                <a:moveTo>
                  <a:pt x="0" y="520690"/>
                </a:moveTo>
                <a:cubicBezTo>
                  <a:pt x="0" y="233121"/>
                  <a:pt x="233121" y="0"/>
                  <a:pt x="520690" y="0"/>
                </a:cubicBezTo>
                <a:cubicBezTo>
                  <a:pt x="808259" y="0"/>
                  <a:pt x="1041380" y="233121"/>
                  <a:pt x="1041380" y="520690"/>
                </a:cubicBezTo>
                <a:cubicBezTo>
                  <a:pt x="1041380" y="808259"/>
                  <a:pt x="808259" y="1041380"/>
                  <a:pt x="520690" y="1041380"/>
                </a:cubicBezTo>
                <a:cubicBezTo>
                  <a:pt x="233121" y="1041380"/>
                  <a:pt x="0" y="808259"/>
                  <a:pt x="0" y="520690"/>
                </a:cubicBezTo>
                <a:close/>
              </a:path>
            </a:pathLst>
          </a:custGeom>
          <a:solidFill>
            <a:srgbClr val="33CCCC"/>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74096" tIns="174096" rIns="174096" bIns="174096" numCol="1" spcCol="1270" anchor="ctr" anchorCtr="0">
            <a:noAutofit/>
          </a:bodyPr>
          <a:lstStyle/>
          <a:p>
            <a:pPr marL="0" lvl="0" indent="0" algn="ctr" defTabSz="755650">
              <a:lnSpc>
                <a:spcPct val="90000"/>
              </a:lnSpc>
              <a:spcBef>
                <a:spcPct val="0"/>
              </a:spcBef>
              <a:spcAft>
                <a:spcPct val="35000"/>
              </a:spcAft>
              <a:buNone/>
            </a:pPr>
            <a:r>
              <a:rPr lang="en-US" sz="1200" kern="1200" dirty="0">
                <a:latin typeface="Verdana" panose="020B0604030504040204" pitchFamily="34" charset="0"/>
                <a:ea typeface="Verdana" panose="020B0604030504040204" pitchFamily="34" charset="0"/>
              </a:rPr>
              <a:t>Learner</a:t>
            </a:r>
          </a:p>
        </p:txBody>
      </p:sp>
      <p:sp>
        <p:nvSpPr>
          <p:cNvPr id="70" name="Freeform: Shape 69">
            <a:extLst>
              <a:ext uri="{FF2B5EF4-FFF2-40B4-BE49-F238E27FC236}">
                <a16:creationId xmlns:a16="http://schemas.microsoft.com/office/drawing/2014/main" id="{9C9679AB-DAF9-27FA-F108-353BB527FF84}"/>
              </a:ext>
            </a:extLst>
          </p:cNvPr>
          <p:cNvSpPr/>
          <p:nvPr/>
        </p:nvSpPr>
        <p:spPr>
          <a:xfrm>
            <a:off x="8714813" y="2891386"/>
            <a:ext cx="936000" cy="720000"/>
          </a:xfrm>
          <a:custGeom>
            <a:avLst/>
            <a:gdLst>
              <a:gd name="connsiteX0" fmla="*/ 0 w 1041379"/>
              <a:gd name="connsiteY0" fmla="*/ 520690 h 1041379"/>
              <a:gd name="connsiteX1" fmla="*/ 520690 w 1041379"/>
              <a:gd name="connsiteY1" fmla="*/ 0 h 1041379"/>
              <a:gd name="connsiteX2" fmla="*/ 1041380 w 1041379"/>
              <a:gd name="connsiteY2" fmla="*/ 520690 h 1041379"/>
              <a:gd name="connsiteX3" fmla="*/ 520690 w 1041379"/>
              <a:gd name="connsiteY3" fmla="*/ 1041380 h 1041379"/>
              <a:gd name="connsiteX4" fmla="*/ 0 w 1041379"/>
              <a:gd name="connsiteY4" fmla="*/ 520690 h 1041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1379" h="1041379">
                <a:moveTo>
                  <a:pt x="0" y="520690"/>
                </a:moveTo>
                <a:cubicBezTo>
                  <a:pt x="0" y="233121"/>
                  <a:pt x="233121" y="0"/>
                  <a:pt x="520690" y="0"/>
                </a:cubicBezTo>
                <a:cubicBezTo>
                  <a:pt x="808259" y="0"/>
                  <a:pt x="1041380" y="233121"/>
                  <a:pt x="1041380" y="520690"/>
                </a:cubicBezTo>
                <a:cubicBezTo>
                  <a:pt x="1041380" y="808259"/>
                  <a:pt x="808259" y="1041380"/>
                  <a:pt x="520690" y="1041380"/>
                </a:cubicBezTo>
                <a:cubicBezTo>
                  <a:pt x="233121" y="1041380"/>
                  <a:pt x="0" y="808259"/>
                  <a:pt x="0" y="520690"/>
                </a:cubicBezTo>
                <a:close/>
              </a:path>
            </a:pathLst>
          </a:custGeom>
          <a:solidFill>
            <a:srgbClr val="33CCCC"/>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74096" tIns="174096" rIns="174096" bIns="174096" numCol="1" spcCol="1270" anchor="ctr" anchorCtr="0">
            <a:noAutofit/>
          </a:bodyPr>
          <a:lstStyle/>
          <a:p>
            <a:pPr marL="0" lvl="0" indent="0" algn="ctr" defTabSz="755650">
              <a:lnSpc>
                <a:spcPct val="90000"/>
              </a:lnSpc>
              <a:spcBef>
                <a:spcPct val="0"/>
              </a:spcBef>
              <a:spcAft>
                <a:spcPct val="35000"/>
              </a:spcAft>
              <a:buNone/>
            </a:pPr>
            <a:r>
              <a:rPr lang="en-US" sz="1200" kern="1200" dirty="0">
                <a:latin typeface="Verdana" panose="020B0604030504040204" pitchFamily="34" charset="0"/>
                <a:ea typeface="Verdana" panose="020B0604030504040204" pitchFamily="34" charset="0"/>
              </a:rPr>
              <a:t>Learner</a:t>
            </a:r>
          </a:p>
        </p:txBody>
      </p:sp>
      <p:cxnSp>
        <p:nvCxnSpPr>
          <p:cNvPr id="71" name="Straight Arrow Connector 70">
            <a:extLst>
              <a:ext uri="{FF2B5EF4-FFF2-40B4-BE49-F238E27FC236}">
                <a16:creationId xmlns:a16="http://schemas.microsoft.com/office/drawing/2014/main" id="{704C256C-3EFC-8055-45A7-1F43C00FA926}"/>
              </a:ext>
            </a:extLst>
          </p:cNvPr>
          <p:cNvCxnSpPr>
            <a:cxnSpLocks/>
          </p:cNvCxnSpPr>
          <p:nvPr/>
        </p:nvCxnSpPr>
        <p:spPr>
          <a:xfrm flipV="1">
            <a:off x="7251669" y="4771292"/>
            <a:ext cx="673877" cy="726604"/>
          </a:xfrm>
          <a:prstGeom prst="straightConnector1">
            <a:avLst/>
          </a:prstGeom>
          <a:ln w="38100">
            <a:solidFill>
              <a:schemeClr val="bg1">
                <a:lumMod val="6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a:extLst>
              <a:ext uri="{FF2B5EF4-FFF2-40B4-BE49-F238E27FC236}">
                <a16:creationId xmlns:a16="http://schemas.microsoft.com/office/drawing/2014/main" id="{5EE05F32-5595-BC3F-FA49-60EB71C5A31A}"/>
              </a:ext>
            </a:extLst>
          </p:cNvPr>
          <p:cNvCxnSpPr>
            <a:cxnSpLocks/>
            <a:endCxn id="27" idx="1"/>
          </p:cNvCxnSpPr>
          <p:nvPr/>
        </p:nvCxnSpPr>
        <p:spPr>
          <a:xfrm>
            <a:off x="3064671" y="1811190"/>
            <a:ext cx="1" cy="967732"/>
          </a:xfrm>
          <a:prstGeom prst="straightConnector1">
            <a:avLst/>
          </a:prstGeom>
          <a:ln w="381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5" name="Freeform: Shape 84">
            <a:extLst>
              <a:ext uri="{FF2B5EF4-FFF2-40B4-BE49-F238E27FC236}">
                <a16:creationId xmlns:a16="http://schemas.microsoft.com/office/drawing/2014/main" id="{ADE2FDBB-783F-C4C2-5A79-06A52A553CF0}"/>
              </a:ext>
            </a:extLst>
          </p:cNvPr>
          <p:cNvSpPr/>
          <p:nvPr/>
        </p:nvSpPr>
        <p:spPr>
          <a:xfrm>
            <a:off x="8245347" y="4711668"/>
            <a:ext cx="936000" cy="720000"/>
          </a:xfrm>
          <a:custGeom>
            <a:avLst/>
            <a:gdLst>
              <a:gd name="connsiteX0" fmla="*/ 0 w 1041379"/>
              <a:gd name="connsiteY0" fmla="*/ 520690 h 1041379"/>
              <a:gd name="connsiteX1" fmla="*/ 520690 w 1041379"/>
              <a:gd name="connsiteY1" fmla="*/ 0 h 1041379"/>
              <a:gd name="connsiteX2" fmla="*/ 1041380 w 1041379"/>
              <a:gd name="connsiteY2" fmla="*/ 520690 h 1041379"/>
              <a:gd name="connsiteX3" fmla="*/ 520690 w 1041379"/>
              <a:gd name="connsiteY3" fmla="*/ 1041380 h 1041379"/>
              <a:gd name="connsiteX4" fmla="*/ 0 w 1041379"/>
              <a:gd name="connsiteY4" fmla="*/ 520690 h 1041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1379" h="1041379">
                <a:moveTo>
                  <a:pt x="0" y="520690"/>
                </a:moveTo>
                <a:cubicBezTo>
                  <a:pt x="0" y="233121"/>
                  <a:pt x="233121" y="0"/>
                  <a:pt x="520690" y="0"/>
                </a:cubicBezTo>
                <a:cubicBezTo>
                  <a:pt x="808259" y="0"/>
                  <a:pt x="1041380" y="233121"/>
                  <a:pt x="1041380" y="520690"/>
                </a:cubicBezTo>
                <a:cubicBezTo>
                  <a:pt x="1041380" y="808259"/>
                  <a:pt x="808259" y="1041380"/>
                  <a:pt x="520690" y="1041380"/>
                </a:cubicBezTo>
                <a:cubicBezTo>
                  <a:pt x="233121" y="1041380"/>
                  <a:pt x="0" y="808259"/>
                  <a:pt x="0" y="520690"/>
                </a:cubicBezTo>
                <a:close/>
              </a:path>
            </a:pathLst>
          </a:custGeom>
          <a:solidFill>
            <a:srgbClr val="33CCCC"/>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74096" tIns="174096" rIns="174096" bIns="174096" numCol="1" spcCol="1270" anchor="ctr" anchorCtr="0">
            <a:noAutofit/>
          </a:bodyPr>
          <a:lstStyle/>
          <a:p>
            <a:pPr marL="0" lvl="0" indent="0" algn="ctr" defTabSz="755650">
              <a:lnSpc>
                <a:spcPct val="90000"/>
              </a:lnSpc>
              <a:spcBef>
                <a:spcPct val="0"/>
              </a:spcBef>
              <a:spcAft>
                <a:spcPct val="35000"/>
              </a:spcAft>
              <a:buNone/>
            </a:pPr>
            <a:r>
              <a:rPr lang="en-US" sz="1200" kern="1200" dirty="0">
                <a:latin typeface="Verdana" panose="020B0604030504040204" pitchFamily="34" charset="0"/>
                <a:ea typeface="Verdana" panose="020B0604030504040204" pitchFamily="34" charset="0"/>
              </a:rPr>
              <a:t>Learner</a:t>
            </a:r>
          </a:p>
        </p:txBody>
      </p:sp>
      <p:cxnSp>
        <p:nvCxnSpPr>
          <p:cNvPr id="2" name="Straight Arrow Connector 1">
            <a:extLst>
              <a:ext uri="{FF2B5EF4-FFF2-40B4-BE49-F238E27FC236}">
                <a16:creationId xmlns:a16="http://schemas.microsoft.com/office/drawing/2014/main" id="{81B72882-E66D-4963-78D5-B8FF5BBAD779}"/>
              </a:ext>
            </a:extLst>
          </p:cNvPr>
          <p:cNvCxnSpPr>
            <a:cxnSpLocks/>
            <a:stCxn id="70" idx="0"/>
            <a:endCxn id="38" idx="2"/>
          </p:cNvCxnSpPr>
          <p:nvPr/>
        </p:nvCxnSpPr>
        <p:spPr>
          <a:xfrm flipH="1" flipV="1">
            <a:off x="8417259" y="3203332"/>
            <a:ext cx="297554" cy="48054"/>
          </a:xfrm>
          <a:prstGeom prst="straightConnector1">
            <a:avLst/>
          </a:prstGeom>
          <a:ln w="38100">
            <a:solidFill>
              <a:schemeClr val="bg1">
                <a:lumMod val="6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7346C32B-116B-9CE4-717F-56E82A37F7F6}"/>
              </a:ext>
            </a:extLst>
          </p:cNvPr>
          <p:cNvCxnSpPr>
            <a:cxnSpLocks/>
          </p:cNvCxnSpPr>
          <p:nvPr/>
        </p:nvCxnSpPr>
        <p:spPr>
          <a:xfrm flipH="1" flipV="1">
            <a:off x="8575691" y="2740855"/>
            <a:ext cx="325592" cy="311968"/>
          </a:xfrm>
          <a:prstGeom prst="straightConnector1">
            <a:avLst/>
          </a:prstGeom>
          <a:ln w="38100">
            <a:solidFill>
              <a:schemeClr val="bg1">
                <a:lumMod val="6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EFB9970F-D13E-8126-6B21-1F7179C004BF}"/>
              </a:ext>
            </a:extLst>
          </p:cNvPr>
          <p:cNvCxnSpPr>
            <a:cxnSpLocks/>
          </p:cNvCxnSpPr>
          <p:nvPr/>
        </p:nvCxnSpPr>
        <p:spPr>
          <a:xfrm flipH="1">
            <a:off x="8007610" y="2692823"/>
            <a:ext cx="203451" cy="309533"/>
          </a:xfrm>
          <a:prstGeom prst="straightConnector1">
            <a:avLst/>
          </a:prstGeom>
          <a:ln w="38100">
            <a:solidFill>
              <a:schemeClr val="bg1">
                <a:lumMod val="6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890E787E-D2D7-512E-7329-7CDE1B4BFC23}"/>
              </a:ext>
            </a:extLst>
          </p:cNvPr>
          <p:cNvCxnSpPr>
            <a:cxnSpLocks/>
          </p:cNvCxnSpPr>
          <p:nvPr/>
        </p:nvCxnSpPr>
        <p:spPr>
          <a:xfrm>
            <a:off x="10184869" y="3022977"/>
            <a:ext cx="454120" cy="823530"/>
          </a:xfrm>
          <a:prstGeom prst="straightConnector1">
            <a:avLst/>
          </a:prstGeom>
          <a:ln w="38100">
            <a:solidFill>
              <a:schemeClr val="bg1">
                <a:lumMod val="6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0DBDFEBD-544C-8427-8B8E-1F40F335CF6E}"/>
              </a:ext>
            </a:extLst>
          </p:cNvPr>
          <p:cNvCxnSpPr>
            <a:cxnSpLocks/>
          </p:cNvCxnSpPr>
          <p:nvPr/>
        </p:nvCxnSpPr>
        <p:spPr>
          <a:xfrm flipH="1">
            <a:off x="10094670" y="4041041"/>
            <a:ext cx="373584" cy="31656"/>
          </a:xfrm>
          <a:prstGeom prst="straightConnector1">
            <a:avLst/>
          </a:prstGeom>
          <a:ln w="38100">
            <a:solidFill>
              <a:schemeClr val="bg1">
                <a:lumMod val="6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D9DF0459-4D27-8717-8CF4-AEF9E8FA0FC9}"/>
              </a:ext>
            </a:extLst>
          </p:cNvPr>
          <p:cNvCxnSpPr>
            <a:cxnSpLocks/>
          </p:cNvCxnSpPr>
          <p:nvPr/>
        </p:nvCxnSpPr>
        <p:spPr>
          <a:xfrm flipV="1">
            <a:off x="10101813" y="4384421"/>
            <a:ext cx="416829" cy="332286"/>
          </a:xfrm>
          <a:prstGeom prst="straightConnector1">
            <a:avLst/>
          </a:prstGeom>
          <a:ln w="38100">
            <a:solidFill>
              <a:schemeClr val="bg1">
                <a:lumMod val="6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B7D9A942-7BE1-D3C2-CA49-E376E810D4A2}"/>
              </a:ext>
            </a:extLst>
          </p:cNvPr>
          <p:cNvCxnSpPr>
            <a:cxnSpLocks/>
          </p:cNvCxnSpPr>
          <p:nvPr/>
        </p:nvCxnSpPr>
        <p:spPr>
          <a:xfrm flipH="1" flipV="1">
            <a:off x="9812334" y="4433848"/>
            <a:ext cx="51010" cy="376076"/>
          </a:xfrm>
          <a:prstGeom prst="straightConnector1">
            <a:avLst/>
          </a:prstGeom>
          <a:ln w="38100">
            <a:solidFill>
              <a:schemeClr val="bg1">
                <a:lumMod val="6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1B1FC8D2-8332-D67F-EBBB-CFD7D0CF2347}"/>
              </a:ext>
            </a:extLst>
          </p:cNvPr>
          <p:cNvCxnSpPr>
            <a:cxnSpLocks/>
          </p:cNvCxnSpPr>
          <p:nvPr/>
        </p:nvCxnSpPr>
        <p:spPr>
          <a:xfrm>
            <a:off x="8112125" y="4480378"/>
            <a:ext cx="326875" cy="329546"/>
          </a:xfrm>
          <a:prstGeom prst="straightConnector1">
            <a:avLst/>
          </a:prstGeom>
          <a:ln w="38100">
            <a:solidFill>
              <a:schemeClr val="bg1">
                <a:lumMod val="6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95729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2AFC9B8-057B-3741-9A67-FEFE5C13134A}"/>
              </a:ext>
            </a:extLst>
          </p:cNvPr>
          <p:cNvSpPr/>
          <p:nvPr/>
        </p:nvSpPr>
        <p:spPr>
          <a:xfrm>
            <a:off x="0" y="-6096"/>
            <a:ext cx="12192000" cy="1800000"/>
          </a:xfrm>
          <a:prstGeom prst="rect">
            <a:avLst/>
          </a:prstGeom>
          <a:solidFill>
            <a:srgbClr val="D4EB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C8C04F9-E3CC-6CCF-E181-9E1486F33E01}"/>
              </a:ext>
            </a:extLst>
          </p:cNvPr>
          <p:cNvSpPr>
            <a:spLocks noGrp="1"/>
          </p:cNvSpPr>
          <p:nvPr>
            <p:ph type="title"/>
          </p:nvPr>
        </p:nvSpPr>
        <p:spPr/>
        <p:txBody>
          <a:bodyPr/>
          <a:lstStyle/>
          <a:p>
            <a:r>
              <a:rPr lang="en-US" b="1" dirty="0">
                <a:solidFill>
                  <a:srgbClr val="44546A"/>
                </a:solidFill>
                <a:latin typeface="Verdana" panose="020B0604030504040204" pitchFamily="34" charset="0"/>
                <a:ea typeface="Verdana" panose="020B0604030504040204" pitchFamily="34" charset="0"/>
              </a:rPr>
              <a:t>Learner-centered pedagogy?</a:t>
            </a:r>
          </a:p>
        </p:txBody>
      </p:sp>
      <p:sp>
        <p:nvSpPr>
          <p:cNvPr id="3" name="Content Placeholder 2">
            <a:extLst>
              <a:ext uri="{FF2B5EF4-FFF2-40B4-BE49-F238E27FC236}">
                <a16:creationId xmlns:a16="http://schemas.microsoft.com/office/drawing/2014/main" id="{7351F2BF-ACBE-F895-177E-FA822FC203F4}"/>
              </a:ext>
            </a:extLst>
          </p:cNvPr>
          <p:cNvSpPr>
            <a:spLocks noGrp="1"/>
          </p:cNvSpPr>
          <p:nvPr>
            <p:ph idx="1"/>
          </p:nvPr>
        </p:nvSpPr>
        <p:spPr>
          <a:xfrm>
            <a:off x="968829" y="2810547"/>
            <a:ext cx="10515600" cy="3468931"/>
          </a:xfrm>
        </p:spPr>
        <p:txBody>
          <a:bodyPr>
            <a:normAutofit/>
          </a:bodyPr>
          <a:lstStyle/>
          <a:p>
            <a:pPr marL="0" marR="0" lvl="0" indent="0" algn="l" defTabSz="914400" rtl="0" eaLnBrk="1" fontAlgn="auto" latinLnBrk="0" hangingPunct="1">
              <a:lnSpc>
                <a:spcPct val="100000"/>
              </a:lnSpc>
              <a:spcBef>
                <a:spcPts val="0"/>
              </a:spcBef>
              <a:spcAft>
                <a:spcPts val="0"/>
              </a:spcAft>
              <a:buClrTx/>
              <a:buSzTx/>
              <a:buNone/>
              <a:tabLst/>
              <a:defRPr/>
            </a:pPr>
            <a:r>
              <a:rPr lang="en-US" sz="2400" i="1" dirty="0">
                <a:solidFill>
                  <a:srgbClr val="44546A"/>
                </a:solidFill>
              </a:rPr>
              <a:t>“… an instructional approach in which students influence the content, activities, materials, and pace of learning.  This learning model places the student (learner) in the center of the learning process.  The teacher provides students with opportunities to  learn independently and from one another and coaches them in the skills they need to do so effectively”  (Collins &amp; O’Brien, 2003)</a:t>
            </a:r>
            <a:endParaRPr lang="en-US" sz="2400" dirty="0">
              <a:solidFill>
                <a:srgbClr val="44546A"/>
              </a:solidFill>
            </a:endParaRPr>
          </a:p>
          <a:p>
            <a:pPr marL="0" indent="0">
              <a:buNone/>
            </a:pPr>
            <a:endParaRPr lang="en-US" sz="2400" dirty="0"/>
          </a:p>
          <a:p>
            <a:endParaRPr lang="en-US" dirty="0"/>
          </a:p>
        </p:txBody>
      </p:sp>
    </p:spTree>
    <p:extLst>
      <p:ext uri="{BB962C8B-B14F-4D97-AF65-F5344CB8AC3E}">
        <p14:creationId xmlns:p14="http://schemas.microsoft.com/office/powerpoint/2010/main" val="15796836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DD71545-05B3-0B77-8FDB-0A1293E031D0}"/>
              </a:ext>
            </a:extLst>
          </p:cNvPr>
          <p:cNvSpPr/>
          <p:nvPr/>
        </p:nvSpPr>
        <p:spPr>
          <a:xfrm>
            <a:off x="0" y="0"/>
            <a:ext cx="12192000" cy="3429000"/>
          </a:xfrm>
          <a:prstGeom prst="rect">
            <a:avLst/>
          </a:prstGeom>
          <a:solidFill>
            <a:srgbClr val="D4EB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96B233A-497C-4546-9197-1FBFECFB7E11}"/>
              </a:ext>
            </a:extLst>
          </p:cNvPr>
          <p:cNvSpPr>
            <a:spLocks noGrp="1"/>
          </p:cNvSpPr>
          <p:nvPr>
            <p:ph type="title"/>
          </p:nvPr>
        </p:nvSpPr>
        <p:spPr>
          <a:xfrm>
            <a:off x="838200" y="1404785"/>
            <a:ext cx="10515600" cy="1325563"/>
          </a:xfrm>
        </p:spPr>
        <p:txBody>
          <a:bodyPr/>
          <a:lstStyle/>
          <a:p>
            <a:r>
              <a:rPr lang="en-US" b="1" dirty="0"/>
              <a:t>Whilst we’re waiting…</a:t>
            </a:r>
          </a:p>
        </p:txBody>
      </p:sp>
      <p:sp>
        <p:nvSpPr>
          <p:cNvPr id="3" name="Content Placeholder 2">
            <a:extLst>
              <a:ext uri="{FF2B5EF4-FFF2-40B4-BE49-F238E27FC236}">
                <a16:creationId xmlns:a16="http://schemas.microsoft.com/office/drawing/2014/main" id="{42F82082-7051-598A-FF71-2EF1DCB5856A}"/>
              </a:ext>
            </a:extLst>
          </p:cNvPr>
          <p:cNvSpPr>
            <a:spLocks noGrp="1"/>
          </p:cNvSpPr>
          <p:nvPr>
            <p:ph idx="1"/>
          </p:nvPr>
        </p:nvSpPr>
        <p:spPr>
          <a:xfrm>
            <a:off x="838200" y="3794125"/>
            <a:ext cx="10515600" cy="2382838"/>
          </a:xfrm>
        </p:spPr>
        <p:txBody>
          <a:bodyPr/>
          <a:lstStyle/>
          <a:p>
            <a:r>
              <a:rPr lang="en-US" dirty="0" err="1"/>
              <a:t>Wooclap</a:t>
            </a:r>
            <a:endParaRPr lang="en-US" dirty="0"/>
          </a:p>
          <a:p>
            <a:r>
              <a:rPr lang="en-US" dirty="0"/>
              <a:t>Excel worksheet</a:t>
            </a:r>
          </a:p>
          <a:p>
            <a:r>
              <a:rPr lang="en-US" dirty="0"/>
              <a:t>BDP tool</a:t>
            </a:r>
          </a:p>
        </p:txBody>
      </p:sp>
      <p:sp>
        <p:nvSpPr>
          <p:cNvPr id="5" name="TextBox 4">
            <a:extLst>
              <a:ext uri="{FF2B5EF4-FFF2-40B4-BE49-F238E27FC236}">
                <a16:creationId xmlns:a16="http://schemas.microsoft.com/office/drawing/2014/main" id="{EE982B66-1984-51FB-6F5C-E3E7CC172159}"/>
              </a:ext>
            </a:extLst>
          </p:cNvPr>
          <p:cNvSpPr txBox="1"/>
          <p:nvPr/>
        </p:nvSpPr>
        <p:spPr>
          <a:xfrm>
            <a:off x="112734" y="6400800"/>
            <a:ext cx="475989" cy="369332"/>
          </a:xfrm>
          <a:prstGeom prst="rect">
            <a:avLst/>
          </a:prstGeom>
          <a:noFill/>
        </p:spPr>
        <p:txBody>
          <a:bodyPr wrap="square" rtlCol="0">
            <a:spAutoFit/>
          </a:bodyPr>
          <a:lstStyle/>
          <a:p>
            <a:r>
              <a:rPr lang="en-US" dirty="0"/>
              <a:t>10</a:t>
            </a:r>
          </a:p>
        </p:txBody>
      </p:sp>
    </p:spTree>
    <p:extLst>
      <p:ext uri="{BB962C8B-B14F-4D97-AF65-F5344CB8AC3E}">
        <p14:creationId xmlns:p14="http://schemas.microsoft.com/office/powerpoint/2010/main" val="39656173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24DCBDAB-A892-5961-8BB1-18ADB8D05594}"/>
              </a:ext>
            </a:extLst>
          </p:cNvPr>
          <p:cNvGraphicFramePr>
            <a:graphicFrameLocks noGrp="1"/>
          </p:cNvGraphicFramePr>
          <p:nvPr>
            <p:ph idx="1"/>
            <p:extLst>
              <p:ext uri="{D42A27DB-BD31-4B8C-83A1-F6EECF244321}">
                <p14:modId xmlns:p14="http://schemas.microsoft.com/office/powerpoint/2010/main" val="749983378"/>
              </p:ext>
            </p:extLst>
          </p:nvPr>
        </p:nvGraphicFramePr>
        <p:xfrm>
          <a:off x="716692" y="597878"/>
          <a:ext cx="10812162" cy="5650525"/>
        </p:xfrm>
        <a:graphic>
          <a:graphicData uri="http://schemas.openxmlformats.org/drawingml/2006/table">
            <a:tbl>
              <a:tblPr firstRow="1" bandRow="1">
                <a:tableStyleId>{91EBBBCC-DAD2-459C-BE2E-F6DE35CF9A28}</a:tableStyleId>
              </a:tblPr>
              <a:tblGrid>
                <a:gridCol w="2261286">
                  <a:extLst>
                    <a:ext uri="{9D8B030D-6E8A-4147-A177-3AD203B41FA5}">
                      <a16:colId xmlns:a16="http://schemas.microsoft.com/office/drawing/2014/main" val="3718541391"/>
                    </a:ext>
                  </a:extLst>
                </a:gridCol>
                <a:gridCol w="3904736">
                  <a:extLst>
                    <a:ext uri="{9D8B030D-6E8A-4147-A177-3AD203B41FA5}">
                      <a16:colId xmlns:a16="http://schemas.microsoft.com/office/drawing/2014/main" val="1004663384"/>
                    </a:ext>
                  </a:extLst>
                </a:gridCol>
                <a:gridCol w="4646140">
                  <a:extLst>
                    <a:ext uri="{9D8B030D-6E8A-4147-A177-3AD203B41FA5}">
                      <a16:colId xmlns:a16="http://schemas.microsoft.com/office/drawing/2014/main" val="4079463240"/>
                    </a:ext>
                  </a:extLst>
                </a:gridCol>
              </a:tblGrid>
              <a:tr h="705178">
                <a:tc>
                  <a:txBody>
                    <a:bodyPr/>
                    <a:lstStyle/>
                    <a:p>
                      <a:pPr algn="ctr"/>
                      <a:r>
                        <a:rPr lang="en-US" sz="2000" dirty="0">
                          <a:latin typeface="Verdana" panose="020B0604030504040204" pitchFamily="34" charset="0"/>
                          <a:ea typeface="Verdana" panose="020B0604030504040204" pitchFamily="34" charset="0"/>
                        </a:rPr>
                        <a:t>Domain</a:t>
                      </a:r>
                    </a:p>
                  </a:txBody>
                  <a:tcPr>
                    <a:solidFill>
                      <a:srgbClr val="007D7A"/>
                    </a:solidFill>
                  </a:tcPr>
                </a:tc>
                <a:tc>
                  <a:txBody>
                    <a:bodyPr/>
                    <a:lstStyle/>
                    <a:p>
                      <a:pPr algn="ctr"/>
                      <a:r>
                        <a:rPr lang="en-US" sz="2000" dirty="0">
                          <a:latin typeface="Verdana" panose="020B0604030504040204" pitchFamily="34" charset="0"/>
                          <a:ea typeface="Verdana" panose="020B0604030504040204" pitchFamily="34" charset="0"/>
                        </a:rPr>
                        <a:t>Teacher-centered</a:t>
                      </a:r>
                    </a:p>
                  </a:txBody>
                  <a:tcPr>
                    <a:solidFill>
                      <a:srgbClr val="007D7A"/>
                    </a:solidFill>
                  </a:tcPr>
                </a:tc>
                <a:tc>
                  <a:txBody>
                    <a:bodyPr/>
                    <a:lstStyle/>
                    <a:p>
                      <a:pPr algn="ctr"/>
                      <a:r>
                        <a:rPr lang="en-US" sz="2000" dirty="0">
                          <a:latin typeface="Verdana" panose="020B0604030504040204" pitchFamily="34" charset="0"/>
                          <a:ea typeface="Verdana" panose="020B0604030504040204" pitchFamily="34" charset="0"/>
                        </a:rPr>
                        <a:t>Learner-centered</a:t>
                      </a:r>
                    </a:p>
                  </a:txBody>
                  <a:tcPr>
                    <a:solidFill>
                      <a:srgbClr val="007D7A"/>
                    </a:solidFill>
                  </a:tcPr>
                </a:tc>
                <a:extLst>
                  <a:ext uri="{0D108BD9-81ED-4DB2-BD59-A6C34878D82A}">
                    <a16:rowId xmlns:a16="http://schemas.microsoft.com/office/drawing/2014/main" val="4176397107"/>
                  </a:ext>
                </a:extLst>
              </a:tr>
              <a:tr h="705178">
                <a:tc>
                  <a:txBody>
                    <a:bodyPr/>
                    <a:lstStyle/>
                    <a:p>
                      <a:r>
                        <a:rPr lang="en-US" sz="2000" dirty="0">
                          <a:solidFill>
                            <a:srgbClr val="44546A"/>
                          </a:solidFill>
                          <a:latin typeface="Verdana" panose="020B0604030504040204" pitchFamily="34" charset="0"/>
                          <a:ea typeface="Verdana" panose="020B0604030504040204" pitchFamily="34" charset="0"/>
                        </a:rPr>
                        <a:t>Knowledge</a:t>
                      </a:r>
                    </a:p>
                  </a:txBody>
                  <a:tcPr/>
                </a:tc>
                <a:tc>
                  <a:txBody>
                    <a:bodyPr/>
                    <a:lstStyle/>
                    <a:p>
                      <a:r>
                        <a:rPr lang="en-US" sz="2000" dirty="0">
                          <a:solidFill>
                            <a:srgbClr val="44546A"/>
                          </a:solidFill>
                          <a:latin typeface="Verdana" panose="020B0604030504040204" pitchFamily="34" charset="0"/>
                          <a:ea typeface="Verdana" panose="020B0604030504040204" pitchFamily="34" charset="0"/>
                        </a:rPr>
                        <a:t>Transmitted by instructor</a:t>
                      </a:r>
                    </a:p>
                  </a:txBody>
                  <a:tcPr/>
                </a:tc>
                <a:tc>
                  <a:txBody>
                    <a:bodyPr/>
                    <a:lstStyle/>
                    <a:p>
                      <a:r>
                        <a:rPr lang="en-US" sz="2000" dirty="0">
                          <a:solidFill>
                            <a:srgbClr val="44546A"/>
                          </a:solidFill>
                          <a:latin typeface="Verdana" panose="020B0604030504040204" pitchFamily="34" charset="0"/>
                          <a:ea typeface="Verdana" panose="020B0604030504040204" pitchFamily="34" charset="0"/>
                        </a:rPr>
                        <a:t>Constructed by students</a:t>
                      </a:r>
                    </a:p>
                  </a:txBody>
                  <a:tcPr/>
                </a:tc>
                <a:extLst>
                  <a:ext uri="{0D108BD9-81ED-4DB2-BD59-A6C34878D82A}">
                    <a16:rowId xmlns:a16="http://schemas.microsoft.com/office/drawing/2014/main" val="4145604742"/>
                  </a:ext>
                </a:extLst>
              </a:tr>
              <a:tr h="705362">
                <a:tc>
                  <a:txBody>
                    <a:bodyPr/>
                    <a:lstStyle/>
                    <a:p>
                      <a:r>
                        <a:rPr lang="en-US" sz="2000" dirty="0">
                          <a:solidFill>
                            <a:srgbClr val="44546A"/>
                          </a:solidFill>
                          <a:latin typeface="Verdana" panose="020B0604030504040204" pitchFamily="34" charset="0"/>
                          <a:ea typeface="Verdana" panose="020B0604030504040204" pitchFamily="34" charset="0"/>
                        </a:rPr>
                        <a:t>Student participation</a:t>
                      </a:r>
                    </a:p>
                  </a:txBody>
                  <a:tcPr/>
                </a:tc>
                <a:tc>
                  <a:txBody>
                    <a:bodyPr/>
                    <a:lstStyle/>
                    <a:p>
                      <a:r>
                        <a:rPr lang="en-US" sz="2000" dirty="0">
                          <a:solidFill>
                            <a:srgbClr val="44546A"/>
                          </a:solidFill>
                          <a:latin typeface="Verdana" panose="020B0604030504040204" pitchFamily="34" charset="0"/>
                          <a:ea typeface="Verdana" panose="020B0604030504040204" pitchFamily="34" charset="0"/>
                        </a:rPr>
                        <a:t>Passive</a:t>
                      </a:r>
                    </a:p>
                  </a:txBody>
                  <a:tcPr/>
                </a:tc>
                <a:tc>
                  <a:txBody>
                    <a:bodyPr/>
                    <a:lstStyle/>
                    <a:p>
                      <a:r>
                        <a:rPr lang="en-US" sz="2000" dirty="0">
                          <a:solidFill>
                            <a:srgbClr val="44546A"/>
                          </a:solidFill>
                          <a:latin typeface="Verdana" panose="020B0604030504040204" pitchFamily="34" charset="0"/>
                          <a:ea typeface="Verdana" panose="020B0604030504040204" pitchFamily="34" charset="0"/>
                        </a:rPr>
                        <a:t>Active</a:t>
                      </a:r>
                    </a:p>
                  </a:txBody>
                  <a:tcPr/>
                </a:tc>
                <a:extLst>
                  <a:ext uri="{0D108BD9-81ED-4DB2-BD59-A6C34878D82A}">
                    <a16:rowId xmlns:a16="http://schemas.microsoft.com/office/drawing/2014/main" val="3613456335"/>
                  </a:ext>
                </a:extLst>
              </a:tr>
              <a:tr h="705362">
                <a:tc>
                  <a:txBody>
                    <a:bodyPr/>
                    <a:lstStyle/>
                    <a:p>
                      <a:r>
                        <a:rPr lang="en-US" sz="2000" dirty="0">
                          <a:solidFill>
                            <a:srgbClr val="44546A"/>
                          </a:solidFill>
                          <a:latin typeface="Verdana" panose="020B0604030504040204" pitchFamily="34" charset="0"/>
                          <a:ea typeface="Verdana" panose="020B0604030504040204" pitchFamily="34" charset="0"/>
                        </a:rPr>
                        <a:t>Role of professor</a:t>
                      </a:r>
                    </a:p>
                  </a:txBody>
                  <a:tcPr/>
                </a:tc>
                <a:tc>
                  <a:txBody>
                    <a:bodyPr/>
                    <a:lstStyle/>
                    <a:p>
                      <a:r>
                        <a:rPr lang="en-US" sz="2000" dirty="0">
                          <a:solidFill>
                            <a:srgbClr val="44546A"/>
                          </a:solidFill>
                          <a:latin typeface="Verdana" panose="020B0604030504040204" pitchFamily="34" charset="0"/>
                          <a:ea typeface="Verdana" panose="020B0604030504040204" pitchFamily="34" charset="0"/>
                        </a:rPr>
                        <a:t>Leader/authority</a:t>
                      </a:r>
                    </a:p>
                  </a:txBody>
                  <a:tcPr/>
                </a:tc>
                <a:tc>
                  <a:txBody>
                    <a:bodyPr/>
                    <a:lstStyle/>
                    <a:p>
                      <a:r>
                        <a:rPr lang="en-US" sz="2000" dirty="0">
                          <a:solidFill>
                            <a:srgbClr val="44546A"/>
                          </a:solidFill>
                          <a:latin typeface="Verdana" panose="020B0604030504040204" pitchFamily="34" charset="0"/>
                          <a:ea typeface="Verdana" panose="020B0604030504040204" pitchFamily="34" charset="0"/>
                        </a:rPr>
                        <a:t>Facilitator/learning partner</a:t>
                      </a:r>
                    </a:p>
                  </a:txBody>
                  <a:tcPr/>
                </a:tc>
                <a:extLst>
                  <a:ext uri="{0D108BD9-81ED-4DB2-BD59-A6C34878D82A}">
                    <a16:rowId xmlns:a16="http://schemas.microsoft.com/office/drawing/2014/main" val="3526840939"/>
                  </a:ext>
                </a:extLst>
              </a:tr>
              <a:tr h="713727">
                <a:tc>
                  <a:txBody>
                    <a:bodyPr/>
                    <a:lstStyle/>
                    <a:p>
                      <a:r>
                        <a:rPr lang="en-US" sz="2000" dirty="0">
                          <a:solidFill>
                            <a:srgbClr val="44546A"/>
                          </a:solidFill>
                          <a:latin typeface="Verdana" panose="020B0604030504040204" pitchFamily="34" charset="0"/>
                          <a:ea typeface="Verdana" panose="020B0604030504040204" pitchFamily="34" charset="0"/>
                        </a:rPr>
                        <a:t>Role of assessment</a:t>
                      </a:r>
                    </a:p>
                  </a:txBody>
                  <a:tcPr/>
                </a:tc>
                <a:tc>
                  <a:txBody>
                    <a:bodyPr/>
                    <a:lstStyle/>
                    <a:p>
                      <a:r>
                        <a:rPr lang="en-US" sz="2000" dirty="0">
                          <a:solidFill>
                            <a:srgbClr val="44546A"/>
                          </a:solidFill>
                          <a:latin typeface="Verdana" panose="020B0604030504040204" pitchFamily="34" charset="0"/>
                          <a:ea typeface="Verdana" panose="020B0604030504040204" pitchFamily="34" charset="0"/>
                        </a:rPr>
                        <a:t>Few tests/assignments-mainly for grading</a:t>
                      </a:r>
                    </a:p>
                  </a:txBody>
                  <a:tcPr/>
                </a:tc>
                <a:tc>
                  <a:txBody>
                    <a:bodyPr/>
                    <a:lstStyle/>
                    <a:p>
                      <a:r>
                        <a:rPr lang="en-US" sz="2000" dirty="0">
                          <a:solidFill>
                            <a:srgbClr val="44546A"/>
                          </a:solidFill>
                          <a:latin typeface="Verdana" panose="020B0604030504040204" pitchFamily="34" charset="0"/>
                          <a:ea typeface="Verdana" panose="020B0604030504040204" pitchFamily="34" charset="0"/>
                        </a:rPr>
                        <a:t>Many tests/assignments-for ongoing feedback</a:t>
                      </a:r>
                    </a:p>
                  </a:txBody>
                  <a:tcPr/>
                </a:tc>
                <a:extLst>
                  <a:ext uri="{0D108BD9-81ED-4DB2-BD59-A6C34878D82A}">
                    <a16:rowId xmlns:a16="http://schemas.microsoft.com/office/drawing/2014/main" val="3101358873"/>
                  </a:ext>
                </a:extLst>
              </a:tr>
              <a:tr h="705178">
                <a:tc>
                  <a:txBody>
                    <a:bodyPr/>
                    <a:lstStyle/>
                    <a:p>
                      <a:r>
                        <a:rPr lang="en-US" sz="2000" dirty="0">
                          <a:solidFill>
                            <a:srgbClr val="44546A"/>
                          </a:solidFill>
                          <a:latin typeface="Verdana" panose="020B0604030504040204" pitchFamily="34" charset="0"/>
                          <a:ea typeface="Verdana" panose="020B0604030504040204" pitchFamily="34" charset="0"/>
                        </a:rPr>
                        <a:t>Emphasis</a:t>
                      </a:r>
                    </a:p>
                  </a:txBody>
                  <a:tcPr/>
                </a:tc>
                <a:tc>
                  <a:txBody>
                    <a:bodyPr/>
                    <a:lstStyle/>
                    <a:p>
                      <a:r>
                        <a:rPr lang="en-US" sz="2000" dirty="0">
                          <a:solidFill>
                            <a:srgbClr val="44546A"/>
                          </a:solidFill>
                          <a:latin typeface="Verdana" panose="020B0604030504040204" pitchFamily="34" charset="0"/>
                          <a:ea typeface="Verdana" panose="020B0604030504040204" pitchFamily="34" charset="0"/>
                        </a:rPr>
                        <a:t>Learning correct answers</a:t>
                      </a:r>
                    </a:p>
                  </a:txBody>
                  <a:tcPr/>
                </a:tc>
                <a:tc>
                  <a:txBody>
                    <a:bodyPr/>
                    <a:lstStyle/>
                    <a:p>
                      <a:r>
                        <a:rPr lang="en-US" sz="2000" dirty="0">
                          <a:solidFill>
                            <a:srgbClr val="44546A"/>
                          </a:solidFill>
                          <a:latin typeface="Verdana" panose="020B0604030504040204" pitchFamily="34" charset="0"/>
                          <a:ea typeface="Verdana" panose="020B0604030504040204" pitchFamily="34" charset="0"/>
                        </a:rPr>
                        <a:t>Developing deeper understanding</a:t>
                      </a:r>
                    </a:p>
                  </a:txBody>
                  <a:tcPr/>
                </a:tc>
                <a:extLst>
                  <a:ext uri="{0D108BD9-81ED-4DB2-BD59-A6C34878D82A}">
                    <a16:rowId xmlns:a16="http://schemas.microsoft.com/office/drawing/2014/main" val="2854104551"/>
                  </a:ext>
                </a:extLst>
              </a:tr>
              <a:tr h="705362">
                <a:tc>
                  <a:txBody>
                    <a:bodyPr/>
                    <a:lstStyle/>
                    <a:p>
                      <a:r>
                        <a:rPr lang="en-US" sz="2000" dirty="0">
                          <a:solidFill>
                            <a:srgbClr val="44546A"/>
                          </a:solidFill>
                          <a:latin typeface="Verdana" panose="020B0604030504040204" pitchFamily="34" charset="0"/>
                          <a:ea typeface="Verdana" panose="020B0604030504040204" pitchFamily="34" charset="0"/>
                        </a:rPr>
                        <a:t>Academic culture</a:t>
                      </a:r>
                    </a:p>
                  </a:txBody>
                  <a:tcPr/>
                </a:tc>
                <a:tc>
                  <a:txBody>
                    <a:bodyPr/>
                    <a:lstStyle/>
                    <a:p>
                      <a:r>
                        <a:rPr lang="en-US" sz="2000" dirty="0">
                          <a:solidFill>
                            <a:srgbClr val="44546A"/>
                          </a:solidFill>
                          <a:latin typeface="Verdana" panose="020B0604030504040204" pitchFamily="34" charset="0"/>
                          <a:ea typeface="Verdana" panose="020B0604030504040204" pitchFamily="34" charset="0"/>
                        </a:rPr>
                        <a:t>Individualistic and competitive</a:t>
                      </a:r>
                    </a:p>
                  </a:txBody>
                  <a:tcPr/>
                </a:tc>
                <a:tc>
                  <a:txBody>
                    <a:bodyPr/>
                    <a:lstStyle/>
                    <a:p>
                      <a:r>
                        <a:rPr lang="en-US" sz="2000" dirty="0">
                          <a:solidFill>
                            <a:srgbClr val="44546A"/>
                          </a:solidFill>
                          <a:latin typeface="Verdana" panose="020B0604030504040204" pitchFamily="34" charset="0"/>
                          <a:ea typeface="Verdana" panose="020B0604030504040204" pitchFamily="34" charset="0"/>
                        </a:rPr>
                        <a:t>Collaborative and supportive</a:t>
                      </a:r>
                    </a:p>
                  </a:txBody>
                  <a:tcPr/>
                </a:tc>
                <a:extLst>
                  <a:ext uri="{0D108BD9-81ED-4DB2-BD59-A6C34878D82A}">
                    <a16:rowId xmlns:a16="http://schemas.microsoft.com/office/drawing/2014/main" val="3015924146"/>
                  </a:ext>
                </a:extLst>
              </a:tr>
              <a:tr h="705178">
                <a:tc>
                  <a:txBody>
                    <a:bodyPr/>
                    <a:lstStyle/>
                    <a:p>
                      <a:endParaRPr lang="en-US" sz="2000" dirty="0">
                        <a:latin typeface="Verdana" panose="020B0604030504040204" pitchFamily="34" charset="0"/>
                        <a:ea typeface="Verdana" panose="020B0604030504040204" pitchFamily="34" charset="0"/>
                      </a:endParaRPr>
                    </a:p>
                  </a:txBody>
                  <a:tcPr/>
                </a:tc>
                <a:tc>
                  <a:txBody>
                    <a:bodyPr/>
                    <a:lstStyle/>
                    <a:p>
                      <a:endParaRPr lang="en-US" sz="2000" dirty="0">
                        <a:latin typeface="Verdana" panose="020B0604030504040204" pitchFamily="34" charset="0"/>
                        <a:ea typeface="Verdana" panose="020B0604030504040204" pitchFamily="34" charset="0"/>
                      </a:endParaRPr>
                    </a:p>
                  </a:txBody>
                  <a:tcPr/>
                </a:tc>
                <a:tc>
                  <a:txBody>
                    <a:bodyPr/>
                    <a:lstStyle/>
                    <a:p>
                      <a:endParaRPr lang="en-US" sz="2000" dirty="0">
                        <a:latin typeface="Verdana" panose="020B0604030504040204" pitchFamily="34" charset="0"/>
                        <a:ea typeface="Verdana" panose="020B0604030504040204" pitchFamily="34" charset="0"/>
                      </a:endParaRPr>
                    </a:p>
                  </a:txBody>
                  <a:tcPr/>
                </a:tc>
                <a:extLst>
                  <a:ext uri="{0D108BD9-81ED-4DB2-BD59-A6C34878D82A}">
                    <a16:rowId xmlns:a16="http://schemas.microsoft.com/office/drawing/2014/main" val="4143231460"/>
                  </a:ext>
                </a:extLst>
              </a:tr>
            </a:tbl>
          </a:graphicData>
        </a:graphic>
      </p:graphicFrame>
    </p:spTree>
    <p:extLst>
      <p:ext uri="{BB962C8B-B14F-4D97-AF65-F5344CB8AC3E}">
        <p14:creationId xmlns:p14="http://schemas.microsoft.com/office/powerpoint/2010/main" val="27076088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5D5E2A-AB5E-C7E9-94BD-FDEE3C4203B2}"/>
              </a:ext>
            </a:extLst>
          </p:cNvPr>
          <p:cNvSpPr/>
          <p:nvPr/>
        </p:nvSpPr>
        <p:spPr>
          <a:xfrm>
            <a:off x="0" y="-6096"/>
            <a:ext cx="12192000" cy="1800000"/>
          </a:xfrm>
          <a:prstGeom prst="rect">
            <a:avLst/>
          </a:prstGeom>
          <a:solidFill>
            <a:srgbClr val="D4EB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353DEDA-F5D7-8EE5-16D8-FAFB93A2D7E7}"/>
              </a:ext>
            </a:extLst>
          </p:cNvPr>
          <p:cNvSpPr>
            <a:spLocks noGrp="1"/>
          </p:cNvSpPr>
          <p:nvPr>
            <p:ph type="title"/>
          </p:nvPr>
        </p:nvSpPr>
        <p:spPr/>
        <p:txBody>
          <a:bodyPr/>
          <a:lstStyle/>
          <a:p>
            <a:r>
              <a:rPr lang="en-US" b="1" dirty="0"/>
              <a:t>Common features of a learner-centered approaches</a:t>
            </a:r>
            <a:endParaRPr lang="en-US" dirty="0"/>
          </a:p>
        </p:txBody>
      </p:sp>
      <p:sp>
        <p:nvSpPr>
          <p:cNvPr id="3" name="Content Placeholder 2">
            <a:extLst>
              <a:ext uri="{FF2B5EF4-FFF2-40B4-BE49-F238E27FC236}">
                <a16:creationId xmlns:a16="http://schemas.microsoft.com/office/drawing/2014/main" id="{8C6E38DC-A833-6151-B3AB-3E451E9A88F8}"/>
              </a:ext>
            </a:extLst>
          </p:cNvPr>
          <p:cNvSpPr>
            <a:spLocks noGrp="1"/>
          </p:cNvSpPr>
          <p:nvPr>
            <p:ph sz="half" idx="1"/>
          </p:nvPr>
        </p:nvSpPr>
        <p:spPr>
          <a:xfrm>
            <a:off x="838200" y="2805829"/>
            <a:ext cx="5181600" cy="3371133"/>
          </a:xfrm>
        </p:spPr>
        <p:txBody>
          <a:bodyPr>
            <a:normAutofit/>
          </a:bodyPr>
          <a:lstStyle/>
          <a:p>
            <a:r>
              <a:rPr lang="en-US" sz="2300" dirty="0"/>
              <a:t>Active participation, active learning</a:t>
            </a:r>
          </a:p>
          <a:p>
            <a:r>
              <a:rPr lang="en-US" sz="2300" dirty="0"/>
              <a:t>Collaboration</a:t>
            </a:r>
          </a:p>
          <a:p>
            <a:r>
              <a:rPr lang="en-US" sz="2300" dirty="0"/>
              <a:t>Regular feedback</a:t>
            </a:r>
          </a:p>
          <a:p>
            <a:r>
              <a:rPr lang="en-US" sz="2300" dirty="0"/>
              <a:t>Learners are given greater responsibility for their learning</a:t>
            </a:r>
          </a:p>
          <a:p>
            <a:endParaRPr lang="en-US" dirty="0"/>
          </a:p>
        </p:txBody>
      </p:sp>
      <p:sp>
        <p:nvSpPr>
          <p:cNvPr id="4" name="Content Placeholder 3">
            <a:extLst>
              <a:ext uri="{FF2B5EF4-FFF2-40B4-BE49-F238E27FC236}">
                <a16:creationId xmlns:a16="http://schemas.microsoft.com/office/drawing/2014/main" id="{B264A24F-3E9F-42E3-A147-DF4818A35747}"/>
              </a:ext>
            </a:extLst>
          </p:cNvPr>
          <p:cNvSpPr>
            <a:spLocks noGrp="1"/>
          </p:cNvSpPr>
          <p:nvPr>
            <p:ph sz="half" idx="2"/>
          </p:nvPr>
        </p:nvSpPr>
        <p:spPr>
          <a:xfrm>
            <a:off x="6172200" y="2805829"/>
            <a:ext cx="5181600" cy="3371134"/>
          </a:xfrm>
        </p:spPr>
        <p:txBody>
          <a:bodyPr>
            <a:normAutofit/>
          </a:bodyPr>
          <a:lstStyle/>
          <a:p>
            <a:r>
              <a:rPr lang="en-US" sz="2300" dirty="0"/>
              <a:t>Learners are more independent</a:t>
            </a:r>
          </a:p>
          <a:p>
            <a:r>
              <a:rPr lang="en-US" sz="2300" dirty="0"/>
              <a:t>Students are encouraged set their own goals</a:t>
            </a:r>
          </a:p>
          <a:p>
            <a:r>
              <a:rPr lang="en-US" sz="2300" dirty="0"/>
              <a:t>Students reflection and metacognition is encouraged</a:t>
            </a:r>
          </a:p>
          <a:p>
            <a:r>
              <a:rPr lang="en-US" sz="2300" dirty="0"/>
              <a:t>Aims to empowers students to become lifelong learners</a:t>
            </a:r>
          </a:p>
          <a:p>
            <a:pPr marL="0" indent="0">
              <a:buNone/>
            </a:pPr>
            <a:endParaRPr lang="en-US" dirty="0"/>
          </a:p>
          <a:p>
            <a:endParaRPr lang="en-US" dirty="0"/>
          </a:p>
        </p:txBody>
      </p:sp>
      <p:cxnSp>
        <p:nvCxnSpPr>
          <p:cNvPr id="7" name="Straight Connector 6">
            <a:extLst>
              <a:ext uri="{FF2B5EF4-FFF2-40B4-BE49-F238E27FC236}">
                <a16:creationId xmlns:a16="http://schemas.microsoft.com/office/drawing/2014/main" id="{BD77DBEE-CA94-BC85-AC63-A04AE3FABC13}"/>
              </a:ext>
            </a:extLst>
          </p:cNvPr>
          <p:cNvCxnSpPr>
            <a:cxnSpLocks/>
          </p:cNvCxnSpPr>
          <p:nvPr/>
        </p:nvCxnSpPr>
        <p:spPr>
          <a:xfrm>
            <a:off x="6019800" y="3006247"/>
            <a:ext cx="0" cy="2116898"/>
          </a:xfrm>
          <a:prstGeom prst="line">
            <a:avLst/>
          </a:prstGeom>
          <a:ln w="19050">
            <a:solidFill>
              <a:srgbClr val="44546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50281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9" name="Rectangle 71">
            <a:extLst>
              <a:ext uri="{FF2B5EF4-FFF2-40B4-BE49-F238E27FC236}">
                <a16:creationId xmlns:a16="http://schemas.microsoft.com/office/drawing/2014/main" id="{23D09407-53BC-485E-B4CE-BC5E4FC4B2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73">
            <a:extLst>
              <a:ext uri="{FF2B5EF4-FFF2-40B4-BE49-F238E27FC236}">
                <a16:creationId xmlns:a16="http://schemas.microsoft.com/office/drawing/2014/main" id="{921DB988-49FC-4608-B0A2-E2F3A40190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5">
            <a:extLst>
              <a:ext uri="{FF2B5EF4-FFF2-40B4-BE49-F238E27FC236}">
                <a16:creationId xmlns:a16="http://schemas.microsoft.com/office/drawing/2014/main" id="{E9B930FD-8671-4C4C-ADCF-73AC1D0CD41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9676747" y="0"/>
            <a:ext cx="2514948" cy="2174333"/>
            <a:chOff x="-305" y="-4155"/>
            <a:chExt cx="2514948" cy="2174333"/>
          </a:xfrm>
        </p:grpSpPr>
        <p:sp>
          <p:nvSpPr>
            <p:cNvPr id="73" name="Freeform: Shape 76">
              <a:extLst>
                <a:ext uri="{FF2B5EF4-FFF2-40B4-BE49-F238E27FC236}">
                  <a16:creationId xmlns:a16="http://schemas.microsoft.com/office/drawing/2014/main" id="{C35B12C1-569C-4E37-AA33-7EF215F201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7">
              <a:extLst>
                <a:ext uri="{FF2B5EF4-FFF2-40B4-BE49-F238E27FC236}">
                  <a16:creationId xmlns:a16="http://schemas.microsoft.com/office/drawing/2014/main" id="{F23E2660-7810-46F6-8752-187127C830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78">
              <a:extLst>
                <a:ext uri="{FF2B5EF4-FFF2-40B4-BE49-F238E27FC236}">
                  <a16:creationId xmlns:a16="http://schemas.microsoft.com/office/drawing/2014/main" id="{C991DC45-0378-45B3-B325-FB8F98545E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91" name="Freeform: Shape 79">
              <a:extLst>
                <a:ext uri="{FF2B5EF4-FFF2-40B4-BE49-F238E27FC236}">
                  <a16:creationId xmlns:a16="http://schemas.microsoft.com/office/drawing/2014/main" id="{E228F5BA-5150-4554-B7EA-93F371F3B1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81">
            <a:extLst>
              <a:ext uri="{FF2B5EF4-FFF2-40B4-BE49-F238E27FC236}">
                <a16:creationId xmlns:a16="http://schemas.microsoft.com/office/drawing/2014/main" id="{383C2651-AE0C-4AE4-8725-E2F9414FE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305" y="4322879"/>
            <a:ext cx="3378428" cy="2535121"/>
            <a:chOff x="-305" y="-1"/>
            <a:chExt cx="3832880" cy="2876136"/>
          </a:xfrm>
        </p:grpSpPr>
        <p:sp>
          <p:nvSpPr>
            <p:cNvPr id="93" name="Freeform: Shape 82">
              <a:extLst>
                <a:ext uri="{FF2B5EF4-FFF2-40B4-BE49-F238E27FC236}">
                  <a16:creationId xmlns:a16="http://schemas.microsoft.com/office/drawing/2014/main" id="{CCE13265-B5D2-47B4-A199-E05F390D5B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693EBD03-D832-462C-9304-7273698ED4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Freeform: Shape 84">
              <a:extLst>
                <a:ext uri="{FF2B5EF4-FFF2-40B4-BE49-F238E27FC236}">
                  <a16:creationId xmlns:a16="http://schemas.microsoft.com/office/drawing/2014/main" id="{0D53D3E2-805E-40D2-964F-352BF6D476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Freeform: Shape 85">
              <a:extLst>
                <a:ext uri="{FF2B5EF4-FFF2-40B4-BE49-F238E27FC236}">
                  <a16:creationId xmlns:a16="http://schemas.microsoft.com/office/drawing/2014/main" id="{B7A9A916-A926-43E6-800F-432ABC3F24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3EF1BEF8-3DD0-FB35-B298-39FE012C73D7}"/>
              </a:ext>
            </a:extLst>
          </p:cNvPr>
          <p:cNvGrpSpPr/>
          <p:nvPr/>
        </p:nvGrpSpPr>
        <p:grpSpPr>
          <a:xfrm>
            <a:off x="1741119" y="1847103"/>
            <a:ext cx="8606978" cy="2836565"/>
            <a:chOff x="1741119" y="1847103"/>
            <a:chExt cx="8606978" cy="2836565"/>
          </a:xfrm>
        </p:grpSpPr>
        <p:sp>
          <p:nvSpPr>
            <p:cNvPr id="62" name="Freeform: Shape 61">
              <a:extLst>
                <a:ext uri="{FF2B5EF4-FFF2-40B4-BE49-F238E27FC236}">
                  <a16:creationId xmlns:a16="http://schemas.microsoft.com/office/drawing/2014/main" id="{86F3C8E9-852C-3758-8303-0A3A0042D60D}"/>
                </a:ext>
              </a:extLst>
            </p:cNvPr>
            <p:cNvSpPr/>
            <p:nvPr/>
          </p:nvSpPr>
          <p:spPr>
            <a:xfrm>
              <a:off x="1741119" y="4032030"/>
              <a:ext cx="4208744" cy="651638"/>
            </a:xfrm>
            <a:custGeom>
              <a:avLst/>
              <a:gdLst>
                <a:gd name="connsiteX0" fmla="*/ 0 w 4320000"/>
                <a:gd name="connsiteY0" fmla="*/ 0 h 720000"/>
                <a:gd name="connsiteX1" fmla="*/ 4320000 w 4320000"/>
                <a:gd name="connsiteY1" fmla="*/ 0 h 720000"/>
                <a:gd name="connsiteX2" fmla="*/ 4320000 w 4320000"/>
                <a:gd name="connsiteY2" fmla="*/ 720000 h 720000"/>
                <a:gd name="connsiteX3" fmla="*/ 0 w 4320000"/>
                <a:gd name="connsiteY3" fmla="*/ 720000 h 720000"/>
                <a:gd name="connsiteX4" fmla="*/ 0 w 432000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0000" h="720000">
                  <a:moveTo>
                    <a:pt x="0" y="0"/>
                  </a:moveTo>
                  <a:lnTo>
                    <a:pt x="4320000" y="0"/>
                  </a:lnTo>
                  <a:lnTo>
                    <a:pt x="4320000"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algn="ctr" defTabSz="1000125">
                <a:lnSpc>
                  <a:spcPct val="90000"/>
                </a:lnSpc>
                <a:spcBef>
                  <a:spcPct val="0"/>
                </a:spcBef>
                <a:spcAft>
                  <a:spcPct val="35000"/>
                </a:spcAft>
              </a:pPr>
              <a:r>
                <a:rPr lang="en-US" sz="2250" b="1" kern="1200" dirty="0">
                  <a:solidFill>
                    <a:schemeClr val="tx1">
                      <a:hueOff val="0"/>
                      <a:satOff val="0"/>
                      <a:lumOff val="0"/>
                      <a:alphaOff val="0"/>
                    </a:schemeClr>
                  </a:solidFill>
                  <a:latin typeface="+mn-lt"/>
                  <a:ea typeface="+mn-ea"/>
                  <a:cs typeface="+mn-cs"/>
                </a:rPr>
                <a:t>LCA= good for in-person classroom learning</a:t>
              </a:r>
              <a:endParaRPr lang="en-US" sz="2500" b="1" kern="1200" dirty="0"/>
            </a:p>
          </p:txBody>
        </p:sp>
        <p:sp>
          <p:nvSpPr>
            <p:cNvPr id="63" name="Rectangle 62" descr="Thumbs Up Sign">
              <a:extLst>
                <a:ext uri="{FF2B5EF4-FFF2-40B4-BE49-F238E27FC236}">
                  <a16:creationId xmlns:a16="http://schemas.microsoft.com/office/drawing/2014/main" id="{D8210F11-E98F-5408-3560-461D7A7763D2}"/>
                </a:ext>
              </a:extLst>
            </p:cNvPr>
            <p:cNvSpPr/>
            <p:nvPr/>
          </p:nvSpPr>
          <p:spPr>
            <a:xfrm>
              <a:off x="7513160" y="1847103"/>
              <a:ext cx="1759424" cy="1759423"/>
            </a:xfrm>
            <a:prstGeom prst="rect">
              <a:avLst/>
            </a:prstGeom>
            <a: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7" name="Rectangle 16" descr="Thumbs Up Sign">
              <a:extLst>
                <a:ext uri="{FF2B5EF4-FFF2-40B4-BE49-F238E27FC236}">
                  <a16:creationId xmlns:a16="http://schemas.microsoft.com/office/drawing/2014/main" id="{32E28AE9-12EE-25AE-8C26-185BB97ED6E6}"/>
                </a:ext>
              </a:extLst>
            </p:cNvPr>
            <p:cNvSpPr/>
            <p:nvPr/>
          </p:nvSpPr>
          <p:spPr>
            <a:xfrm>
              <a:off x="7513160" y="1847103"/>
              <a:ext cx="1759424" cy="1759423"/>
            </a:xfrm>
            <a:prstGeom prst="rect">
              <a:avLst/>
            </a:prstGeom>
            <a: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9" name="Freeform: Shape 18">
              <a:extLst>
                <a:ext uri="{FF2B5EF4-FFF2-40B4-BE49-F238E27FC236}">
                  <a16:creationId xmlns:a16="http://schemas.microsoft.com/office/drawing/2014/main" id="{86807D8B-19D3-0039-73A0-2F72909B946B}"/>
                </a:ext>
              </a:extLst>
            </p:cNvPr>
            <p:cNvSpPr/>
            <p:nvPr/>
          </p:nvSpPr>
          <p:spPr>
            <a:xfrm>
              <a:off x="6438266" y="4032030"/>
              <a:ext cx="3909831" cy="651638"/>
            </a:xfrm>
            <a:custGeom>
              <a:avLst/>
              <a:gdLst>
                <a:gd name="connsiteX0" fmla="*/ 0 w 4320000"/>
                <a:gd name="connsiteY0" fmla="*/ 0 h 720000"/>
                <a:gd name="connsiteX1" fmla="*/ 4320000 w 4320000"/>
                <a:gd name="connsiteY1" fmla="*/ 0 h 720000"/>
                <a:gd name="connsiteX2" fmla="*/ 4320000 w 4320000"/>
                <a:gd name="connsiteY2" fmla="*/ 720000 h 720000"/>
                <a:gd name="connsiteX3" fmla="*/ 0 w 4320000"/>
                <a:gd name="connsiteY3" fmla="*/ 720000 h 720000"/>
                <a:gd name="connsiteX4" fmla="*/ 0 w 432000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0000" h="720000">
                  <a:moveTo>
                    <a:pt x="0" y="0"/>
                  </a:moveTo>
                  <a:lnTo>
                    <a:pt x="4320000" y="0"/>
                  </a:lnTo>
                  <a:lnTo>
                    <a:pt x="4320000"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algn="ctr" defTabSz="1000125">
                <a:lnSpc>
                  <a:spcPct val="90000"/>
                </a:lnSpc>
                <a:spcBef>
                  <a:spcPct val="0"/>
                </a:spcBef>
                <a:spcAft>
                  <a:spcPct val="35000"/>
                </a:spcAft>
              </a:pPr>
              <a:r>
                <a:rPr lang="en-US" sz="2250" b="1" kern="1200" dirty="0">
                  <a:solidFill>
                    <a:schemeClr val="tx1">
                      <a:hueOff val="0"/>
                      <a:satOff val="0"/>
                      <a:lumOff val="0"/>
                      <a:alphaOff val="0"/>
                    </a:schemeClr>
                  </a:solidFill>
                  <a:latin typeface="+mn-lt"/>
                  <a:ea typeface="+mn-ea"/>
                  <a:cs typeface="+mn-cs"/>
                </a:rPr>
                <a:t>LCA= good for online &amp; blended learning</a:t>
              </a:r>
              <a:endParaRPr lang="en-US" sz="2500" b="1" kern="1200" dirty="0"/>
            </a:p>
          </p:txBody>
        </p:sp>
        <p:sp>
          <p:nvSpPr>
            <p:cNvPr id="65" name="Rectangle 64" descr="Thumbs Up Sign">
              <a:extLst>
                <a:ext uri="{FF2B5EF4-FFF2-40B4-BE49-F238E27FC236}">
                  <a16:creationId xmlns:a16="http://schemas.microsoft.com/office/drawing/2014/main" id="{B45F7571-6FD0-8919-D5A4-BB5285752939}"/>
                </a:ext>
              </a:extLst>
            </p:cNvPr>
            <p:cNvSpPr/>
            <p:nvPr/>
          </p:nvSpPr>
          <p:spPr>
            <a:xfrm>
              <a:off x="2919109" y="1847103"/>
              <a:ext cx="1759424" cy="1759423"/>
            </a:xfrm>
            <a:prstGeom prst="rect">
              <a:avLst/>
            </a:prstGeom>
            <a: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grpSp>
    </p:spTree>
    <p:extLst>
      <p:ext uri="{BB962C8B-B14F-4D97-AF65-F5344CB8AC3E}">
        <p14:creationId xmlns:p14="http://schemas.microsoft.com/office/powerpoint/2010/main" val="17772849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3248559-A6F0-42EB-B1AE-9FB8F7C84A55}"/>
              </a:ext>
            </a:extLst>
          </p:cNvPr>
          <p:cNvSpPr>
            <a:spLocks noGrp="1"/>
          </p:cNvSpPr>
          <p:nvPr>
            <p:ph idx="1"/>
          </p:nvPr>
        </p:nvSpPr>
        <p:spPr>
          <a:xfrm>
            <a:off x="6641266" y="1817272"/>
            <a:ext cx="5195829" cy="2865452"/>
          </a:xfrm>
        </p:spPr>
        <p:txBody>
          <a:bodyPr>
            <a:normAutofit/>
          </a:bodyPr>
          <a:lstStyle/>
          <a:p>
            <a:pPr marL="514350" indent="-514350">
              <a:buFont typeface="+mj-lt"/>
              <a:buAutoNum type="arabicPeriod"/>
            </a:pPr>
            <a:r>
              <a:rPr lang="en-US" sz="2700" dirty="0">
                <a:solidFill>
                  <a:srgbClr val="44546A"/>
                </a:solidFill>
              </a:rPr>
              <a:t>Analysis</a:t>
            </a:r>
          </a:p>
          <a:p>
            <a:pPr marL="514350" indent="-514350">
              <a:buFont typeface="+mj-lt"/>
              <a:buAutoNum type="arabicPeriod"/>
            </a:pPr>
            <a:r>
              <a:rPr lang="en-US" sz="2700" dirty="0">
                <a:solidFill>
                  <a:srgbClr val="44546A"/>
                </a:solidFill>
              </a:rPr>
              <a:t>Learning outcomes </a:t>
            </a:r>
          </a:p>
          <a:p>
            <a:pPr marL="514350" indent="-514350">
              <a:buFont typeface="+mj-lt"/>
              <a:buAutoNum type="arabicPeriod"/>
            </a:pPr>
            <a:r>
              <a:rPr lang="en-US" sz="2700" dirty="0">
                <a:solidFill>
                  <a:srgbClr val="44546A"/>
                </a:solidFill>
              </a:rPr>
              <a:t>Cognitive levels</a:t>
            </a:r>
          </a:p>
          <a:p>
            <a:pPr marL="514350" indent="-514350">
              <a:buFont typeface="+mj-lt"/>
              <a:buAutoNum type="arabicPeriod"/>
            </a:pPr>
            <a:r>
              <a:rPr lang="en-US" sz="2700" dirty="0">
                <a:solidFill>
                  <a:srgbClr val="44546A"/>
                </a:solidFill>
              </a:rPr>
              <a:t>Constructive alignment</a:t>
            </a:r>
          </a:p>
          <a:p>
            <a:pPr marL="514350" indent="-514350">
              <a:buFont typeface="+mj-lt"/>
              <a:buAutoNum type="arabicPeriod"/>
            </a:pPr>
            <a:r>
              <a:rPr lang="en-US" sz="2700" b="1" dirty="0">
                <a:solidFill>
                  <a:srgbClr val="44546A"/>
                </a:solidFill>
              </a:rPr>
              <a:t>Active learning</a:t>
            </a:r>
            <a:endParaRPr lang="en-US" b="1" dirty="0"/>
          </a:p>
          <a:p>
            <a:pPr marL="0" indent="0">
              <a:buNone/>
            </a:pPr>
            <a:endParaRPr lang="en-US" dirty="0"/>
          </a:p>
        </p:txBody>
      </p:sp>
      <p:sp>
        <p:nvSpPr>
          <p:cNvPr id="4" name="Rectangle 3">
            <a:extLst>
              <a:ext uri="{FF2B5EF4-FFF2-40B4-BE49-F238E27FC236}">
                <a16:creationId xmlns:a16="http://schemas.microsoft.com/office/drawing/2014/main" id="{3000CF26-E8C5-F5C2-37FA-72EBF6CD59F1}"/>
              </a:ext>
            </a:extLst>
          </p:cNvPr>
          <p:cNvSpPr/>
          <p:nvPr/>
        </p:nvSpPr>
        <p:spPr>
          <a:xfrm>
            <a:off x="-906" y="-1"/>
            <a:ext cx="6066692" cy="6858001"/>
          </a:xfrm>
          <a:prstGeom prst="rect">
            <a:avLst/>
          </a:prstGeom>
          <a:solidFill>
            <a:srgbClr val="D4EB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Verdana"/>
              <a:ea typeface="+mn-ea"/>
              <a:cs typeface="+mn-cs"/>
            </a:endParaRPr>
          </a:p>
        </p:txBody>
      </p:sp>
      <p:sp>
        <p:nvSpPr>
          <p:cNvPr id="2" name="Title 1">
            <a:extLst>
              <a:ext uri="{FF2B5EF4-FFF2-40B4-BE49-F238E27FC236}">
                <a16:creationId xmlns:a16="http://schemas.microsoft.com/office/drawing/2014/main" id="{F9FA576E-E2F7-7BEB-B3B7-7D311080320C}"/>
              </a:ext>
            </a:extLst>
          </p:cNvPr>
          <p:cNvSpPr>
            <a:spLocks noGrp="1"/>
          </p:cNvSpPr>
          <p:nvPr>
            <p:ph type="title"/>
          </p:nvPr>
        </p:nvSpPr>
        <p:spPr>
          <a:xfrm>
            <a:off x="1271953" y="1782761"/>
            <a:ext cx="3657600" cy="2952506"/>
          </a:xfrm>
        </p:spPr>
        <p:txBody>
          <a:bodyPr>
            <a:normAutofit/>
          </a:bodyPr>
          <a:lstStyle/>
          <a:p>
            <a:r>
              <a:rPr lang="en-US" b="1" strike="sngStrike" dirty="0">
                <a:solidFill>
                  <a:srgbClr val="44546A"/>
                </a:solidFill>
                <a:latin typeface="Verdana" panose="020B0604030504040204" pitchFamily="34" charset="0"/>
                <a:ea typeface="Verdana" panose="020B0604030504040204" pitchFamily="34" charset="0"/>
              </a:rPr>
              <a:t>Universal</a:t>
            </a:r>
            <a:br>
              <a:rPr lang="en-US" b="1" dirty="0">
                <a:solidFill>
                  <a:srgbClr val="44546A"/>
                </a:solidFill>
                <a:latin typeface="Verdana" panose="020B0604030504040204" pitchFamily="34" charset="0"/>
                <a:ea typeface="Verdana" panose="020B0604030504040204" pitchFamily="34" charset="0"/>
              </a:rPr>
            </a:br>
            <a:r>
              <a:rPr lang="en-US" b="1" dirty="0">
                <a:solidFill>
                  <a:srgbClr val="44546A"/>
                </a:solidFill>
                <a:latin typeface="Verdana" panose="020B0604030504040204" pitchFamily="34" charset="0"/>
                <a:ea typeface="Verdana" panose="020B0604030504040204" pitchFamily="34" charset="0"/>
              </a:rPr>
              <a:t>course </a:t>
            </a:r>
            <a:br>
              <a:rPr lang="en-US" b="1" dirty="0">
                <a:solidFill>
                  <a:srgbClr val="44546A"/>
                </a:solidFill>
                <a:latin typeface="Verdana" panose="020B0604030504040204" pitchFamily="34" charset="0"/>
                <a:ea typeface="Verdana" panose="020B0604030504040204" pitchFamily="34" charset="0"/>
              </a:rPr>
            </a:br>
            <a:r>
              <a:rPr lang="en-US" b="1" dirty="0">
                <a:solidFill>
                  <a:srgbClr val="44546A"/>
                </a:solidFill>
                <a:latin typeface="Verdana" panose="020B0604030504040204" pitchFamily="34" charset="0"/>
                <a:ea typeface="Verdana" panose="020B0604030504040204" pitchFamily="34" charset="0"/>
              </a:rPr>
              <a:t>design principles</a:t>
            </a:r>
          </a:p>
        </p:txBody>
      </p:sp>
      <p:sp>
        <p:nvSpPr>
          <p:cNvPr id="5" name="Rectangle 4">
            <a:extLst>
              <a:ext uri="{FF2B5EF4-FFF2-40B4-BE49-F238E27FC236}">
                <a16:creationId xmlns:a16="http://schemas.microsoft.com/office/drawing/2014/main" id="{DEA56679-AF0C-E9FB-CEC2-4C1C4F465D6A}"/>
              </a:ext>
            </a:extLst>
          </p:cNvPr>
          <p:cNvSpPr/>
          <p:nvPr/>
        </p:nvSpPr>
        <p:spPr>
          <a:xfrm>
            <a:off x="0" y="-6096"/>
            <a:ext cx="12192000" cy="205388"/>
          </a:xfrm>
          <a:prstGeom prst="rect">
            <a:avLst/>
          </a:prstGeom>
          <a:solidFill>
            <a:srgbClr val="499D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Verdana"/>
              <a:ea typeface="+mn-ea"/>
              <a:cs typeface="+mn-cs"/>
            </a:endParaRPr>
          </a:p>
        </p:txBody>
      </p:sp>
      <p:grpSp>
        <p:nvGrpSpPr>
          <p:cNvPr id="8" name="Group 7">
            <a:extLst>
              <a:ext uri="{FF2B5EF4-FFF2-40B4-BE49-F238E27FC236}">
                <a16:creationId xmlns:a16="http://schemas.microsoft.com/office/drawing/2014/main" id="{8D25F4F0-62D4-B584-1737-1D7F117279BE}"/>
              </a:ext>
            </a:extLst>
          </p:cNvPr>
          <p:cNvGrpSpPr/>
          <p:nvPr/>
        </p:nvGrpSpPr>
        <p:grpSpPr>
          <a:xfrm>
            <a:off x="7017233" y="5040728"/>
            <a:ext cx="1322190" cy="1301473"/>
            <a:chOff x="7017233" y="5040728"/>
            <a:chExt cx="1322190" cy="1301473"/>
          </a:xfrm>
        </p:grpSpPr>
        <p:sp>
          <p:nvSpPr>
            <p:cNvPr id="7" name="Oval 6">
              <a:extLst>
                <a:ext uri="{FF2B5EF4-FFF2-40B4-BE49-F238E27FC236}">
                  <a16:creationId xmlns:a16="http://schemas.microsoft.com/office/drawing/2014/main" id="{6FFD3AC7-3696-E266-FBC8-5EDAC54379AE}"/>
                </a:ext>
              </a:extLst>
            </p:cNvPr>
            <p:cNvSpPr/>
            <p:nvPr/>
          </p:nvSpPr>
          <p:spPr>
            <a:xfrm>
              <a:off x="7017233" y="5040728"/>
              <a:ext cx="1322190" cy="1301473"/>
            </a:xfrm>
            <a:prstGeom prst="ellipse">
              <a:avLst/>
            </a:prstGeom>
            <a:solidFill>
              <a:srgbClr val="D4EB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lumMod val="50000"/>
                  </a:prstClr>
                </a:solidFill>
                <a:effectLst/>
                <a:uLnTx/>
                <a:uFillTx/>
                <a:latin typeface="Verdana"/>
                <a:ea typeface="+mn-ea"/>
                <a:cs typeface="+mn-cs"/>
              </a:endParaRPr>
            </a:p>
          </p:txBody>
        </p:sp>
        <p:pic>
          <p:nvPicPr>
            <p:cNvPr id="9" name="Graphic 8" descr="Classroom with solid fill">
              <a:extLst>
                <a:ext uri="{FF2B5EF4-FFF2-40B4-BE49-F238E27FC236}">
                  <a16:creationId xmlns:a16="http://schemas.microsoft.com/office/drawing/2014/main" id="{A2716B87-8CCF-1D73-A535-362E9C656F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187033" y="5210528"/>
              <a:ext cx="949687" cy="949687"/>
            </a:xfrm>
            <a:prstGeom prst="rect">
              <a:avLst/>
            </a:prstGeom>
            <a:effectLst>
              <a:outerShdw blurRad="50800" dist="38100" dir="2700000" algn="tl" rotWithShape="0">
                <a:prstClr val="black">
                  <a:alpha val="40000"/>
                </a:prstClr>
              </a:outerShdw>
            </a:effectLst>
          </p:spPr>
        </p:pic>
      </p:grpSp>
      <p:grpSp>
        <p:nvGrpSpPr>
          <p:cNvPr id="10" name="Group 9">
            <a:extLst>
              <a:ext uri="{FF2B5EF4-FFF2-40B4-BE49-F238E27FC236}">
                <a16:creationId xmlns:a16="http://schemas.microsoft.com/office/drawing/2014/main" id="{810BB00A-651D-C917-88D2-3C0B045838AD}"/>
              </a:ext>
            </a:extLst>
          </p:cNvPr>
          <p:cNvGrpSpPr/>
          <p:nvPr/>
        </p:nvGrpSpPr>
        <p:grpSpPr>
          <a:xfrm>
            <a:off x="8484988" y="5033518"/>
            <a:ext cx="1322190" cy="1301473"/>
            <a:chOff x="8484988" y="5033518"/>
            <a:chExt cx="1322190" cy="1301473"/>
          </a:xfrm>
        </p:grpSpPr>
        <p:sp>
          <p:nvSpPr>
            <p:cNvPr id="16" name="Oval 15">
              <a:extLst>
                <a:ext uri="{FF2B5EF4-FFF2-40B4-BE49-F238E27FC236}">
                  <a16:creationId xmlns:a16="http://schemas.microsoft.com/office/drawing/2014/main" id="{37FF83D0-ED5A-6B7B-BA7F-495EF0382049}"/>
                </a:ext>
              </a:extLst>
            </p:cNvPr>
            <p:cNvSpPr/>
            <p:nvPr/>
          </p:nvSpPr>
          <p:spPr>
            <a:xfrm>
              <a:off x="8484988" y="5033518"/>
              <a:ext cx="1322190" cy="1301473"/>
            </a:xfrm>
            <a:prstGeom prst="ellipse">
              <a:avLst/>
            </a:prstGeom>
            <a:solidFill>
              <a:srgbClr val="D4EB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lumMod val="50000"/>
                  </a:prstClr>
                </a:solidFill>
                <a:effectLst/>
                <a:uLnTx/>
                <a:uFillTx/>
                <a:latin typeface="Verdana"/>
                <a:ea typeface="+mn-ea"/>
                <a:cs typeface="+mn-cs"/>
              </a:endParaRPr>
            </a:p>
          </p:txBody>
        </p:sp>
        <p:pic>
          <p:nvPicPr>
            <p:cNvPr id="17" name="Graphic 16" descr="Blender with solid fill">
              <a:extLst>
                <a:ext uri="{FF2B5EF4-FFF2-40B4-BE49-F238E27FC236}">
                  <a16:creationId xmlns:a16="http://schemas.microsoft.com/office/drawing/2014/main" id="{680CDA75-7C11-FFBA-7FE5-4FBAB86DEF8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6327" y="5217742"/>
              <a:ext cx="933026" cy="933026"/>
            </a:xfrm>
            <a:prstGeom prst="rect">
              <a:avLst/>
            </a:prstGeom>
            <a:effectLst>
              <a:outerShdw blurRad="50800" dist="38100" dir="2700000" algn="tl" rotWithShape="0">
                <a:prstClr val="black">
                  <a:alpha val="40000"/>
                </a:prstClr>
              </a:outerShdw>
            </a:effectLst>
          </p:spPr>
        </p:pic>
      </p:grpSp>
      <p:grpSp>
        <p:nvGrpSpPr>
          <p:cNvPr id="12" name="Group 11">
            <a:extLst>
              <a:ext uri="{FF2B5EF4-FFF2-40B4-BE49-F238E27FC236}">
                <a16:creationId xmlns:a16="http://schemas.microsoft.com/office/drawing/2014/main" id="{A5969B0F-659A-C643-26A3-0DB4A9B1758A}"/>
              </a:ext>
            </a:extLst>
          </p:cNvPr>
          <p:cNvGrpSpPr/>
          <p:nvPr/>
        </p:nvGrpSpPr>
        <p:grpSpPr>
          <a:xfrm>
            <a:off x="9943348" y="5033517"/>
            <a:ext cx="1322190" cy="1301473"/>
            <a:chOff x="9943348" y="5033517"/>
            <a:chExt cx="1322190" cy="1301473"/>
          </a:xfrm>
        </p:grpSpPr>
        <p:sp>
          <p:nvSpPr>
            <p:cNvPr id="19" name="Oval 18">
              <a:extLst>
                <a:ext uri="{FF2B5EF4-FFF2-40B4-BE49-F238E27FC236}">
                  <a16:creationId xmlns:a16="http://schemas.microsoft.com/office/drawing/2014/main" id="{84140052-EA39-50B3-75D4-2003F1E63387}"/>
                </a:ext>
              </a:extLst>
            </p:cNvPr>
            <p:cNvSpPr/>
            <p:nvPr/>
          </p:nvSpPr>
          <p:spPr>
            <a:xfrm>
              <a:off x="9943348" y="5033517"/>
              <a:ext cx="1322190" cy="1301473"/>
            </a:xfrm>
            <a:prstGeom prst="ellipse">
              <a:avLst/>
            </a:prstGeom>
            <a:solidFill>
              <a:srgbClr val="D4EB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lumMod val="50000"/>
                  </a:prstClr>
                </a:solidFill>
                <a:effectLst/>
                <a:uLnTx/>
                <a:uFillTx/>
                <a:latin typeface="Verdana"/>
                <a:ea typeface="+mn-ea"/>
                <a:cs typeface="+mn-cs"/>
              </a:endParaRPr>
            </a:p>
          </p:txBody>
        </p:sp>
        <p:pic>
          <p:nvPicPr>
            <p:cNvPr id="20" name="Graphic 19" descr="Remote learning language with solid fill">
              <a:extLst>
                <a:ext uri="{FF2B5EF4-FFF2-40B4-BE49-F238E27FC236}">
                  <a16:creationId xmlns:a16="http://schemas.microsoft.com/office/drawing/2014/main" id="{5F503B34-9840-D3F2-FFF8-733EF486643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088239" y="5174969"/>
              <a:ext cx="1032993" cy="1032993"/>
            </a:xfrm>
            <a:prstGeom prst="rect">
              <a:avLst/>
            </a:prstGeom>
            <a:effectLst>
              <a:outerShdw blurRad="50800" dist="38100" dir="2700000" algn="tl" rotWithShape="0">
                <a:prstClr val="black">
                  <a:alpha val="40000"/>
                </a:prstClr>
              </a:outerShdw>
            </a:effectLst>
          </p:spPr>
        </p:pic>
      </p:grpSp>
      <p:sp>
        <p:nvSpPr>
          <p:cNvPr id="6" name="TextBox 5">
            <a:extLst>
              <a:ext uri="{FF2B5EF4-FFF2-40B4-BE49-F238E27FC236}">
                <a16:creationId xmlns:a16="http://schemas.microsoft.com/office/drawing/2014/main" id="{AAA73A98-5DF9-7E01-566B-675A2D3B435E}"/>
              </a:ext>
            </a:extLst>
          </p:cNvPr>
          <p:cNvSpPr txBox="1"/>
          <p:nvPr/>
        </p:nvSpPr>
        <p:spPr>
          <a:xfrm rot="21234319">
            <a:off x="1624579" y="1028133"/>
            <a:ext cx="2837235"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srgbClr val="44546A"/>
                </a:solidFill>
                <a:effectLst/>
                <a:uLnTx/>
                <a:uFillTx/>
                <a:latin typeface="Fave Script Bold Pro" pitchFamily="2" charset="0"/>
                <a:ea typeface="+mn-ea"/>
                <a:cs typeface="+mn-cs"/>
              </a:rPr>
              <a:t>Common</a:t>
            </a:r>
          </a:p>
        </p:txBody>
      </p:sp>
      <p:sp>
        <p:nvSpPr>
          <p:cNvPr id="11" name="TextBox 10">
            <a:extLst>
              <a:ext uri="{FF2B5EF4-FFF2-40B4-BE49-F238E27FC236}">
                <a16:creationId xmlns:a16="http://schemas.microsoft.com/office/drawing/2014/main" id="{A16C76CE-AF52-480B-3587-856ECD0C1A15}"/>
              </a:ext>
            </a:extLst>
          </p:cNvPr>
          <p:cNvSpPr txBox="1"/>
          <p:nvPr/>
        </p:nvSpPr>
        <p:spPr>
          <a:xfrm>
            <a:off x="112734" y="6400800"/>
            <a:ext cx="47598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4546A"/>
                </a:solidFill>
                <a:effectLst/>
                <a:uLnTx/>
                <a:uFillTx/>
                <a:latin typeface="Verdana"/>
                <a:ea typeface="+mn-ea"/>
                <a:cs typeface="+mn-cs"/>
              </a:rPr>
              <a:t>3</a:t>
            </a:r>
          </a:p>
        </p:txBody>
      </p:sp>
    </p:spTree>
    <p:extLst>
      <p:ext uri="{BB962C8B-B14F-4D97-AF65-F5344CB8AC3E}">
        <p14:creationId xmlns:p14="http://schemas.microsoft.com/office/powerpoint/2010/main" val="23601710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E1AFE48-0A9E-EDFE-F01E-F3492FB53B58}"/>
              </a:ext>
            </a:extLst>
          </p:cNvPr>
          <p:cNvSpPr/>
          <p:nvPr/>
        </p:nvSpPr>
        <p:spPr>
          <a:xfrm>
            <a:off x="0" y="2291861"/>
            <a:ext cx="12192000" cy="2274277"/>
          </a:xfrm>
          <a:prstGeom prst="rect">
            <a:avLst/>
          </a:prstGeom>
          <a:solidFill>
            <a:srgbClr val="D4EB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Verdana"/>
              <a:ea typeface="+mn-ea"/>
              <a:cs typeface="+mn-cs"/>
            </a:endParaRPr>
          </a:p>
        </p:txBody>
      </p:sp>
      <p:sp>
        <p:nvSpPr>
          <p:cNvPr id="3" name="TextBox 2">
            <a:extLst>
              <a:ext uri="{FF2B5EF4-FFF2-40B4-BE49-F238E27FC236}">
                <a16:creationId xmlns:a16="http://schemas.microsoft.com/office/drawing/2014/main" id="{0D4A9FE0-EFE1-4EF7-BA56-2DF209E8EDDA}"/>
              </a:ext>
            </a:extLst>
          </p:cNvPr>
          <p:cNvSpPr txBox="1"/>
          <p:nvPr/>
        </p:nvSpPr>
        <p:spPr>
          <a:xfrm>
            <a:off x="2413000" y="2875001"/>
            <a:ext cx="7365999"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44546A"/>
                </a:solidFill>
                <a:effectLst/>
                <a:uLnTx/>
                <a:uFillTx/>
                <a:latin typeface="Verdana" panose="020B0604030504040204" pitchFamily="34" charset="0"/>
                <a:ea typeface="Verdana" panose="020B0604030504040204" pitchFamily="34" charset="0"/>
                <a:cs typeface="+mn-cs"/>
              </a:rPr>
              <a:t>Active learning</a:t>
            </a:r>
            <a:endParaRPr kumimoji="0" lang="en-US" sz="6600" b="0" i="0" u="none" strike="noStrike" kern="1200" cap="none" spc="0" normalizeH="0" baseline="0" noProof="0" dirty="0">
              <a:ln>
                <a:noFill/>
              </a:ln>
              <a:solidFill>
                <a:srgbClr val="44546A"/>
              </a:solidFill>
              <a:effectLst/>
              <a:uLnTx/>
              <a:uFillTx/>
              <a:latin typeface="Verdana" panose="020B0604030504040204" pitchFamily="34" charset="0"/>
              <a:ea typeface="Verdana" panose="020B0604030504040204" pitchFamily="34" charset="0"/>
              <a:cs typeface="+mn-cs"/>
            </a:endParaRPr>
          </a:p>
        </p:txBody>
      </p:sp>
    </p:spTree>
    <p:extLst>
      <p:ext uri="{BB962C8B-B14F-4D97-AF65-F5344CB8AC3E}">
        <p14:creationId xmlns:p14="http://schemas.microsoft.com/office/powerpoint/2010/main" val="42745474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2AFC9B8-057B-3741-9A67-FEFE5C13134A}"/>
              </a:ext>
            </a:extLst>
          </p:cNvPr>
          <p:cNvSpPr/>
          <p:nvPr/>
        </p:nvSpPr>
        <p:spPr>
          <a:xfrm>
            <a:off x="0" y="-6096"/>
            <a:ext cx="12192000" cy="1800000"/>
          </a:xfrm>
          <a:prstGeom prst="rect">
            <a:avLst/>
          </a:prstGeom>
          <a:solidFill>
            <a:srgbClr val="D4EB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C8C04F9-E3CC-6CCF-E181-9E1486F33E01}"/>
              </a:ext>
            </a:extLst>
          </p:cNvPr>
          <p:cNvSpPr>
            <a:spLocks noGrp="1"/>
          </p:cNvSpPr>
          <p:nvPr>
            <p:ph type="title"/>
          </p:nvPr>
        </p:nvSpPr>
        <p:spPr/>
        <p:txBody>
          <a:bodyPr>
            <a:normAutofit/>
          </a:bodyPr>
          <a:lstStyle/>
          <a:p>
            <a:r>
              <a:rPr lang="en-US" sz="4000" b="1" dirty="0">
                <a:solidFill>
                  <a:srgbClr val="44546A"/>
                </a:solidFill>
                <a:latin typeface="Verdana" panose="020B0604030504040204" pitchFamily="34" charset="0"/>
                <a:ea typeface="Verdana" panose="020B0604030504040204" pitchFamily="34" charset="0"/>
              </a:rPr>
              <a:t>Active learning approaches</a:t>
            </a:r>
          </a:p>
        </p:txBody>
      </p:sp>
      <p:sp>
        <p:nvSpPr>
          <p:cNvPr id="3" name="Content Placeholder 2">
            <a:extLst>
              <a:ext uri="{FF2B5EF4-FFF2-40B4-BE49-F238E27FC236}">
                <a16:creationId xmlns:a16="http://schemas.microsoft.com/office/drawing/2014/main" id="{7351F2BF-ACBE-F895-177E-FA822FC203F4}"/>
              </a:ext>
            </a:extLst>
          </p:cNvPr>
          <p:cNvSpPr>
            <a:spLocks noGrp="1"/>
          </p:cNvSpPr>
          <p:nvPr>
            <p:ph idx="1"/>
          </p:nvPr>
        </p:nvSpPr>
        <p:spPr>
          <a:xfrm>
            <a:off x="838200" y="2617941"/>
            <a:ext cx="10515600" cy="3559022"/>
          </a:xfrm>
        </p:spPr>
        <p:txBody>
          <a:bodyPr>
            <a:normAutofit/>
          </a:bodyPr>
          <a:lstStyle/>
          <a:p>
            <a:r>
              <a:rPr lang="en-US" dirty="0">
                <a:solidFill>
                  <a:srgbClr val="44546A"/>
                </a:solidFill>
                <a:latin typeface="Verdana" panose="020B0604030504040204" pitchFamily="34" charset="0"/>
                <a:ea typeface="Verdana" panose="020B0604030504040204" pitchFamily="34" charset="0"/>
              </a:rPr>
              <a:t>Flipped classroom</a:t>
            </a:r>
          </a:p>
          <a:p>
            <a:r>
              <a:rPr lang="en-US" dirty="0">
                <a:solidFill>
                  <a:srgbClr val="44546A"/>
                </a:solidFill>
                <a:latin typeface="Verdana" panose="020B0604030504040204" pitchFamily="34" charset="0"/>
                <a:ea typeface="Verdana" panose="020B0604030504040204" pitchFamily="34" charset="0"/>
              </a:rPr>
              <a:t>Project based learning</a:t>
            </a:r>
          </a:p>
          <a:p>
            <a:r>
              <a:rPr lang="en-US" dirty="0">
                <a:solidFill>
                  <a:srgbClr val="44546A"/>
                </a:solidFill>
                <a:latin typeface="Verdana" panose="020B0604030504040204" pitchFamily="34" charset="0"/>
                <a:ea typeface="Verdana" panose="020B0604030504040204" pitchFamily="34" charset="0"/>
              </a:rPr>
              <a:t>Problem based learning</a:t>
            </a:r>
          </a:p>
          <a:p>
            <a:r>
              <a:rPr lang="en-US" dirty="0">
                <a:solidFill>
                  <a:srgbClr val="44546A"/>
                </a:solidFill>
                <a:latin typeface="Verdana" panose="020B0604030504040204" pitchFamily="34" charset="0"/>
                <a:ea typeface="Verdana" panose="020B0604030504040204" pitchFamily="34" charset="0"/>
              </a:rPr>
              <a:t>Challenge based learning</a:t>
            </a:r>
          </a:p>
          <a:p>
            <a:r>
              <a:rPr lang="en-US" dirty="0">
                <a:solidFill>
                  <a:srgbClr val="44546A"/>
                </a:solidFill>
                <a:latin typeface="Verdana" panose="020B0604030504040204" pitchFamily="34" charset="0"/>
                <a:ea typeface="Verdana" panose="020B0604030504040204" pitchFamily="34" charset="0"/>
              </a:rPr>
              <a:t>Case based learning</a:t>
            </a:r>
          </a:p>
          <a:p>
            <a:pPr marL="0" indent="0">
              <a:buNone/>
            </a:pPr>
            <a:endParaRPr lang="en-US" dirty="0"/>
          </a:p>
          <a:p>
            <a:pPr marL="0" indent="0">
              <a:buNone/>
            </a:pPr>
            <a:endParaRPr lang="en-US" dirty="0"/>
          </a:p>
          <a:p>
            <a:endParaRPr lang="en-US" dirty="0"/>
          </a:p>
        </p:txBody>
      </p:sp>
    </p:spTree>
    <p:extLst>
      <p:ext uri="{BB962C8B-B14F-4D97-AF65-F5344CB8AC3E}">
        <p14:creationId xmlns:p14="http://schemas.microsoft.com/office/powerpoint/2010/main" val="36444022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5DBFA08E-686D-CCC5-BBB7-ABBDAD8485E0}"/>
              </a:ext>
            </a:extLst>
          </p:cNvPr>
          <p:cNvSpPr/>
          <p:nvPr/>
        </p:nvSpPr>
        <p:spPr>
          <a:xfrm>
            <a:off x="851867" y="1471273"/>
            <a:ext cx="3173514" cy="1396361"/>
          </a:xfrm>
          <a:prstGeom prst="rect">
            <a:avLst/>
          </a:prstGeom>
          <a:solidFill>
            <a:srgbClr val="ADF7B6"/>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44546A"/>
                </a:solidFill>
                <a:effectLst/>
                <a:uLnTx/>
                <a:uFillTx/>
                <a:latin typeface="Verdana" panose="020B0604030504040204" pitchFamily="34" charset="0"/>
                <a:ea typeface="Verdana" panose="020B0604030504040204" pitchFamily="34" charset="0"/>
                <a:cs typeface="+mn-cs"/>
              </a:rPr>
              <a:t>Acquisition</a:t>
            </a:r>
          </a:p>
        </p:txBody>
      </p:sp>
      <p:sp>
        <p:nvSpPr>
          <p:cNvPr id="19" name="Rectangle 18">
            <a:extLst>
              <a:ext uri="{FF2B5EF4-FFF2-40B4-BE49-F238E27FC236}">
                <a16:creationId xmlns:a16="http://schemas.microsoft.com/office/drawing/2014/main" id="{7C7E8BDA-EA88-0BCD-0426-7C186DE35234}"/>
              </a:ext>
            </a:extLst>
          </p:cNvPr>
          <p:cNvSpPr/>
          <p:nvPr/>
        </p:nvSpPr>
        <p:spPr>
          <a:xfrm>
            <a:off x="7851970" y="1471274"/>
            <a:ext cx="3173514" cy="1396361"/>
          </a:xfrm>
          <a:prstGeom prst="rect">
            <a:avLst/>
          </a:prstGeom>
          <a:solidFill>
            <a:srgbClr val="FCF5C7"/>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44546A"/>
                </a:solidFill>
                <a:effectLst/>
                <a:uLnTx/>
                <a:uFillTx/>
                <a:latin typeface="Verdana" panose="020B0604030504040204" pitchFamily="34" charset="0"/>
                <a:ea typeface="Verdana" panose="020B0604030504040204" pitchFamily="34" charset="0"/>
                <a:cs typeface="+mn-cs"/>
              </a:rPr>
              <a:t>Discussion</a:t>
            </a:r>
          </a:p>
        </p:txBody>
      </p:sp>
      <p:sp>
        <p:nvSpPr>
          <p:cNvPr id="20" name="Rectangle 19">
            <a:extLst>
              <a:ext uri="{FF2B5EF4-FFF2-40B4-BE49-F238E27FC236}">
                <a16:creationId xmlns:a16="http://schemas.microsoft.com/office/drawing/2014/main" id="{5B0458AB-2BFD-CF7E-AFE4-F49D4951478C}"/>
              </a:ext>
            </a:extLst>
          </p:cNvPr>
          <p:cNvSpPr/>
          <p:nvPr/>
        </p:nvSpPr>
        <p:spPr>
          <a:xfrm>
            <a:off x="851867" y="3042014"/>
            <a:ext cx="3173514" cy="1341369"/>
          </a:xfrm>
          <a:prstGeom prst="rect">
            <a:avLst/>
          </a:prstGeom>
          <a:solidFill>
            <a:srgbClr val="FFEE93"/>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44546A"/>
                </a:solidFill>
                <a:effectLst/>
                <a:uLnTx/>
                <a:uFillTx/>
                <a:latin typeface="Verdana" panose="020B0604030504040204" pitchFamily="34" charset="0"/>
                <a:ea typeface="Verdana" panose="020B0604030504040204" pitchFamily="34" charset="0"/>
                <a:cs typeface="+mn-cs"/>
              </a:rPr>
              <a:t>Inquiry/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44546A"/>
                </a:solidFill>
                <a:effectLst/>
                <a:uLnTx/>
                <a:uFillTx/>
                <a:latin typeface="Verdana" panose="020B0604030504040204" pitchFamily="34" charset="0"/>
                <a:ea typeface="Verdana" panose="020B0604030504040204" pitchFamily="34" charset="0"/>
                <a:cs typeface="+mn-cs"/>
              </a:rPr>
              <a:t>Investigation</a:t>
            </a:r>
          </a:p>
        </p:txBody>
      </p:sp>
      <p:sp>
        <p:nvSpPr>
          <p:cNvPr id="21" name="Rectangle 20">
            <a:extLst>
              <a:ext uri="{FF2B5EF4-FFF2-40B4-BE49-F238E27FC236}">
                <a16:creationId xmlns:a16="http://schemas.microsoft.com/office/drawing/2014/main" id="{D0C22132-DCAD-FB25-903D-7F21D86B4EC2}"/>
              </a:ext>
            </a:extLst>
          </p:cNvPr>
          <p:cNvSpPr/>
          <p:nvPr/>
        </p:nvSpPr>
        <p:spPr>
          <a:xfrm>
            <a:off x="4366454" y="3014518"/>
            <a:ext cx="3173514" cy="1396361"/>
          </a:xfrm>
          <a:prstGeom prst="rect">
            <a:avLst/>
          </a:prstGeom>
          <a:solidFill>
            <a:srgbClr val="FFC09F"/>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44546A"/>
                </a:solidFill>
                <a:effectLst/>
                <a:uLnTx/>
                <a:uFillTx/>
                <a:latin typeface="Verdana" panose="020B0604030504040204" pitchFamily="34" charset="0"/>
                <a:ea typeface="Verdana" panose="020B0604030504040204" pitchFamily="34" charset="0"/>
                <a:cs typeface="+mn-cs"/>
              </a:rPr>
              <a:t>Practice</a:t>
            </a:r>
          </a:p>
        </p:txBody>
      </p:sp>
      <p:sp>
        <p:nvSpPr>
          <p:cNvPr id="22" name="Rectangle 21">
            <a:extLst>
              <a:ext uri="{FF2B5EF4-FFF2-40B4-BE49-F238E27FC236}">
                <a16:creationId xmlns:a16="http://schemas.microsoft.com/office/drawing/2014/main" id="{34A46231-1F8D-96E3-62F4-C602D2A6AE3C}"/>
              </a:ext>
            </a:extLst>
          </p:cNvPr>
          <p:cNvSpPr/>
          <p:nvPr/>
        </p:nvSpPr>
        <p:spPr>
          <a:xfrm>
            <a:off x="7881042" y="3014516"/>
            <a:ext cx="3173514" cy="1396361"/>
          </a:xfrm>
          <a:prstGeom prst="rect">
            <a:avLst/>
          </a:prstGeom>
          <a:solidFill>
            <a:srgbClr val="B0B9C9"/>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44546A"/>
                </a:solidFill>
                <a:effectLst/>
                <a:uLnTx/>
                <a:uFillTx/>
                <a:latin typeface="Verdana" panose="020B0604030504040204" pitchFamily="34" charset="0"/>
                <a:ea typeface="Verdana" panose="020B0604030504040204" pitchFamily="34" charset="0"/>
                <a:cs typeface="+mn-cs"/>
              </a:rPr>
              <a:t>Production</a:t>
            </a:r>
          </a:p>
        </p:txBody>
      </p:sp>
      <p:sp>
        <p:nvSpPr>
          <p:cNvPr id="18" name="Rectangle 17">
            <a:extLst>
              <a:ext uri="{FF2B5EF4-FFF2-40B4-BE49-F238E27FC236}">
                <a16:creationId xmlns:a16="http://schemas.microsoft.com/office/drawing/2014/main" id="{946DBB00-792A-634A-A0BD-8BB627C6A535}"/>
              </a:ext>
            </a:extLst>
          </p:cNvPr>
          <p:cNvSpPr/>
          <p:nvPr/>
        </p:nvSpPr>
        <p:spPr>
          <a:xfrm>
            <a:off x="4351918" y="1471275"/>
            <a:ext cx="3173514" cy="1396361"/>
          </a:xfrm>
          <a:prstGeom prst="rect">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44546A"/>
                </a:solidFill>
                <a:effectLst/>
                <a:uLnTx/>
                <a:uFillTx/>
                <a:latin typeface="Verdana" panose="020B0604030504040204" pitchFamily="34" charset="0"/>
                <a:ea typeface="Verdana" panose="020B0604030504040204" pitchFamily="34" charset="0"/>
                <a:cs typeface="+mn-cs"/>
              </a:rPr>
              <a:t>Collaboration</a:t>
            </a:r>
          </a:p>
        </p:txBody>
      </p:sp>
      <p:sp>
        <p:nvSpPr>
          <p:cNvPr id="31" name="Rectangle 30">
            <a:extLst>
              <a:ext uri="{FF2B5EF4-FFF2-40B4-BE49-F238E27FC236}">
                <a16:creationId xmlns:a16="http://schemas.microsoft.com/office/drawing/2014/main" id="{7480E4F2-413F-F872-46A2-15055E2811A3}"/>
              </a:ext>
            </a:extLst>
          </p:cNvPr>
          <p:cNvSpPr/>
          <p:nvPr/>
        </p:nvSpPr>
        <p:spPr>
          <a:xfrm>
            <a:off x="851867" y="4573907"/>
            <a:ext cx="3173514" cy="1396361"/>
          </a:xfrm>
          <a:prstGeom prst="rect">
            <a:avLst/>
          </a:prstGeom>
          <a:solidFill>
            <a:srgbClr val="A0CED9"/>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44546A"/>
                </a:solidFill>
                <a:effectLst/>
                <a:uLnTx/>
                <a:uFillTx/>
                <a:latin typeface="Verdana" panose="020B0604030504040204" pitchFamily="34" charset="0"/>
                <a:ea typeface="Verdana" panose="020B0604030504040204" pitchFamily="34" charset="0"/>
                <a:cs typeface="+mn-cs"/>
              </a:rPr>
              <a:t>Assessment</a:t>
            </a:r>
          </a:p>
        </p:txBody>
      </p:sp>
      <p:sp>
        <p:nvSpPr>
          <p:cNvPr id="37" name="Rectangle 36">
            <a:extLst>
              <a:ext uri="{FF2B5EF4-FFF2-40B4-BE49-F238E27FC236}">
                <a16:creationId xmlns:a16="http://schemas.microsoft.com/office/drawing/2014/main" id="{27388828-B5CB-F729-CD8D-CDF793430719}"/>
              </a:ext>
            </a:extLst>
          </p:cNvPr>
          <p:cNvSpPr/>
          <p:nvPr/>
        </p:nvSpPr>
        <p:spPr>
          <a:xfrm>
            <a:off x="0" y="6212054"/>
            <a:ext cx="12192000" cy="645946"/>
          </a:xfrm>
          <a:prstGeom prst="rect">
            <a:avLst/>
          </a:prstGeom>
          <a:solidFill>
            <a:srgbClr val="D4EB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TextBox 38">
            <a:extLst>
              <a:ext uri="{FF2B5EF4-FFF2-40B4-BE49-F238E27FC236}">
                <a16:creationId xmlns:a16="http://schemas.microsoft.com/office/drawing/2014/main" id="{8F196BEA-BB96-0005-BC50-82A744B6066C}"/>
              </a:ext>
            </a:extLst>
          </p:cNvPr>
          <p:cNvSpPr txBox="1"/>
          <p:nvPr/>
        </p:nvSpPr>
        <p:spPr>
          <a:xfrm>
            <a:off x="851868" y="6392521"/>
            <a:ext cx="9306740"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44546A"/>
                </a:solidFill>
                <a:effectLst/>
                <a:uLnTx/>
                <a:uFillTx/>
                <a:latin typeface="-apple-system"/>
                <a:ea typeface="+mn-ea"/>
                <a:cs typeface="+mn-cs"/>
              </a:rPr>
              <a:t>This work, “ABC Learning Design for Collaborative Course (Re)Design” by Janet King, University of Twente (2023) is a derivative of ABC Learning Design method by Clive Young and </a:t>
            </a:r>
            <a:r>
              <a:rPr kumimoji="0" lang="en-US" sz="800" b="0" i="0" u="none" strike="noStrike" kern="1200" cap="none" spc="0" normalizeH="0" baseline="0" noProof="0" dirty="0" err="1">
                <a:ln>
                  <a:noFill/>
                </a:ln>
                <a:solidFill>
                  <a:srgbClr val="44546A"/>
                </a:solidFill>
                <a:effectLst/>
                <a:uLnTx/>
                <a:uFillTx/>
                <a:latin typeface="-apple-system"/>
                <a:ea typeface="+mn-ea"/>
                <a:cs typeface="+mn-cs"/>
              </a:rPr>
              <a:t>Nataša</a:t>
            </a:r>
            <a:r>
              <a:rPr kumimoji="0" lang="en-US" sz="800" b="0" i="0" u="none" strike="noStrike" kern="1200" cap="none" spc="0" normalizeH="0" baseline="0" noProof="0" dirty="0">
                <a:ln>
                  <a:noFill/>
                </a:ln>
                <a:solidFill>
                  <a:srgbClr val="44546A"/>
                </a:solidFill>
                <a:effectLst/>
                <a:uLnTx/>
                <a:uFillTx/>
                <a:latin typeface="-apple-system"/>
                <a:ea typeface="+mn-ea"/>
                <a:cs typeface="+mn-cs"/>
              </a:rPr>
              <a:t> </a:t>
            </a:r>
            <a:r>
              <a:rPr kumimoji="0" lang="en-US" sz="800" b="0" i="0" u="none" strike="noStrike" kern="1200" cap="none" spc="0" normalizeH="0" baseline="0" noProof="0" dirty="0" err="1">
                <a:ln>
                  <a:noFill/>
                </a:ln>
                <a:solidFill>
                  <a:srgbClr val="44546A"/>
                </a:solidFill>
                <a:effectLst/>
                <a:uLnTx/>
                <a:uFillTx/>
                <a:latin typeface="-apple-system"/>
                <a:ea typeface="+mn-ea"/>
                <a:cs typeface="+mn-cs"/>
              </a:rPr>
              <a:t>Perović</a:t>
            </a:r>
            <a:r>
              <a:rPr kumimoji="0" lang="en-US" sz="800" b="0" i="0" u="none" strike="noStrike" kern="1200" cap="none" spc="0" normalizeH="0" baseline="0" noProof="0" dirty="0">
                <a:ln>
                  <a:noFill/>
                </a:ln>
                <a:solidFill>
                  <a:srgbClr val="44546A"/>
                </a:solidFill>
                <a:effectLst/>
                <a:uLnTx/>
                <a:uFillTx/>
                <a:latin typeface="-apple-system"/>
                <a:ea typeface="+mn-ea"/>
                <a:cs typeface="+mn-cs"/>
              </a:rPr>
              <a:t>, UCL (2015), Learning types, </a:t>
            </a:r>
            <a:r>
              <a:rPr kumimoji="0" lang="en-US" sz="800" b="0" i="0" u="none" strike="noStrike" kern="1200" cap="none" spc="0" normalizeH="0" baseline="0" noProof="0" dirty="0" err="1">
                <a:ln>
                  <a:noFill/>
                </a:ln>
                <a:solidFill>
                  <a:srgbClr val="44546A"/>
                </a:solidFill>
                <a:effectLst/>
                <a:uLnTx/>
                <a:uFillTx/>
                <a:latin typeface="-apple-system"/>
                <a:ea typeface="+mn-ea"/>
                <a:cs typeface="+mn-cs"/>
              </a:rPr>
              <a:t>Laurillard</a:t>
            </a:r>
            <a:r>
              <a:rPr kumimoji="0" lang="en-US" sz="800" b="0" i="0" u="none" strike="noStrike" kern="1200" cap="none" spc="0" normalizeH="0" baseline="0" noProof="0" dirty="0">
                <a:ln>
                  <a:noFill/>
                </a:ln>
                <a:solidFill>
                  <a:srgbClr val="44546A"/>
                </a:solidFill>
                <a:effectLst/>
                <a:uLnTx/>
                <a:uFillTx/>
                <a:latin typeface="-apple-system"/>
                <a:ea typeface="+mn-ea"/>
                <a:cs typeface="+mn-cs"/>
              </a:rPr>
              <a:t>, D. (2012). Licensed under </a:t>
            </a:r>
            <a:r>
              <a:rPr kumimoji="0" lang="en-US" sz="800" b="0" i="0" u="none" strike="noStrike" kern="1200" cap="none" spc="0" normalizeH="0" baseline="0" noProof="0" dirty="0">
                <a:ln>
                  <a:noFill/>
                </a:ln>
                <a:solidFill>
                  <a:srgbClr val="44546A"/>
                </a:solidFill>
                <a:effectLst/>
                <a:uLnTx/>
                <a:uFillTx/>
                <a:latin typeface="-apple-system"/>
                <a:ea typeface="+mn-ea"/>
                <a:cs typeface="+mn-cs"/>
                <a:hlinkClick r:id="rId3">
                  <a:extLst>
                    <a:ext uri="{A12FA001-AC4F-418D-AE19-62706E023703}">
                      <ahyp:hlinkClr xmlns:ahyp="http://schemas.microsoft.com/office/drawing/2018/hyperlinkcolor" val="tx"/>
                    </a:ext>
                  </a:extLst>
                </a:hlinkClick>
              </a:rPr>
              <a:t>CC BY-NC-SA 4.0</a:t>
            </a:r>
            <a:r>
              <a:rPr kumimoji="0" lang="en-US" sz="800" b="0" i="0" u="none" strike="noStrike" kern="1200" cap="none" spc="0" normalizeH="0" baseline="0" noProof="0" dirty="0">
                <a:ln>
                  <a:noFill/>
                </a:ln>
                <a:solidFill>
                  <a:srgbClr val="44546A"/>
                </a:solidFill>
                <a:effectLst/>
                <a:uLnTx/>
                <a:uFillTx/>
                <a:latin typeface="-apple-system"/>
                <a:ea typeface="+mn-ea"/>
                <a:cs typeface="+mn-cs"/>
              </a:rPr>
              <a:t>. Original resources available at </a:t>
            </a:r>
            <a:r>
              <a:rPr kumimoji="0" lang="en-US" sz="800" b="0" i="0" u="none" strike="noStrike" kern="1200" cap="none" spc="0" normalizeH="0" baseline="0" noProof="0" dirty="0">
                <a:ln>
                  <a:noFill/>
                </a:ln>
                <a:solidFill>
                  <a:srgbClr val="44546A"/>
                </a:solidFill>
                <a:effectLst/>
                <a:uLnTx/>
                <a:uFillTx/>
                <a:latin typeface="-apple-system"/>
                <a:ea typeface="+mn-ea"/>
                <a:cs typeface="+mn-cs"/>
                <a:hlinkClick r:id="rId4">
                  <a:extLst>
                    <a:ext uri="{A12FA001-AC4F-418D-AE19-62706E023703}">
                      <ahyp:hlinkClr xmlns:ahyp="http://schemas.microsoft.com/office/drawing/2018/hyperlinkcolor" val="tx"/>
                    </a:ext>
                  </a:extLst>
                </a:hlinkClick>
              </a:rPr>
              <a:t>abc-ld.org</a:t>
            </a:r>
            <a:r>
              <a:rPr kumimoji="0" lang="en-US" sz="800" b="0" i="0" u="none" strike="noStrike" kern="1200" cap="none" spc="0" normalizeH="0" baseline="0" noProof="0" dirty="0">
                <a:ln>
                  <a:noFill/>
                </a:ln>
                <a:solidFill>
                  <a:srgbClr val="44546A"/>
                </a:solidFill>
                <a:effectLst/>
                <a:uLnTx/>
                <a:uFillTx/>
                <a:latin typeface="-apple-system"/>
                <a:ea typeface="+mn-ea"/>
                <a:cs typeface="+mn-cs"/>
              </a:rPr>
              <a:t>.</a:t>
            </a:r>
          </a:p>
        </p:txBody>
      </p:sp>
      <p:pic>
        <p:nvPicPr>
          <p:cNvPr id="40" name="Picture 39" descr="http://mirrors.creativecommons.org/presskit/buttons/88x31/png/by-nc-sa.png">
            <a:extLst>
              <a:ext uri="{FF2B5EF4-FFF2-40B4-BE49-F238E27FC236}">
                <a16:creationId xmlns:a16="http://schemas.microsoft.com/office/drawing/2014/main" id="{44274267-E3CA-55B7-32FB-A1B9A0B868D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95821" y="6450904"/>
            <a:ext cx="692085" cy="255386"/>
          </a:xfrm>
          <a:prstGeom prst="rect">
            <a:avLst/>
          </a:prstGeom>
          <a:noFill/>
          <a:extLst>
            <a:ext uri="{909E8E84-426E-40DD-AFC4-6F175D3DCCD1}">
              <a14:hiddenFill xmlns:a14="http://schemas.microsoft.com/office/drawing/2010/main">
                <a:solidFill>
                  <a:srgbClr val="FFFFFF"/>
                </a:solidFill>
              </a14:hiddenFill>
            </a:ext>
          </a:extLst>
        </p:spPr>
      </p:pic>
      <p:sp>
        <p:nvSpPr>
          <p:cNvPr id="41" name="TextBox 40">
            <a:extLst>
              <a:ext uri="{FF2B5EF4-FFF2-40B4-BE49-F238E27FC236}">
                <a16:creationId xmlns:a16="http://schemas.microsoft.com/office/drawing/2014/main" id="{A9877C5D-E500-1DC1-98B6-200A02FDCC71}"/>
              </a:ext>
            </a:extLst>
          </p:cNvPr>
          <p:cNvSpPr txBox="1"/>
          <p:nvPr/>
        </p:nvSpPr>
        <p:spPr>
          <a:xfrm>
            <a:off x="4366454" y="5065107"/>
            <a:ext cx="3173514" cy="41395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hlinkClick r:id="rId6"/>
              </a:rPr>
              <a:t>BDP tool- Planning Tab</a:t>
            </a:r>
            <a:endPar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p:txBody>
      </p:sp>
      <p:sp>
        <p:nvSpPr>
          <p:cNvPr id="3" name="!!RectangleX">
            <a:extLst>
              <a:ext uri="{FF2B5EF4-FFF2-40B4-BE49-F238E27FC236}">
                <a16:creationId xmlns:a16="http://schemas.microsoft.com/office/drawing/2014/main" id="{D3EDFEC7-9BA2-1CA2-35CF-016D3AADFCEA}"/>
              </a:ext>
            </a:extLst>
          </p:cNvPr>
          <p:cNvSpPr/>
          <p:nvPr/>
        </p:nvSpPr>
        <p:spPr>
          <a:xfrm>
            <a:off x="728384" y="4494160"/>
            <a:ext cx="3522785" cy="1555854"/>
          </a:xfrm>
          <a:prstGeom prst="rect">
            <a:avLst/>
          </a:prstGeom>
          <a:solidFill>
            <a:schemeClr val="bg1">
              <a:alpha val="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EA839440-027B-9552-59DF-0B4BBCD56EA9}"/>
              </a:ext>
            </a:extLst>
          </p:cNvPr>
          <p:cNvSpPr/>
          <p:nvPr/>
        </p:nvSpPr>
        <p:spPr>
          <a:xfrm>
            <a:off x="0" y="246185"/>
            <a:ext cx="12192000" cy="967154"/>
          </a:xfrm>
          <a:prstGeom prst="rect">
            <a:avLst/>
          </a:prstGeom>
          <a:solidFill>
            <a:srgbClr val="D4EB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rPr>
              <a:t>     </a:t>
            </a:r>
            <a:r>
              <a:rPr kumimoji="0" lang="en-US" sz="3600" b="1" i="0" u="none" strike="noStrike" kern="1200" cap="none" spc="0" normalizeH="0" baseline="0" noProof="0" dirty="0">
                <a:ln>
                  <a:noFill/>
                </a:ln>
                <a:solidFill>
                  <a:srgbClr val="44546A"/>
                </a:solidFill>
                <a:effectLst/>
                <a:uLnTx/>
                <a:uFillTx/>
                <a:latin typeface="Verdana" panose="020B0604030504040204" pitchFamily="34" charset="0"/>
                <a:ea typeface="Verdana" panose="020B0604030504040204" pitchFamily="34" charset="0"/>
                <a:cs typeface="+mn-cs"/>
              </a:rPr>
              <a:t>Questions: </a:t>
            </a:r>
            <a:r>
              <a:rPr kumimoji="0" lang="en-US" sz="3600" i="0" u="none" strike="noStrike" kern="1200" cap="none" spc="0" normalizeH="0" baseline="0" noProof="0" dirty="0">
                <a:ln>
                  <a:noFill/>
                </a:ln>
                <a:solidFill>
                  <a:srgbClr val="44546A"/>
                </a:solidFill>
                <a:effectLst/>
                <a:uLnTx/>
                <a:uFillTx/>
                <a:latin typeface="Verdana" panose="020B0604030504040204" pitchFamily="34" charset="0"/>
                <a:ea typeface="Verdana" panose="020B0604030504040204" pitchFamily="34" charset="0"/>
                <a:cs typeface="+mn-cs"/>
              </a:rPr>
              <a:t>Learning types?</a:t>
            </a:r>
          </a:p>
        </p:txBody>
      </p:sp>
      <p:sp>
        <p:nvSpPr>
          <p:cNvPr id="2" name="Rectangle 1">
            <a:extLst>
              <a:ext uri="{FF2B5EF4-FFF2-40B4-BE49-F238E27FC236}">
                <a16:creationId xmlns:a16="http://schemas.microsoft.com/office/drawing/2014/main" id="{44DCB1C2-318D-F123-43E8-2302362CA13E}"/>
              </a:ext>
            </a:extLst>
          </p:cNvPr>
          <p:cNvSpPr/>
          <p:nvPr/>
        </p:nvSpPr>
        <p:spPr>
          <a:xfrm>
            <a:off x="501041" y="4473575"/>
            <a:ext cx="3750128" cy="161155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37722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5DBFA08E-686D-CCC5-BBB7-ABBDAD8485E0}"/>
              </a:ext>
            </a:extLst>
          </p:cNvPr>
          <p:cNvSpPr/>
          <p:nvPr/>
        </p:nvSpPr>
        <p:spPr>
          <a:xfrm>
            <a:off x="851867" y="1471273"/>
            <a:ext cx="3173514" cy="1396361"/>
          </a:xfrm>
          <a:prstGeom prst="rect">
            <a:avLst/>
          </a:prstGeom>
          <a:solidFill>
            <a:srgbClr val="ADF7B6"/>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44546A"/>
                </a:solidFill>
                <a:effectLst/>
                <a:uLnTx/>
                <a:uFillTx/>
                <a:latin typeface="Verdana" panose="020B0604030504040204" pitchFamily="34" charset="0"/>
                <a:ea typeface="Verdana" panose="020B0604030504040204" pitchFamily="34" charset="0"/>
                <a:cs typeface="+mn-cs"/>
              </a:rPr>
              <a:t>Acquisition</a:t>
            </a:r>
          </a:p>
        </p:txBody>
      </p:sp>
      <p:sp>
        <p:nvSpPr>
          <p:cNvPr id="19" name="Rectangle 18">
            <a:extLst>
              <a:ext uri="{FF2B5EF4-FFF2-40B4-BE49-F238E27FC236}">
                <a16:creationId xmlns:a16="http://schemas.microsoft.com/office/drawing/2014/main" id="{7C7E8BDA-EA88-0BCD-0426-7C186DE35234}"/>
              </a:ext>
            </a:extLst>
          </p:cNvPr>
          <p:cNvSpPr/>
          <p:nvPr/>
        </p:nvSpPr>
        <p:spPr>
          <a:xfrm>
            <a:off x="7851970" y="1471274"/>
            <a:ext cx="3173514" cy="1396361"/>
          </a:xfrm>
          <a:prstGeom prst="rect">
            <a:avLst/>
          </a:prstGeom>
          <a:solidFill>
            <a:srgbClr val="FCF5C7"/>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44546A"/>
                </a:solidFill>
                <a:effectLst/>
                <a:uLnTx/>
                <a:uFillTx/>
                <a:latin typeface="Verdana" panose="020B0604030504040204" pitchFamily="34" charset="0"/>
                <a:ea typeface="Verdana" panose="020B0604030504040204" pitchFamily="34" charset="0"/>
                <a:cs typeface="+mn-cs"/>
              </a:rPr>
              <a:t>Discussion</a:t>
            </a:r>
          </a:p>
        </p:txBody>
      </p:sp>
      <p:sp>
        <p:nvSpPr>
          <p:cNvPr id="20" name="Rectangle 19">
            <a:extLst>
              <a:ext uri="{FF2B5EF4-FFF2-40B4-BE49-F238E27FC236}">
                <a16:creationId xmlns:a16="http://schemas.microsoft.com/office/drawing/2014/main" id="{5B0458AB-2BFD-CF7E-AFE4-F49D4951478C}"/>
              </a:ext>
            </a:extLst>
          </p:cNvPr>
          <p:cNvSpPr/>
          <p:nvPr/>
        </p:nvSpPr>
        <p:spPr>
          <a:xfrm>
            <a:off x="851867" y="3042014"/>
            <a:ext cx="3173514" cy="1341369"/>
          </a:xfrm>
          <a:prstGeom prst="rect">
            <a:avLst/>
          </a:prstGeom>
          <a:solidFill>
            <a:srgbClr val="FFEE93"/>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44546A"/>
                </a:solidFill>
                <a:effectLst/>
                <a:uLnTx/>
                <a:uFillTx/>
                <a:latin typeface="Verdana" panose="020B0604030504040204" pitchFamily="34" charset="0"/>
                <a:ea typeface="Verdana" panose="020B0604030504040204" pitchFamily="34" charset="0"/>
                <a:cs typeface="+mn-cs"/>
              </a:rPr>
              <a:t>Inquiry/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44546A"/>
                </a:solidFill>
                <a:effectLst/>
                <a:uLnTx/>
                <a:uFillTx/>
                <a:latin typeface="Verdana" panose="020B0604030504040204" pitchFamily="34" charset="0"/>
                <a:ea typeface="Verdana" panose="020B0604030504040204" pitchFamily="34" charset="0"/>
                <a:cs typeface="+mn-cs"/>
              </a:rPr>
              <a:t>Investigation</a:t>
            </a:r>
          </a:p>
        </p:txBody>
      </p:sp>
      <p:sp>
        <p:nvSpPr>
          <p:cNvPr id="21" name="Rectangle 20">
            <a:extLst>
              <a:ext uri="{FF2B5EF4-FFF2-40B4-BE49-F238E27FC236}">
                <a16:creationId xmlns:a16="http://schemas.microsoft.com/office/drawing/2014/main" id="{D0C22132-DCAD-FB25-903D-7F21D86B4EC2}"/>
              </a:ext>
            </a:extLst>
          </p:cNvPr>
          <p:cNvSpPr/>
          <p:nvPr/>
        </p:nvSpPr>
        <p:spPr>
          <a:xfrm>
            <a:off x="4366454" y="3014518"/>
            <a:ext cx="3173514" cy="1396361"/>
          </a:xfrm>
          <a:prstGeom prst="rect">
            <a:avLst/>
          </a:prstGeom>
          <a:solidFill>
            <a:srgbClr val="FFC09F"/>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44546A"/>
                </a:solidFill>
                <a:effectLst/>
                <a:uLnTx/>
                <a:uFillTx/>
                <a:latin typeface="Verdana" panose="020B0604030504040204" pitchFamily="34" charset="0"/>
                <a:ea typeface="Verdana" panose="020B0604030504040204" pitchFamily="34" charset="0"/>
                <a:cs typeface="+mn-cs"/>
              </a:rPr>
              <a:t>Practice</a:t>
            </a:r>
          </a:p>
        </p:txBody>
      </p:sp>
      <p:sp>
        <p:nvSpPr>
          <p:cNvPr id="22" name="Rectangle 21">
            <a:extLst>
              <a:ext uri="{FF2B5EF4-FFF2-40B4-BE49-F238E27FC236}">
                <a16:creationId xmlns:a16="http://schemas.microsoft.com/office/drawing/2014/main" id="{34A46231-1F8D-96E3-62F4-C602D2A6AE3C}"/>
              </a:ext>
            </a:extLst>
          </p:cNvPr>
          <p:cNvSpPr/>
          <p:nvPr/>
        </p:nvSpPr>
        <p:spPr>
          <a:xfrm>
            <a:off x="7881042" y="3014516"/>
            <a:ext cx="3173514" cy="1396361"/>
          </a:xfrm>
          <a:prstGeom prst="rect">
            <a:avLst/>
          </a:prstGeom>
          <a:solidFill>
            <a:srgbClr val="B0B9C9"/>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44546A"/>
                </a:solidFill>
                <a:effectLst/>
                <a:uLnTx/>
                <a:uFillTx/>
                <a:latin typeface="Verdana" panose="020B0604030504040204" pitchFamily="34" charset="0"/>
                <a:ea typeface="Verdana" panose="020B0604030504040204" pitchFamily="34" charset="0"/>
                <a:cs typeface="+mn-cs"/>
              </a:rPr>
              <a:t>Production</a:t>
            </a:r>
          </a:p>
        </p:txBody>
      </p:sp>
      <p:sp>
        <p:nvSpPr>
          <p:cNvPr id="18" name="Rectangle 17">
            <a:extLst>
              <a:ext uri="{FF2B5EF4-FFF2-40B4-BE49-F238E27FC236}">
                <a16:creationId xmlns:a16="http://schemas.microsoft.com/office/drawing/2014/main" id="{946DBB00-792A-634A-A0BD-8BB627C6A535}"/>
              </a:ext>
            </a:extLst>
          </p:cNvPr>
          <p:cNvSpPr/>
          <p:nvPr/>
        </p:nvSpPr>
        <p:spPr>
          <a:xfrm>
            <a:off x="4351918" y="1471275"/>
            <a:ext cx="3173514" cy="1396361"/>
          </a:xfrm>
          <a:prstGeom prst="rect">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44546A"/>
                </a:solidFill>
                <a:effectLst/>
                <a:uLnTx/>
                <a:uFillTx/>
                <a:latin typeface="Verdana" panose="020B0604030504040204" pitchFamily="34" charset="0"/>
                <a:ea typeface="Verdana" panose="020B0604030504040204" pitchFamily="34" charset="0"/>
                <a:cs typeface="+mn-cs"/>
              </a:rPr>
              <a:t>Collaboration</a:t>
            </a:r>
          </a:p>
        </p:txBody>
      </p:sp>
      <p:sp>
        <p:nvSpPr>
          <p:cNvPr id="31" name="Rectangle 30">
            <a:extLst>
              <a:ext uri="{FF2B5EF4-FFF2-40B4-BE49-F238E27FC236}">
                <a16:creationId xmlns:a16="http://schemas.microsoft.com/office/drawing/2014/main" id="{7480E4F2-413F-F872-46A2-15055E2811A3}"/>
              </a:ext>
            </a:extLst>
          </p:cNvPr>
          <p:cNvSpPr/>
          <p:nvPr/>
        </p:nvSpPr>
        <p:spPr>
          <a:xfrm>
            <a:off x="851867" y="4573907"/>
            <a:ext cx="3173514" cy="1396361"/>
          </a:xfrm>
          <a:prstGeom prst="rect">
            <a:avLst/>
          </a:prstGeom>
          <a:solidFill>
            <a:srgbClr val="A0CED9"/>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44546A"/>
                </a:solidFill>
                <a:effectLst/>
                <a:uLnTx/>
                <a:uFillTx/>
                <a:latin typeface="Verdana" panose="020B0604030504040204" pitchFamily="34" charset="0"/>
                <a:ea typeface="Verdana" panose="020B0604030504040204" pitchFamily="34" charset="0"/>
                <a:cs typeface="+mn-cs"/>
              </a:rPr>
              <a:t>Assessment</a:t>
            </a:r>
          </a:p>
        </p:txBody>
      </p:sp>
      <p:sp>
        <p:nvSpPr>
          <p:cNvPr id="37" name="Rectangle 36">
            <a:extLst>
              <a:ext uri="{FF2B5EF4-FFF2-40B4-BE49-F238E27FC236}">
                <a16:creationId xmlns:a16="http://schemas.microsoft.com/office/drawing/2014/main" id="{27388828-B5CB-F729-CD8D-CDF793430719}"/>
              </a:ext>
            </a:extLst>
          </p:cNvPr>
          <p:cNvSpPr/>
          <p:nvPr/>
        </p:nvSpPr>
        <p:spPr>
          <a:xfrm>
            <a:off x="0" y="6212054"/>
            <a:ext cx="12192000" cy="645946"/>
          </a:xfrm>
          <a:prstGeom prst="rect">
            <a:avLst/>
          </a:prstGeom>
          <a:solidFill>
            <a:srgbClr val="D4EB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TextBox 38">
            <a:extLst>
              <a:ext uri="{FF2B5EF4-FFF2-40B4-BE49-F238E27FC236}">
                <a16:creationId xmlns:a16="http://schemas.microsoft.com/office/drawing/2014/main" id="{8F196BEA-BB96-0005-BC50-82A744B6066C}"/>
              </a:ext>
            </a:extLst>
          </p:cNvPr>
          <p:cNvSpPr txBox="1"/>
          <p:nvPr/>
        </p:nvSpPr>
        <p:spPr>
          <a:xfrm>
            <a:off x="851868" y="6392521"/>
            <a:ext cx="9306740"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44546A"/>
                </a:solidFill>
                <a:effectLst/>
                <a:uLnTx/>
                <a:uFillTx/>
                <a:latin typeface="-apple-system"/>
                <a:ea typeface="+mn-ea"/>
                <a:cs typeface="+mn-cs"/>
              </a:rPr>
              <a:t>This work, “ABC Learning Design for Collaborative Course (Re)Design” by Janet King, University of Twente (2023) is a derivative of ABC Learning Design method by Clive Young and </a:t>
            </a:r>
            <a:r>
              <a:rPr kumimoji="0" lang="en-US" sz="800" b="0" i="0" u="none" strike="noStrike" kern="1200" cap="none" spc="0" normalizeH="0" baseline="0" noProof="0" dirty="0" err="1">
                <a:ln>
                  <a:noFill/>
                </a:ln>
                <a:solidFill>
                  <a:srgbClr val="44546A"/>
                </a:solidFill>
                <a:effectLst/>
                <a:uLnTx/>
                <a:uFillTx/>
                <a:latin typeface="-apple-system"/>
                <a:ea typeface="+mn-ea"/>
                <a:cs typeface="+mn-cs"/>
              </a:rPr>
              <a:t>Nataša</a:t>
            </a:r>
            <a:r>
              <a:rPr kumimoji="0" lang="en-US" sz="800" b="0" i="0" u="none" strike="noStrike" kern="1200" cap="none" spc="0" normalizeH="0" baseline="0" noProof="0" dirty="0">
                <a:ln>
                  <a:noFill/>
                </a:ln>
                <a:solidFill>
                  <a:srgbClr val="44546A"/>
                </a:solidFill>
                <a:effectLst/>
                <a:uLnTx/>
                <a:uFillTx/>
                <a:latin typeface="-apple-system"/>
                <a:ea typeface="+mn-ea"/>
                <a:cs typeface="+mn-cs"/>
              </a:rPr>
              <a:t> </a:t>
            </a:r>
            <a:r>
              <a:rPr kumimoji="0" lang="en-US" sz="800" b="0" i="0" u="none" strike="noStrike" kern="1200" cap="none" spc="0" normalizeH="0" baseline="0" noProof="0" dirty="0" err="1">
                <a:ln>
                  <a:noFill/>
                </a:ln>
                <a:solidFill>
                  <a:srgbClr val="44546A"/>
                </a:solidFill>
                <a:effectLst/>
                <a:uLnTx/>
                <a:uFillTx/>
                <a:latin typeface="-apple-system"/>
                <a:ea typeface="+mn-ea"/>
                <a:cs typeface="+mn-cs"/>
              </a:rPr>
              <a:t>Perović</a:t>
            </a:r>
            <a:r>
              <a:rPr kumimoji="0" lang="en-US" sz="800" b="0" i="0" u="none" strike="noStrike" kern="1200" cap="none" spc="0" normalizeH="0" baseline="0" noProof="0" dirty="0">
                <a:ln>
                  <a:noFill/>
                </a:ln>
                <a:solidFill>
                  <a:srgbClr val="44546A"/>
                </a:solidFill>
                <a:effectLst/>
                <a:uLnTx/>
                <a:uFillTx/>
                <a:latin typeface="-apple-system"/>
                <a:ea typeface="+mn-ea"/>
                <a:cs typeface="+mn-cs"/>
              </a:rPr>
              <a:t>, UCL (2015), Learning types, </a:t>
            </a:r>
            <a:r>
              <a:rPr kumimoji="0" lang="en-US" sz="800" b="0" i="0" u="none" strike="noStrike" kern="1200" cap="none" spc="0" normalizeH="0" baseline="0" noProof="0" dirty="0" err="1">
                <a:ln>
                  <a:noFill/>
                </a:ln>
                <a:solidFill>
                  <a:srgbClr val="44546A"/>
                </a:solidFill>
                <a:effectLst/>
                <a:uLnTx/>
                <a:uFillTx/>
                <a:latin typeface="-apple-system"/>
                <a:ea typeface="+mn-ea"/>
                <a:cs typeface="+mn-cs"/>
              </a:rPr>
              <a:t>Laurillard</a:t>
            </a:r>
            <a:r>
              <a:rPr kumimoji="0" lang="en-US" sz="800" b="0" i="0" u="none" strike="noStrike" kern="1200" cap="none" spc="0" normalizeH="0" baseline="0" noProof="0" dirty="0">
                <a:ln>
                  <a:noFill/>
                </a:ln>
                <a:solidFill>
                  <a:srgbClr val="44546A"/>
                </a:solidFill>
                <a:effectLst/>
                <a:uLnTx/>
                <a:uFillTx/>
                <a:latin typeface="-apple-system"/>
                <a:ea typeface="+mn-ea"/>
                <a:cs typeface="+mn-cs"/>
              </a:rPr>
              <a:t>, D. (2012). Licensed under </a:t>
            </a:r>
            <a:r>
              <a:rPr kumimoji="0" lang="en-US" sz="800" b="0" i="0" u="none" strike="noStrike" kern="1200" cap="none" spc="0" normalizeH="0" baseline="0" noProof="0" dirty="0">
                <a:ln>
                  <a:noFill/>
                </a:ln>
                <a:solidFill>
                  <a:srgbClr val="44546A"/>
                </a:solidFill>
                <a:effectLst/>
                <a:uLnTx/>
                <a:uFillTx/>
                <a:latin typeface="-apple-system"/>
                <a:ea typeface="+mn-ea"/>
                <a:cs typeface="+mn-cs"/>
                <a:hlinkClick r:id="rId3">
                  <a:extLst>
                    <a:ext uri="{A12FA001-AC4F-418D-AE19-62706E023703}">
                      <ahyp:hlinkClr xmlns:ahyp="http://schemas.microsoft.com/office/drawing/2018/hyperlinkcolor" val="tx"/>
                    </a:ext>
                  </a:extLst>
                </a:hlinkClick>
              </a:rPr>
              <a:t>CC BY-NC-SA 4.0</a:t>
            </a:r>
            <a:r>
              <a:rPr kumimoji="0" lang="en-US" sz="800" b="0" i="0" u="none" strike="noStrike" kern="1200" cap="none" spc="0" normalizeH="0" baseline="0" noProof="0" dirty="0">
                <a:ln>
                  <a:noFill/>
                </a:ln>
                <a:solidFill>
                  <a:srgbClr val="44546A"/>
                </a:solidFill>
                <a:effectLst/>
                <a:uLnTx/>
                <a:uFillTx/>
                <a:latin typeface="-apple-system"/>
                <a:ea typeface="+mn-ea"/>
                <a:cs typeface="+mn-cs"/>
              </a:rPr>
              <a:t>. Original resources available at </a:t>
            </a:r>
            <a:r>
              <a:rPr kumimoji="0" lang="en-US" sz="800" b="0" i="0" u="none" strike="noStrike" kern="1200" cap="none" spc="0" normalizeH="0" baseline="0" noProof="0" dirty="0">
                <a:ln>
                  <a:noFill/>
                </a:ln>
                <a:solidFill>
                  <a:srgbClr val="44546A"/>
                </a:solidFill>
                <a:effectLst/>
                <a:uLnTx/>
                <a:uFillTx/>
                <a:latin typeface="-apple-system"/>
                <a:ea typeface="+mn-ea"/>
                <a:cs typeface="+mn-cs"/>
                <a:hlinkClick r:id="rId4">
                  <a:extLst>
                    <a:ext uri="{A12FA001-AC4F-418D-AE19-62706E023703}">
                      <ahyp:hlinkClr xmlns:ahyp="http://schemas.microsoft.com/office/drawing/2018/hyperlinkcolor" val="tx"/>
                    </a:ext>
                  </a:extLst>
                </a:hlinkClick>
              </a:rPr>
              <a:t>abc-ld.org</a:t>
            </a:r>
            <a:r>
              <a:rPr kumimoji="0" lang="en-US" sz="800" b="0" i="0" u="none" strike="noStrike" kern="1200" cap="none" spc="0" normalizeH="0" baseline="0" noProof="0" dirty="0">
                <a:ln>
                  <a:noFill/>
                </a:ln>
                <a:solidFill>
                  <a:srgbClr val="44546A"/>
                </a:solidFill>
                <a:effectLst/>
                <a:uLnTx/>
                <a:uFillTx/>
                <a:latin typeface="-apple-system"/>
                <a:ea typeface="+mn-ea"/>
                <a:cs typeface="+mn-cs"/>
              </a:rPr>
              <a:t>.</a:t>
            </a:r>
          </a:p>
        </p:txBody>
      </p:sp>
      <p:pic>
        <p:nvPicPr>
          <p:cNvPr id="40" name="Picture 39" descr="http://mirrors.creativecommons.org/presskit/buttons/88x31/png/by-nc-sa.png">
            <a:extLst>
              <a:ext uri="{FF2B5EF4-FFF2-40B4-BE49-F238E27FC236}">
                <a16:creationId xmlns:a16="http://schemas.microsoft.com/office/drawing/2014/main" id="{44274267-E3CA-55B7-32FB-A1B9A0B868D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95821" y="6450904"/>
            <a:ext cx="692085" cy="255386"/>
          </a:xfrm>
          <a:prstGeom prst="rect">
            <a:avLst/>
          </a:prstGeom>
          <a:noFill/>
          <a:extLst>
            <a:ext uri="{909E8E84-426E-40DD-AFC4-6F175D3DCCD1}">
              <a14:hiddenFill xmlns:a14="http://schemas.microsoft.com/office/drawing/2010/main">
                <a:solidFill>
                  <a:srgbClr val="FFFFFF"/>
                </a:solidFill>
              </a14:hiddenFill>
            </a:ext>
          </a:extLst>
        </p:spPr>
      </p:pic>
      <p:sp>
        <p:nvSpPr>
          <p:cNvPr id="41" name="TextBox 40">
            <a:extLst>
              <a:ext uri="{FF2B5EF4-FFF2-40B4-BE49-F238E27FC236}">
                <a16:creationId xmlns:a16="http://schemas.microsoft.com/office/drawing/2014/main" id="{A9877C5D-E500-1DC1-98B6-200A02FDCC71}"/>
              </a:ext>
            </a:extLst>
          </p:cNvPr>
          <p:cNvSpPr txBox="1"/>
          <p:nvPr/>
        </p:nvSpPr>
        <p:spPr>
          <a:xfrm>
            <a:off x="4366454" y="5065107"/>
            <a:ext cx="3173514" cy="41395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hlinkClick r:id="rId6"/>
              </a:rPr>
              <a:t>BDP tool- Planning Tab</a:t>
            </a:r>
            <a:endPar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p:txBody>
      </p:sp>
      <p:sp>
        <p:nvSpPr>
          <p:cNvPr id="3" name="!!RectangleX">
            <a:extLst>
              <a:ext uri="{FF2B5EF4-FFF2-40B4-BE49-F238E27FC236}">
                <a16:creationId xmlns:a16="http://schemas.microsoft.com/office/drawing/2014/main" id="{D3EDFEC7-9BA2-1CA2-35CF-016D3AADFCEA}"/>
              </a:ext>
            </a:extLst>
          </p:cNvPr>
          <p:cNvSpPr/>
          <p:nvPr/>
        </p:nvSpPr>
        <p:spPr>
          <a:xfrm>
            <a:off x="728384" y="4494160"/>
            <a:ext cx="3522785" cy="1555854"/>
          </a:xfrm>
          <a:prstGeom prst="rect">
            <a:avLst/>
          </a:prstGeom>
          <a:solidFill>
            <a:schemeClr val="bg1">
              <a:alpha val="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EA839440-027B-9552-59DF-0B4BBCD56EA9}"/>
              </a:ext>
            </a:extLst>
          </p:cNvPr>
          <p:cNvSpPr/>
          <p:nvPr/>
        </p:nvSpPr>
        <p:spPr>
          <a:xfrm>
            <a:off x="0" y="246185"/>
            <a:ext cx="12192000" cy="967154"/>
          </a:xfrm>
          <a:prstGeom prst="rect">
            <a:avLst/>
          </a:prstGeom>
          <a:solidFill>
            <a:srgbClr val="D4EB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rPr>
              <a:t>     </a:t>
            </a:r>
            <a:r>
              <a:rPr kumimoji="0" lang="en-US" sz="3600" b="1" i="0" u="none" strike="noStrike" kern="1200" cap="none" spc="0" normalizeH="0" baseline="0" noProof="0" dirty="0">
                <a:ln>
                  <a:noFill/>
                </a:ln>
                <a:solidFill>
                  <a:srgbClr val="44546A"/>
                </a:solidFill>
                <a:effectLst/>
                <a:uLnTx/>
                <a:uFillTx/>
                <a:latin typeface="Verdana" panose="020B0604030504040204" pitchFamily="34" charset="0"/>
                <a:ea typeface="Verdana" panose="020B0604030504040204" pitchFamily="34" charset="0"/>
                <a:cs typeface="+mn-cs"/>
              </a:rPr>
              <a:t>Questions: </a:t>
            </a:r>
            <a:r>
              <a:rPr kumimoji="0" lang="en-US" sz="3600" i="0" u="none" strike="noStrike" kern="1200" cap="none" spc="0" normalizeH="0" baseline="0" noProof="0" dirty="0">
                <a:ln>
                  <a:noFill/>
                </a:ln>
                <a:solidFill>
                  <a:srgbClr val="44546A"/>
                </a:solidFill>
                <a:effectLst/>
                <a:uLnTx/>
                <a:uFillTx/>
                <a:latin typeface="Verdana" panose="020B0604030504040204" pitchFamily="34" charset="0"/>
                <a:ea typeface="Verdana" panose="020B0604030504040204" pitchFamily="34" charset="0"/>
                <a:cs typeface="+mn-cs"/>
              </a:rPr>
              <a:t>Learning types?</a:t>
            </a:r>
          </a:p>
        </p:txBody>
      </p:sp>
      <p:sp>
        <p:nvSpPr>
          <p:cNvPr id="2" name="Rectangle 1">
            <a:extLst>
              <a:ext uri="{FF2B5EF4-FFF2-40B4-BE49-F238E27FC236}">
                <a16:creationId xmlns:a16="http://schemas.microsoft.com/office/drawing/2014/main" id="{44DCB1C2-318D-F123-43E8-2302362CA13E}"/>
              </a:ext>
            </a:extLst>
          </p:cNvPr>
          <p:cNvSpPr/>
          <p:nvPr/>
        </p:nvSpPr>
        <p:spPr>
          <a:xfrm>
            <a:off x="501041" y="4473575"/>
            <a:ext cx="3750128" cy="161155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D309D53-0BB7-6C53-D1F4-192D3AC3A749}"/>
              </a:ext>
            </a:extLst>
          </p:cNvPr>
          <p:cNvSpPr/>
          <p:nvPr/>
        </p:nvSpPr>
        <p:spPr>
          <a:xfrm>
            <a:off x="4251169" y="1438009"/>
            <a:ext cx="3402530" cy="151221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156798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5DBFA08E-686D-CCC5-BBB7-ABBDAD8485E0}"/>
              </a:ext>
            </a:extLst>
          </p:cNvPr>
          <p:cNvSpPr/>
          <p:nvPr/>
        </p:nvSpPr>
        <p:spPr>
          <a:xfrm>
            <a:off x="851867" y="1471273"/>
            <a:ext cx="3173514" cy="1396361"/>
          </a:xfrm>
          <a:prstGeom prst="rect">
            <a:avLst/>
          </a:prstGeom>
          <a:solidFill>
            <a:srgbClr val="ADF7B6"/>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44546A"/>
                </a:solidFill>
                <a:effectLst/>
                <a:uLnTx/>
                <a:uFillTx/>
                <a:latin typeface="Verdana" panose="020B0604030504040204" pitchFamily="34" charset="0"/>
                <a:ea typeface="Verdana" panose="020B0604030504040204" pitchFamily="34" charset="0"/>
                <a:cs typeface="+mn-cs"/>
              </a:rPr>
              <a:t>Acquisition</a:t>
            </a:r>
          </a:p>
        </p:txBody>
      </p:sp>
      <p:sp>
        <p:nvSpPr>
          <p:cNvPr id="19" name="Rectangle 18">
            <a:extLst>
              <a:ext uri="{FF2B5EF4-FFF2-40B4-BE49-F238E27FC236}">
                <a16:creationId xmlns:a16="http://schemas.microsoft.com/office/drawing/2014/main" id="{7C7E8BDA-EA88-0BCD-0426-7C186DE35234}"/>
              </a:ext>
            </a:extLst>
          </p:cNvPr>
          <p:cNvSpPr/>
          <p:nvPr/>
        </p:nvSpPr>
        <p:spPr>
          <a:xfrm>
            <a:off x="7851970" y="1471274"/>
            <a:ext cx="3173514" cy="1396361"/>
          </a:xfrm>
          <a:prstGeom prst="rect">
            <a:avLst/>
          </a:prstGeom>
          <a:solidFill>
            <a:srgbClr val="FCF5C7"/>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44546A"/>
                </a:solidFill>
                <a:effectLst/>
                <a:uLnTx/>
                <a:uFillTx/>
                <a:latin typeface="Verdana" panose="020B0604030504040204" pitchFamily="34" charset="0"/>
                <a:ea typeface="Verdana" panose="020B0604030504040204" pitchFamily="34" charset="0"/>
                <a:cs typeface="+mn-cs"/>
              </a:rPr>
              <a:t>Discussion</a:t>
            </a:r>
          </a:p>
        </p:txBody>
      </p:sp>
      <p:sp>
        <p:nvSpPr>
          <p:cNvPr id="20" name="Rectangle 19">
            <a:extLst>
              <a:ext uri="{FF2B5EF4-FFF2-40B4-BE49-F238E27FC236}">
                <a16:creationId xmlns:a16="http://schemas.microsoft.com/office/drawing/2014/main" id="{5B0458AB-2BFD-CF7E-AFE4-F49D4951478C}"/>
              </a:ext>
            </a:extLst>
          </p:cNvPr>
          <p:cNvSpPr/>
          <p:nvPr/>
        </p:nvSpPr>
        <p:spPr>
          <a:xfrm>
            <a:off x="851867" y="3042014"/>
            <a:ext cx="3173514" cy="1341369"/>
          </a:xfrm>
          <a:prstGeom prst="rect">
            <a:avLst/>
          </a:prstGeom>
          <a:solidFill>
            <a:srgbClr val="FFEE93"/>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44546A"/>
                </a:solidFill>
                <a:effectLst/>
                <a:uLnTx/>
                <a:uFillTx/>
                <a:latin typeface="Verdana" panose="020B0604030504040204" pitchFamily="34" charset="0"/>
                <a:ea typeface="Verdana" panose="020B0604030504040204" pitchFamily="34" charset="0"/>
                <a:cs typeface="+mn-cs"/>
              </a:rPr>
              <a:t>Inquiry/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44546A"/>
                </a:solidFill>
                <a:effectLst/>
                <a:uLnTx/>
                <a:uFillTx/>
                <a:latin typeface="Verdana" panose="020B0604030504040204" pitchFamily="34" charset="0"/>
                <a:ea typeface="Verdana" panose="020B0604030504040204" pitchFamily="34" charset="0"/>
                <a:cs typeface="+mn-cs"/>
              </a:rPr>
              <a:t>Investigation</a:t>
            </a:r>
          </a:p>
        </p:txBody>
      </p:sp>
      <p:sp>
        <p:nvSpPr>
          <p:cNvPr id="21" name="Rectangle 20">
            <a:extLst>
              <a:ext uri="{FF2B5EF4-FFF2-40B4-BE49-F238E27FC236}">
                <a16:creationId xmlns:a16="http://schemas.microsoft.com/office/drawing/2014/main" id="{D0C22132-DCAD-FB25-903D-7F21D86B4EC2}"/>
              </a:ext>
            </a:extLst>
          </p:cNvPr>
          <p:cNvSpPr/>
          <p:nvPr/>
        </p:nvSpPr>
        <p:spPr>
          <a:xfrm>
            <a:off x="4366454" y="3014518"/>
            <a:ext cx="3173514" cy="1396361"/>
          </a:xfrm>
          <a:prstGeom prst="rect">
            <a:avLst/>
          </a:prstGeom>
          <a:solidFill>
            <a:srgbClr val="FFC09F"/>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44546A"/>
                </a:solidFill>
                <a:effectLst/>
                <a:uLnTx/>
                <a:uFillTx/>
                <a:latin typeface="Verdana" panose="020B0604030504040204" pitchFamily="34" charset="0"/>
                <a:ea typeface="Verdana" panose="020B0604030504040204" pitchFamily="34" charset="0"/>
                <a:cs typeface="+mn-cs"/>
              </a:rPr>
              <a:t>Practice</a:t>
            </a:r>
          </a:p>
        </p:txBody>
      </p:sp>
      <p:sp>
        <p:nvSpPr>
          <p:cNvPr id="22" name="Rectangle 21">
            <a:extLst>
              <a:ext uri="{FF2B5EF4-FFF2-40B4-BE49-F238E27FC236}">
                <a16:creationId xmlns:a16="http://schemas.microsoft.com/office/drawing/2014/main" id="{34A46231-1F8D-96E3-62F4-C602D2A6AE3C}"/>
              </a:ext>
            </a:extLst>
          </p:cNvPr>
          <p:cNvSpPr/>
          <p:nvPr/>
        </p:nvSpPr>
        <p:spPr>
          <a:xfrm>
            <a:off x="7881042" y="3014516"/>
            <a:ext cx="3173514" cy="1396361"/>
          </a:xfrm>
          <a:prstGeom prst="rect">
            <a:avLst/>
          </a:prstGeom>
          <a:solidFill>
            <a:srgbClr val="B0B9C9"/>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44546A"/>
                </a:solidFill>
                <a:effectLst/>
                <a:uLnTx/>
                <a:uFillTx/>
                <a:latin typeface="Verdana" panose="020B0604030504040204" pitchFamily="34" charset="0"/>
                <a:ea typeface="Verdana" panose="020B0604030504040204" pitchFamily="34" charset="0"/>
                <a:cs typeface="+mn-cs"/>
              </a:rPr>
              <a:t>Production</a:t>
            </a:r>
          </a:p>
        </p:txBody>
      </p:sp>
      <p:sp>
        <p:nvSpPr>
          <p:cNvPr id="18" name="Rectangle 17">
            <a:extLst>
              <a:ext uri="{FF2B5EF4-FFF2-40B4-BE49-F238E27FC236}">
                <a16:creationId xmlns:a16="http://schemas.microsoft.com/office/drawing/2014/main" id="{946DBB00-792A-634A-A0BD-8BB627C6A535}"/>
              </a:ext>
            </a:extLst>
          </p:cNvPr>
          <p:cNvSpPr/>
          <p:nvPr/>
        </p:nvSpPr>
        <p:spPr>
          <a:xfrm>
            <a:off x="4351918" y="1471275"/>
            <a:ext cx="3173514" cy="1396361"/>
          </a:xfrm>
          <a:prstGeom prst="rect">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44546A"/>
                </a:solidFill>
                <a:effectLst/>
                <a:uLnTx/>
                <a:uFillTx/>
                <a:latin typeface="Verdana" panose="020B0604030504040204" pitchFamily="34" charset="0"/>
                <a:ea typeface="Verdana" panose="020B0604030504040204" pitchFamily="34" charset="0"/>
                <a:cs typeface="+mn-cs"/>
              </a:rPr>
              <a:t>Collaboration</a:t>
            </a:r>
          </a:p>
        </p:txBody>
      </p:sp>
      <p:sp>
        <p:nvSpPr>
          <p:cNvPr id="31" name="Rectangle 30">
            <a:extLst>
              <a:ext uri="{FF2B5EF4-FFF2-40B4-BE49-F238E27FC236}">
                <a16:creationId xmlns:a16="http://schemas.microsoft.com/office/drawing/2014/main" id="{7480E4F2-413F-F872-46A2-15055E2811A3}"/>
              </a:ext>
            </a:extLst>
          </p:cNvPr>
          <p:cNvSpPr/>
          <p:nvPr/>
        </p:nvSpPr>
        <p:spPr>
          <a:xfrm>
            <a:off x="851867" y="4573907"/>
            <a:ext cx="3173514" cy="1396361"/>
          </a:xfrm>
          <a:prstGeom prst="rect">
            <a:avLst/>
          </a:prstGeom>
          <a:solidFill>
            <a:srgbClr val="A0CED9"/>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44546A"/>
                </a:solidFill>
                <a:effectLst/>
                <a:uLnTx/>
                <a:uFillTx/>
                <a:latin typeface="Verdana" panose="020B0604030504040204" pitchFamily="34" charset="0"/>
                <a:ea typeface="Verdana" panose="020B0604030504040204" pitchFamily="34" charset="0"/>
                <a:cs typeface="+mn-cs"/>
              </a:rPr>
              <a:t>Assessment</a:t>
            </a:r>
          </a:p>
        </p:txBody>
      </p:sp>
      <p:sp>
        <p:nvSpPr>
          <p:cNvPr id="37" name="Rectangle 36">
            <a:extLst>
              <a:ext uri="{FF2B5EF4-FFF2-40B4-BE49-F238E27FC236}">
                <a16:creationId xmlns:a16="http://schemas.microsoft.com/office/drawing/2014/main" id="{27388828-B5CB-F729-CD8D-CDF793430719}"/>
              </a:ext>
            </a:extLst>
          </p:cNvPr>
          <p:cNvSpPr/>
          <p:nvPr/>
        </p:nvSpPr>
        <p:spPr>
          <a:xfrm>
            <a:off x="0" y="6212054"/>
            <a:ext cx="12192000" cy="645946"/>
          </a:xfrm>
          <a:prstGeom prst="rect">
            <a:avLst/>
          </a:prstGeom>
          <a:solidFill>
            <a:srgbClr val="D4EB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TextBox 38">
            <a:extLst>
              <a:ext uri="{FF2B5EF4-FFF2-40B4-BE49-F238E27FC236}">
                <a16:creationId xmlns:a16="http://schemas.microsoft.com/office/drawing/2014/main" id="{8F196BEA-BB96-0005-BC50-82A744B6066C}"/>
              </a:ext>
            </a:extLst>
          </p:cNvPr>
          <p:cNvSpPr txBox="1"/>
          <p:nvPr/>
        </p:nvSpPr>
        <p:spPr>
          <a:xfrm>
            <a:off x="851868" y="6392521"/>
            <a:ext cx="9306740"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44546A"/>
                </a:solidFill>
                <a:effectLst/>
                <a:uLnTx/>
                <a:uFillTx/>
                <a:latin typeface="-apple-system"/>
                <a:ea typeface="+mn-ea"/>
                <a:cs typeface="+mn-cs"/>
              </a:rPr>
              <a:t>This work, “ABC Learning Design for Collaborative Course (Re)Design” by Janet King, University of Twente (2023) is a derivative of ABC Learning Design method by Clive Young and </a:t>
            </a:r>
            <a:r>
              <a:rPr kumimoji="0" lang="en-US" sz="800" b="0" i="0" u="none" strike="noStrike" kern="1200" cap="none" spc="0" normalizeH="0" baseline="0" noProof="0" dirty="0" err="1">
                <a:ln>
                  <a:noFill/>
                </a:ln>
                <a:solidFill>
                  <a:srgbClr val="44546A"/>
                </a:solidFill>
                <a:effectLst/>
                <a:uLnTx/>
                <a:uFillTx/>
                <a:latin typeface="-apple-system"/>
                <a:ea typeface="+mn-ea"/>
                <a:cs typeface="+mn-cs"/>
              </a:rPr>
              <a:t>Nataša</a:t>
            </a:r>
            <a:r>
              <a:rPr kumimoji="0" lang="en-US" sz="800" b="0" i="0" u="none" strike="noStrike" kern="1200" cap="none" spc="0" normalizeH="0" baseline="0" noProof="0" dirty="0">
                <a:ln>
                  <a:noFill/>
                </a:ln>
                <a:solidFill>
                  <a:srgbClr val="44546A"/>
                </a:solidFill>
                <a:effectLst/>
                <a:uLnTx/>
                <a:uFillTx/>
                <a:latin typeface="-apple-system"/>
                <a:ea typeface="+mn-ea"/>
                <a:cs typeface="+mn-cs"/>
              </a:rPr>
              <a:t> </a:t>
            </a:r>
            <a:r>
              <a:rPr kumimoji="0" lang="en-US" sz="800" b="0" i="0" u="none" strike="noStrike" kern="1200" cap="none" spc="0" normalizeH="0" baseline="0" noProof="0" dirty="0" err="1">
                <a:ln>
                  <a:noFill/>
                </a:ln>
                <a:solidFill>
                  <a:srgbClr val="44546A"/>
                </a:solidFill>
                <a:effectLst/>
                <a:uLnTx/>
                <a:uFillTx/>
                <a:latin typeface="-apple-system"/>
                <a:ea typeface="+mn-ea"/>
                <a:cs typeface="+mn-cs"/>
              </a:rPr>
              <a:t>Perović</a:t>
            </a:r>
            <a:r>
              <a:rPr kumimoji="0" lang="en-US" sz="800" b="0" i="0" u="none" strike="noStrike" kern="1200" cap="none" spc="0" normalizeH="0" baseline="0" noProof="0" dirty="0">
                <a:ln>
                  <a:noFill/>
                </a:ln>
                <a:solidFill>
                  <a:srgbClr val="44546A"/>
                </a:solidFill>
                <a:effectLst/>
                <a:uLnTx/>
                <a:uFillTx/>
                <a:latin typeface="-apple-system"/>
                <a:ea typeface="+mn-ea"/>
                <a:cs typeface="+mn-cs"/>
              </a:rPr>
              <a:t>, UCL (2015), Learning types, </a:t>
            </a:r>
            <a:r>
              <a:rPr kumimoji="0" lang="en-US" sz="800" b="0" i="0" u="none" strike="noStrike" kern="1200" cap="none" spc="0" normalizeH="0" baseline="0" noProof="0" dirty="0" err="1">
                <a:ln>
                  <a:noFill/>
                </a:ln>
                <a:solidFill>
                  <a:srgbClr val="44546A"/>
                </a:solidFill>
                <a:effectLst/>
                <a:uLnTx/>
                <a:uFillTx/>
                <a:latin typeface="-apple-system"/>
                <a:ea typeface="+mn-ea"/>
                <a:cs typeface="+mn-cs"/>
              </a:rPr>
              <a:t>Laurillard</a:t>
            </a:r>
            <a:r>
              <a:rPr kumimoji="0" lang="en-US" sz="800" b="0" i="0" u="none" strike="noStrike" kern="1200" cap="none" spc="0" normalizeH="0" baseline="0" noProof="0" dirty="0">
                <a:ln>
                  <a:noFill/>
                </a:ln>
                <a:solidFill>
                  <a:srgbClr val="44546A"/>
                </a:solidFill>
                <a:effectLst/>
                <a:uLnTx/>
                <a:uFillTx/>
                <a:latin typeface="-apple-system"/>
                <a:ea typeface="+mn-ea"/>
                <a:cs typeface="+mn-cs"/>
              </a:rPr>
              <a:t>, D. (2012). Licensed under </a:t>
            </a:r>
            <a:r>
              <a:rPr kumimoji="0" lang="en-US" sz="800" b="0" i="0" u="none" strike="noStrike" kern="1200" cap="none" spc="0" normalizeH="0" baseline="0" noProof="0" dirty="0">
                <a:ln>
                  <a:noFill/>
                </a:ln>
                <a:solidFill>
                  <a:srgbClr val="44546A"/>
                </a:solidFill>
                <a:effectLst/>
                <a:uLnTx/>
                <a:uFillTx/>
                <a:latin typeface="-apple-system"/>
                <a:ea typeface="+mn-ea"/>
                <a:cs typeface="+mn-cs"/>
                <a:hlinkClick r:id="rId3">
                  <a:extLst>
                    <a:ext uri="{A12FA001-AC4F-418D-AE19-62706E023703}">
                      <ahyp:hlinkClr xmlns:ahyp="http://schemas.microsoft.com/office/drawing/2018/hyperlinkcolor" val="tx"/>
                    </a:ext>
                  </a:extLst>
                </a:hlinkClick>
              </a:rPr>
              <a:t>CC BY-NC-SA 4.0</a:t>
            </a:r>
            <a:r>
              <a:rPr kumimoji="0" lang="en-US" sz="800" b="0" i="0" u="none" strike="noStrike" kern="1200" cap="none" spc="0" normalizeH="0" baseline="0" noProof="0" dirty="0">
                <a:ln>
                  <a:noFill/>
                </a:ln>
                <a:solidFill>
                  <a:srgbClr val="44546A"/>
                </a:solidFill>
                <a:effectLst/>
                <a:uLnTx/>
                <a:uFillTx/>
                <a:latin typeface="-apple-system"/>
                <a:ea typeface="+mn-ea"/>
                <a:cs typeface="+mn-cs"/>
              </a:rPr>
              <a:t>. Original resources available at </a:t>
            </a:r>
            <a:r>
              <a:rPr kumimoji="0" lang="en-US" sz="800" b="0" i="0" u="none" strike="noStrike" kern="1200" cap="none" spc="0" normalizeH="0" baseline="0" noProof="0" dirty="0">
                <a:ln>
                  <a:noFill/>
                </a:ln>
                <a:solidFill>
                  <a:srgbClr val="44546A"/>
                </a:solidFill>
                <a:effectLst/>
                <a:uLnTx/>
                <a:uFillTx/>
                <a:latin typeface="-apple-system"/>
                <a:ea typeface="+mn-ea"/>
                <a:cs typeface="+mn-cs"/>
                <a:hlinkClick r:id="rId4">
                  <a:extLst>
                    <a:ext uri="{A12FA001-AC4F-418D-AE19-62706E023703}">
                      <ahyp:hlinkClr xmlns:ahyp="http://schemas.microsoft.com/office/drawing/2018/hyperlinkcolor" val="tx"/>
                    </a:ext>
                  </a:extLst>
                </a:hlinkClick>
              </a:rPr>
              <a:t>abc-ld.org</a:t>
            </a:r>
            <a:r>
              <a:rPr kumimoji="0" lang="en-US" sz="800" b="0" i="0" u="none" strike="noStrike" kern="1200" cap="none" spc="0" normalizeH="0" baseline="0" noProof="0" dirty="0">
                <a:ln>
                  <a:noFill/>
                </a:ln>
                <a:solidFill>
                  <a:srgbClr val="44546A"/>
                </a:solidFill>
                <a:effectLst/>
                <a:uLnTx/>
                <a:uFillTx/>
                <a:latin typeface="-apple-system"/>
                <a:ea typeface="+mn-ea"/>
                <a:cs typeface="+mn-cs"/>
              </a:rPr>
              <a:t>.</a:t>
            </a:r>
          </a:p>
        </p:txBody>
      </p:sp>
      <p:pic>
        <p:nvPicPr>
          <p:cNvPr id="40" name="Picture 39" descr="http://mirrors.creativecommons.org/presskit/buttons/88x31/png/by-nc-sa.png">
            <a:extLst>
              <a:ext uri="{FF2B5EF4-FFF2-40B4-BE49-F238E27FC236}">
                <a16:creationId xmlns:a16="http://schemas.microsoft.com/office/drawing/2014/main" id="{44274267-E3CA-55B7-32FB-A1B9A0B868D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95821" y="6450904"/>
            <a:ext cx="692085" cy="255386"/>
          </a:xfrm>
          <a:prstGeom prst="rect">
            <a:avLst/>
          </a:prstGeom>
          <a:noFill/>
          <a:extLst>
            <a:ext uri="{909E8E84-426E-40DD-AFC4-6F175D3DCCD1}">
              <a14:hiddenFill xmlns:a14="http://schemas.microsoft.com/office/drawing/2010/main">
                <a:solidFill>
                  <a:srgbClr val="FFFFFF"/>
                </a:solidFill>
              </a14:hiddenFill>
            </a:ext>
          </a:extLst>
        </p:spPr>
      </p:pic>
      <p:sp>
        <p:nvSpPr>
          <p:cNvPr id="41" name="TextBox 40">
            <a:extLst>
              <a:ext uri="{FF2B5EF4-FFF2-40B4-BE49-F238E27FC236}">
                <a16:creationId xmlns:a16="http://schemas.microsoft.com/office/drawing/2014/main" id="{A9877C5D-E500-1DC1-98B6-200A02FDCC71}"/>
              </a:ext>
            </a:extLst>
          </p:cNvPr>
          <p:cNvSpPr txBox="1"/>
          <p:nvPr/>
        </p:nvSpPr>
        <p:spPr>
          <a:xfrm>
            <a:off x="4366454" y="5065107"/>
            <a:ext cx="3173514" cy="41395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hlinkClick r:id="rId6"/>
              </a:rPr>
              <a:t>BDP tool- Planning Tab</a:t>
            </a:r>
            <a:endPar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p:txBody>
      </p:sp>
      <p:sp>
        <p:nvSpPr>
          <p:cNvPr id="3" name="!!RectangleX">
            <a:extLst>
              <a:ext uri="{FF2B5EF4-FFF2-40B4-BE49-F238E27FC236}">
                <a16:creationId xmlns:a16="http://schemas.microsoft.com/office/drawing/2014/main" id="{D3EDFEC7-9BA2-1CA2-35CF-016D3AADFCEA}"/>
              </a:ext>
            </a:extLst>
          </p:cNvPr>
          <p:cNvSpPr/>
          <p:nvPr/>
        </p:nvSpPr>
        <p:spPr>
          <a:xfrm>
            <a:off x="728384" y="4494160"/>
            <a:ext cx="3522785" cy="1555854"/>
          </a:xfrm>
          <a:prstGeom prst="rect">
            <a:avLst/>
          </a:prstGeom>
          <a:solidFill>
            <a:schemeClr val="bg1">
              <a:alpha val="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EA839440-027B-9552-59DF-0B4BBCD56EA9}"/>
              </a:ext>
            </a:extLst>
          </p:cNvPr>
          <p:cNvSpPr/>
          <p:nvPr/>
        </p:nvSpPr>
        <p:spPr>
          <a:xfrm>
            <a:off x="0" y="246185"/>
            <a:ext cx="12192000" cy="967154"/>
          </a:xfrm>
          <a:prstGeom prst="rect">
            <a:avLst/>
          </a:prstGeom>
          <a:solidFill>
            <a:srgbClr val="D4EB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rPr>
              <a:t>     </a:t>
            </a:r>
            <a:r>
              <a:rPr kumimoji="0" lang="en-US" sz="3600" b="1" i="0" u="none" strike="noStrike" kern="1200" cap="none" spc="0" normalizeH="0" baseline="0" noProof="0" dirty="0">
                <a:ln>
                  <a:noFill/>
                </a:ln>
                <a:solidFill>
                  <a:srgbClr val="44546A"/>
                </a:solidFill>
                <a:effectLst/>
                <a:uLnTx/>
                <a:uFillTx/>
                <a:latin typeface="Verdana" panose="020B0604030504040204" pitchFamily="34" charset="0"/>
                <a:ea typeface="Verdana" panose="020B0604030504040204" pitchFamily="34" charset="0"/>
                <a:cs typeface="+mn-cs"/>
              </a:rPr>
              <a:t>Questions: </a:t>
            </a:r>
            <a:r>
              <a:rPr kumimoji="0" lang="en-US" sz="3600" i="0" u="none" strike="noStrike" kern="1200" cap="none" spc="0" normalizeH="0" baseline="0" noProof="0" dirty="0">
                <a:ln>
                  <a:noFill/>
                </a:ln>
                <a:solidFill>
                  <a:srgbClr val="44546A"/>
                </a:solidFill>
                <a:effectLst/>
                <a:uLnTx/>
                <a:uFillTx/>
                <a:latin typeface="Verdana" panose="020B0604030504040204" pitchFamily="34" charset="0"/>
                <a:ea typeface="Verdana" panose="020B0604030504040204" pitchFamily="34" charset="0"/>
                <a:cs typeface="+mn-cs"/>
              </a:rPr>
              <a:t>Learning types?</a:t>
            </a:r>
          </a:p>
        </p:txBody>
      </p:sp>
      <p:sp>
        <p:nvSpPr>
          <p:cNvPr id="2" name="Rectangle 1">
            <a:extLst>
              <a:ext uri="{FF2B5EF4-FFF2-40B4-BE49-F238E27FC236}">
                <a16:creationId xmlns:a16="http://schemas.microsoft.com/office/drawing/2014/main" id="{B38581E6-9C47-FC2B-7476-A2A110A2D4D3}"/>
              </a:ext>
            </a:extLst>
          </p:cNvPr>
          <p:cNvSpPr/>
          <p:nvPr/>
        </p:nvSpPr>
        <p:spPr>
          <a:xfrm>
            <a:off x="4251169" y="1438009"/>
            <a:ext cx="3402530" cy="151221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89634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AE495C1B-A70B-BBF0-4C74-87E4D97BB7FE}"/>
              </a:ext>
            </a:extLst>
          </p:cNvPr>
          <p:cNvGraphicFramePr>
            <a:graphicFrameLocks noGrp="1"/>
          </p:cNvGraphicFramePr>
          <p:nvPr>
            <p:extLst>
              <p:ext uri="{D42A27DB-BD31-4B8C-83A1-F6EECF244321}">
                <p14:modId xmlns:p14="http://schemas.microsoft.com/office/powerpoint/2010/main" val="2575064255"/>
              </p:ext>
            </p:extLst>
          </p:nvPr>
        </p:nvGraphicFramePr>
        <p:xfrm>
          <a:off x="285749" y="409575"/>
          <a:ext cx="11677643" cy="5219700"/>
        </p:xfrm>
        <a:graphic>
          <a:graphicData uri="http://schemas.openxmlformats.org/drawingml/2006/table">
            <a:tbl>
              <a:tblPr firstRow="1" firstCol="1" bandRow="1">
                <a:tableStyleId>{5C22544A-7EE6-4342-B048-85BDC9FD1C3A}</a:tableStyleId>
              </a:tblPr>
              <a:tblGrid>
                <a:gridCol w="950997">
                  <a:extLst>
                    <a:ext uri="{9D8B030D-6E8A-4147-A177-3AD203B41FA5}">
                      <a16:colId xmlns:a16="http://schemas.microsoft.com/office/drawing/2014/main" val="1743856302"/>
                    </a:ext>
                  </a:extLst>
                </a:gridCol>
                <a:gridCol w="1071678">
                  <a:extLst>
                    <a:ext uri="{9D8B030D-6E8A-4147-A177-3AD203B41FA5}">
                      <a16:colId xmlns:a16="http://schemas.microsoft.com/office/drawing/2014/main" val="2895046120"/>
                    </a:ext>
                  </a:extLst>
                </a:gridCol>
                <a:gridCol w="1071678">
                  <a:extLst>
                    <a:ext uri="{9D8B030D-6E8A-4147-A177-3AD203B41FA5}">
                      <a16:colId xmlns:a16="http://schemas.microsoft.com/office/drawing/2014/main" val="2987497837"/>
                    </a:ext>
                  </a:extLst>
                </a:gridCol>
                <a:gridCol w="736975">
                  <a:extLst>
                    <a:ext uri="{9D8B030D-6E8A-4147-A177-3AD203B41FA5}">
                      <a16:colId xmlns:a16="http://schemas.microsoft.com/office/drawing/2014/main" val="2272562101"/>
                    </a:ext>
                  </a:extLst>
                </a:gridCol>
                <a:gridCol w="334705">
                  <a:extLst>
                    <a:ext uri="{9D8B030D-6E8A-4147-A177-3AD203B41FA5}">
                      <a16:colId xmlns:a16="http://schemas.microsoft.com/office/drawing/2014/main" val="1589483828"/>
                    </a:ext>
                  </a:extLst>
                </a:gridCol>
                <a:gridCol w="1071678">
                  <a:extLst>
                    <a:ext uri="{9D8B030D-6E8A-4147-A177-3AD203B41FA5}">
                      <a16:colId xmlns:a16="http://schemas.microsoft.com/office/drawing/2014/main" val="1845690476"/>
                    </a:ext>
                  </a:extLst>
                </a:gridCol>
                <a:gridCol w="1071678">
                  <a:extLst>
                    <a:ext uri="{9D8B030D-6E8A-4147-A177-3AD203B41FA5}">
                      <a16:colId xmlns:a16="http://schemas.microsoft.com/office/drawing/2014/main" val="2773672961"/>
                    </a:ext>
                  </a:extLst>
                </a:gridCol>
                <a:gridCol w="1071678">
                  <a:extLst>
                    <a:ext uri="{9D8B030D-6E8A-4147-A177-3AD203B41FA5}">
                      <a16:colId xmlns:a16="http://schemas.microsoft.com/office/drawing/2014/main" val="2984224609"/>
                    </a:ext>
                  </a:extLst>
                </a:gridCol>
                <a:gridCol w="1071678">
                  <a:extLst>
                    <a:ext uri="{9D8B030D-6E8A-4147-A177-3AD203B41FA5}">
                      <a16:colId xmlns:a16="http://schemas.microsoft.com/office/drawing/2014/main" val="295345827"/>
                    </a:ext>
                  </a:extLst>
                </a:gridCol>
                <a:gridCol w="1071678">
                  <a:extLst>
                    <a:ext uri="{9D8B030D-6E8A-4147-A177-3AD203B41FA5}">
                      <a16:colId xmlns:a16="http://schemas.microsoft.com/office/drawing/2014/main" val="628824725"/>
                    </a:ext>
                  </a:extLst>
                </a:gridCol>
                <a:gridCol w="1071678">
                  <a:extLst>
                    <a:ext uri="{9D8B030D-6E8A-4147-A177-3AD203B41FA5}">
                      <a16:colId xmlns:a16="http://schemas.microsoft.com/office/drawing/2014/main" val="1237042716"/>
                    </a:ext>
                  </a:extLst>
                </a:gridCol>
                <a:gridCol w="1081542">
                  <a:extLst>
                    <a:ext uri="{9D8B030D-6E8A-4147-A177-3AD203B41FA5}">
                      <a16:colId xmlns:a16="http://schemas.microsoft.com/office/drawing/2014/main" val="968002687"/>
                    </a:ext>
                  </a:extLst>
                </a:gridCol>
              </a:tblGrid>
              <a:tr h="595323">
                <a:tc gridSpan="4">
                  <a:txBody>
                    <a:bodyPr/>
                    <a:lstStyle/>
                    <a:p>
                      <a:pPr>
                        <a:lnSpc>
                          <a:spcPct val="100000"/>
                        </a:lnSpc>
                        <a:spcAft>
                          <a:spcPts val="0"/>
                        </a:spcAft>
                      </a:pPr>
                      <a:r>
                        <a:rPr lang="en-US" sz="1000">
                          <a:effectLst/>
                          <a:latin typeface="+mn-lt"/>
                        </a:rPr>
                        <a:t>Course title:  1</a:t>
                      </a:r>
                    </a:p>
                  </a:txBody>
                  <a:tcPr marL="57723" marR="57723" marT="0" marB="0" anchor="ctr"/>
                </a:tc>
                <a:tc hMerge="1">
                  <a:txBody>
                    <a:bodyPr/>
                    <a:lstStyle/>
                    <a:p>
                      <a:endParaRPr lang="en-GB"/>
                    </a:p>
                  </a:txBody>
                  <a:tcPr/>
                </a:tc>
                <a:tc hMerge="1">
                  <a:txBody>
                    <a:bodyPr/>
                    <a:lstStyle/>
                    <a:p>
                      <a:endParaRPr lang="en-GB"/>
                    </a:p>
                  </a:txBody>
                  <a:tcPr/>
                </a:tc>
                <a:tc hMerge="1">
                  <a:txBody>
                    <a:bodyPr/>
                    <a:lstStyle/>
                    <a:p>
                      <a:endParaRPr lang="en-GB"/>
                    </a:p>
                  </a:txBody>
                  <a:tcPr/>
                </a:tc>
                <a:tc gridSpan="8">
                  <a:txBody>
                    <a:bodyPr/>
                    <a:lstStyle/>
                    <a:p>
                      <a:pPr>
                        <a:lnSpc>
                          <a:spcPct val="100000"/>
                        </a:lnSpc>
                        <a:spcAft>
                          <a:spcPts val="0"/>
                        </a:spcAft>
                      </a:pPr>
                      <a:r>
                        <a:rPr lang="en-US" sz="1000">
                          <a:effectLst/>
                          <a:latin typeface="+mn-lt"/>
                        </a:rPr>
                        <a:t>Coordinator: X</a:t>
                      </a:r>
                      <a:endParaRPr lang="nl-NL" sz="1000">
                        <a:effectLst/>
                        <a:latin typeface="+mn-lt"/>
                      </a:endParaRPr>
                    </a:p>
                    <a:p>
                      <a:pPr>
                        <a:lnSpc>
                          <a:spcPct val="100000"/>
                        </a:lnSpc>
                        <a:spcAft>
                          <a:spcPts val="0"/>
                        </a:spcAft>
                      </a:pPr>
                      <a:r>
                        <a:rPr lang="en-US" sz="1000">
                          <a:effectLst/>
                          <a:latin typeface="+mn-lt"/>
                        </a:rPr>
                        <a:t>Date: under development</a:t>
                      </a:r>
                      <a:endParaRPr lang="nl-NL" sz="1000">
                        <a:effectLst/>
                        <a:latin typeface="+mn-lt"/>
                        <a:ea typeface="Calibri" panose="020F0502020204030204" pitchFamily="34" charset="0"/>
                        <a:cs typeface="Arial" panose="020B0604020202020204" pitchFamily="34" charset="0"/>
                      </a:endParaRPr>
                    </a:p>
                  </a:txBody>
                  <a:tcPr marL="57723" marR="57723" marT="0" marB="0" anchor="ct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621117851"/>
                  </a:ext>
                </a:extLst>
              </a:tr>
              <a:tr h="595323">
                <a:tc gridSpan="12">
                  <a:txBody>
                    <a:bodyPr/>
                    <a:lstStyle/>
                    <a:p>
                      <a:pPr algn="l">
                        <a:lnSpc>
                          <a:spcPct val="100000"/>
                        </a:lnSpc>
                        <a:spcAft>
                          <a:spcPts val="0"/>
                        </a:spcAft>
                      </a:pPr>
                      <a:r>
                        <a:rPr lang="en-US" sz="1000">
                          <a:effectLst/>
                          <a:latin typeface="+mn-lt"/>
                        </a:rPr>
                        <a:t>Course learning Outcomes: The student is able …</a:t>
                      </a:r>
                    </a:p>
                    <a:p>
                      <a:pPr marL="228600" indent="-228600" algn="l">
                        <a:lnSpc>
                          <a:spcPct val="100000"/>
                        </a:lnSpc>
                        <a:spcAft>
                          <a:spcPts val="0"/>
                        </a:spcAft>
                        <a:buFont typeface="+mj-lt"/>
                        <a:buAutoNum type="arabicPeriod"/>
                      </a:pPr>
                      <a:r>
                        <a:rPr lang="en-GB" sz="1000">
                          <a:effectLst/>
                          <a:latin typeface="+mn-lt"/>
                        </a:rPr>
                        <a:t>    </a:t>
                      </a:r>
                      <a:endParaRPr lang="nl-NL" sz="1000">
                        <a:effectLst/>
                        <a:latin typeface="+mn-lt"/>
                      </a:endParaRPr>
                    </a:p>
                  </a:txBody>
                  <a:tcPr marL="57723" marR="57723" marT="0" marB="0"/>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466053358"/>
                  </a:ext>
                </a:extLst>
              </a:tr>
              <a:tr h="329553">
                <a:tc>
                  <a:txBody>
                    <a:bodyPr/>
                    <a:lstStyle/>
                    <a:p>
                      <a:pPr algn="ctr">
                        <a:lnSpc>
                          <a:spcPct val="100000"/>
                        </a:lnSpc>
                        <a:spcAft>
                          <a:spcPts val="0"/>
                        </a:spcAft>
                      </a:pPr>
                      <a:endParaRPr lang="nl-NL" sz="1000">
                        <a:effectLst/>
                        <a:latin typeface="+mn-lt"/>
                        <a:ea typeface="Calibri" panose="020F0502020204030204" pitchFamily="34" charset="0"/>
                        <a:cs typeface="Arial" panose="020B0604020202020204" pitchFamily="34" charset="0"/>
                      </a:endParaRPr>
                    </a:p>
                  </a:txBody>
                  <a:tcPr marL="57723" marR="57723" marT="0" marB="0" anchor="ctr"/>
                </a:tc>
                <a:tc>
                  <a:txBody>
                    <a:bodyPr/>
                    <a:lstStyle/>
                    <a:p>
                      <a:pPr algn="ctr">
                        <a:lnSpc>
                          <a:spcPct val="100000"/>
                        </a:lnSpc>
                        <a:spcAft>
                          <a:spcPts val="0"/>
                        </a:spcAft>
                      </a:pPr>
                      <a:r>
                        <a:rPr lang="en-US" sz="1000">
                          <a:effectLst/>
                          <a:latin typeface="+mn-lt"/>
                        </a:rPr>
                        <a:t>Week 1</a:t>
                      </a:r>
                      <a:endParaRPr lang="nl-NL" sz="1000">
                        <a:effectLst/>
                        <a:latin typeface="+mn-lt"/>
                        <a:ea typeface="Calibri" panose="020F0502020204030204" pitchFamily="34" charset="0"/>
                        <a:cs typeface="Arial" panose="020B0604020202020204" pitchFamily="34" charset="0"/>
                      </a:endParaRPr>
                    </a:p>
                  </a:txBody>
                  <a:tcPr marL="57723" marR="57723" marT="0" marB="0" anchor="ctr"/>
                </a:tc>
                <a:tc>
                  <a:txBody>
                    <a:bodyPr/>
                    <a:lstStyle/>
                    <a:p>
                      <a:pPr algn="ctr">
                        <a:lnSpc>
                          <a:spcPct val="100000"/>
                        </a:lnSpc>
                        <a:spcAft>
                          <a:spcPts val="0"/>
                        </a:spcAft>
                      </a:pPr>
                      <a:r>
                        <a:rPr lang="en-US" sz="1000">
                          <a:effectLst/>
                          <a:latin typeface="+mn-lt"/>
                        </a:rPr>
                        <a:t>Week 2</a:t>
                      </a:r>
                      <a:endParaRPr lang="nl-NL" sz="1000">
                        <a:effectLst/>
                        <a:latin typeface="+mn-lt"/>
                        <a:ea typeface="Calibri" panose="020F0502020204030204" pitchFamily="34" charset="0"/>
                        <a:cs typeface="Arial" panose="020B0604020202020204" pitchFamily="34" charset="0"/>
                      </a:endParaRPr>
                    </a:p>
                  </a:txBody>
                  <a:tcPr marL="57723" marR="57723" marT="0" marB="0" anchor="ctr"/>
                </a:tc>
                <a:tc gridSpan="2">
                  <a:txBody>
                    <a:bodyPr/>
                    <a:lstStyle/>
                    <a:p>
                      <a:pPr algn="ctr">
                        <a:lnSpc>
                          <a:spcPct val="100000"/>
                        </a:lnSpc>
                        <a:spcAft>
                          <a:spcPts val="0"/>
                        </a:spcAft>
                      </a:pPr>
                      <a:r>
                        <a:rPr lang="en-US" sz="1000">
                          <a:effectLst/>
                          <a:latin typeface="+mn-lt"/>
                        </a:rPr>
                        <a:t>Week 3</a:t>
                      </a:r>
                      <a:endParaRPr lang="nl-NL" sz="1000">
                        <a:effectLst/>
                        <a:latin typeface="+mn-lt"/>
                        <a:ea typeface="Calibri" panose="020F0502020204030204" pitchFamily="34" charset="0"/>
                        <a:cs typeface="Arial" panose="020B0604020202020204" pitchFamily="34" charset="0"/>
                      </a:endParaRPr>
                    </a:p>
                  </a:txBody>
                  <a:tcPr marL="57723" marR="57723" marT="0" marB="0" anchor="ctr"/>
                </a:tc>
                <a:tc hMerge="1">
                  <a:txBody>
                    <a:bodyPr/>
                    <a:lstStyle/>
                    <a:p>
                      <a:endParaRPr lang="en-GB"/>
                    </a:p>
                  </a:txBody>
                  <a:tcPr/>
                </a:tc>
                <a:tc>
                  <a:txBody>
                    <a:bodyPr/>
                    <a:lstStyle/>
                    <a:p>
                      <a:pPr algn="ctr">
                        <a:lnSpc>
                          <a:spcPct val="100000"/>
                        </a:lnSpc>
                        <a:spcAft>
                          <a:spcPts val="0"/>
                        </a:spcAft>
                      </a:pPr>
                      <a:r>
                        <a:rPr lang="en-US" sz="1000">
                          <a:effectLst/>
                          <a:latin typeface="+mn-lt"/>
                        </a:rPr>
                        <a:t>Week 4</a:t>
                      </a:r>
                      <a:endParaRPr lang="nl-NL" sz="1000">
                        <a:effectLst/>
                        <a:latin typeface="+mn-lt"/>
                        <a:ea typeface="Calibri" panose="020F0502020204030204" pitchFamily="34" charset="0"/>
                        <a:cs typeface="Arial" panose="020B0604020202020204" pitchFamily="34" charset="0"/>
                      </a:endParaRPr>
                    </a:p>
                  </a:txBody>
                  <a:tcPr marL="57723" marR="57723" marT="0" marB="0" anchor="ctr"/>
                </a:tc>
                <a:tc>
                  <a:txBody>
                    <a:bodyPr/>
                    <a:lstStyle/>
                    <a:p>
                      <a:pPr algn="ctr">
                        <a:lnSpc>
                          <a:spcPct val="100000"/>
                        </a:lnSpc>
                        <a:spcAft>
                          <a:spcPts val="0"/>
                        </a:spcAft>
                      </a:pPr>
                      <a:r>
                        <a:rPr lang="en-US" sz="1000">
                          <a:effectLst/>
                          <a:latin typeface="+mn-lt"/>
                        </a:rPr>
                        <a:t>Week 5</a:t>
                      </a:r>
                      <a:endParaRPr lang="nl-NL" sz="1000">
                        <a:effectLst/>
                        <a:latin typeface="+mn-lt"/>
                        <a:ea typeface="Calibri" panose="020F0502020204030204" pitchFamily="34" charset="0"/>
                        <a:cs typeface="Arial" panose="020B0604020202020204" pitchFamily="34" charset="0"/>
                      </a:endParaRPr>
                    </a:p>
                  </a:txBody>
                  <a:tcPr marL="57723" marR="57723" marT="0" marB="0" anchor="ctr"/>
                </a:tc>
                <a:tc>
                  <a:txBody>
                    <a:bodyPr/>
                    <a:lstStyle/>
                    <a:p>
                      <a:pPr algn="ctr">
                        <a:lnSpc>
                          <a:spcPct val="100000"/>
                        </a:lnSpc>
                        <a:spcAft>
                          <a:spcPts val="0"/>
                        </a:spcAft>
                      </a:pPr>
                      <a:r>
                        <a:rPr lang="en-US" sz="1000">
                          <a:effectLst/>
                          <a:latin typeface="+mn-lt"/>
                        </a:rPr>
                        <a:t>Week 6</a:t>
                      </a:r>
                      <a:endParaRPr lang="nl-NL" sz="1000">
                        <a:effectLst/>
                        <a:latin typeface="+mn-lt"/>
                        <a:ea typeface="Calibri" panose="020F0502020204030204" pitchFamily="34" charset="0"/>
                        <a:cs typeface="Arial" panose="020B0604020202020204" pitchFamily="34" charset="0"/>
                      </a:endParaRPr>
                    </a:p>
                  </a:txBody>
                  <a:tcPr marL="57723" marR="57723" marT="0" marB="0" anchor="ctr"/>
                </a:tc>
                <a:tc>
                  <a:txBody>
                    <a:bodyPr/>
                    <a:lstStyle/>
                    <a:p>
                      <a:pPr algn="ctr">
                        <a:lnSpc>
                          <a:spcPct val="100000"/>
                        </a:lnSpc>
                        <a:spcAft>
                          <a:spcPts val="0"/>
                        </a:spcAft>
                      </a:pPr>
                      <a:r>
                        <a:rPr lang="en-US" sz="1000">
                          <a:effectLst/>
                          <a:latin typeface="+mn-lt"/>
                        </a:rPr>
                        <a:t>Week 7</a:t>
                      </a:r>
                      <a:endParaRPr lang="nl-NL" sz="1000">
                        <a:effectLst/>
                        <a:latin typeface="+mn-lt"/>
                        <a:ea typeface="Calibri" panose="020F0502020204030204" pitchFamily="34" charset="0"/>
                        <a:cs typeface="Arial" panose="020B0604020202020204" pitchFamily="34" charset="0"/>
                      </a:endParaRPr>
                    </a:p>
                  </a:txBody>
                  <a:tcPr marL="57723" marR="57723" marT="0" marB="0" anchor="ctr"/>
                </a:tc>
                <a:tc>
                  <a:txBody>
                    <a:bodyPr/>
                    <a:lstStyle/>
                    <a:p>
                      <a:pPr algn="ctr">
                        <a:lnSpc>
                          <a:spcPct val="100000"/>
                        </a:lnSpc>
                        <a:spcAft>
                          <a:spcPts val="0"/>
                        </a:spcAft>
                      </a:pPr>
                      <a:r>
                        <a:rPr lang="en-US" sz="1000">
                          <a:effectLst/>
                          <a:latin typeface="+mn-lt"/>
                        </a:rPr>
                        <a:t>Week 8</a:t>
                      </a:r>
                      <a:endParaRPr lang="nl-NL" sz="1000">
                        <a:effectLst/>
                        <a:latin typeface="+mn-lt"/>
                        <a:ea typeface="Calibri" panose="020F0502020204030204" pitchFamily="34" charset="0"/>
                        <a:cs typeface="Arial" panose="020B0604020202020204" pitchFamily="34" charset="0"/>
                      </a:endParaRPr>
                    </a:p>
                  </a:txBody>
                  <a:tcPr marL="57723" marR="57723" marT="0" marB="0" anchor="ctr"/>
                </a:tc>
                <a:tc>
                  <a:txBody>
                    <a:bodyPr/>
                    <a:lstStyle/>
                    <a:p>
                      <a:pPr algn="ctr">
                        <a:lnSpc>
                          <a:spcPct val="100000"/>
                        </a:lnSpc>
                        <a:spcAft>
                          <a:spcPts val="0"/>
                        </a:spcAft>
                      </a:pPr>
                      <a:r>
                        <a:rPr lang="en-US" sz="1000">
                          <a:effectLst/>
                          <a:latin typeface="+mn-lt"/>
                        </a:rPr>
                        <a:t>Week 9</a:t>
                      </a:r>
                      <a:endParaRPr lang="nl-NL" sz="1000">
                        <a:effectLst/>
                        <a:latin typeface="+mn-lt"/>
                        <a:ea typeface="Calibri" panose="020F0502020204030204" pitchFamily="34" charset="0"/>
                        <a:cs typeface="Arial" panose="020B0604020202020204" pitchFamily="34" charset="0"/>
                      </a:endParaRPr>
                    </a:p>
                  </a:txBody>
                  <a:tcPr marL="57723" marR="57723" marT="0" marB="0" anchor="ctr"/>
                </a:tc>
                <a:tc>
                  <a:txBody>
                    <a:bodyPr/>
                    <a:lstStyle/>
                    <a:p>
                      <a:pPr algn="ctr">
                        <a:lnSpc>
                          <a:spcPct val="100000"/>
                        </a:lnSpc>
                        <a:spcAft>
                          <a:spcPts val="0"/>
                        </a:spcAft>
                      </a:pPr>
                      <a:r>
                        <a:rPr lang="en-US" sz="1000">
                          <a:effectLst/>
                          <a:latin typeface="+mn-lt"/>
                        </a:rPr>
                        <a:t>Week 10</a:t>
                      </a:r>
                      <a:endParaRPr lang="nl-NL" sz="1000">
                        <a:effectLst/>
                        <a:latin typeface="+mn-lt"/>
                        <a:ea typeface="Calibri" panose="020F0502020204030204" pitchFamily="34" charset="0"/>
                        <a:cs typeface="Arial" panose="020B0604020202020204" pitchFamily="34" charset="0"/>
                      </a:endParaRPr>
                    </a:p>
                  </a:txBody>
                  <a:tcPr marL="57723" marR="57723" marT="0" marB="0" anchor="ctr"/>
                </a:tc>
                <a:extLst>
                  <a:ext uri="{0D108BD9-81ED-4DB2-BD59-A6C34878D82A}">
                    <a16:rowId xmlns:a16="http://schemas.microsoft.com/office/drawing/2014/main" val="1024385519"/>
                  </a:ext>
                </a:extLst>
              </a:tr>
              <a:tr h="329553">
                <a:tc>
                  <a:txBody>
                    <a:bodyPr/>
                    <a:lstStyle/>
                    <a:p>
                      <a:pPr algn="ctr">
                        <a:lnSpc>
                          <a:spcPct val="100000"/>
                        </a:lnSpc>
                        <a:spcAft>
                          <a:spcPts val="0"/>
                        </a:spcAft>
                      </a:pPr>
                      <a:r>
                        <a:rPr lang="en-US" sz="1000">
                          <a:effectLst/>
                          <a:latin typeface="+mn-lt"/>
                        </a:rPr>
                        <a:t>Unit title</a:t>
                      </a:r>
                      <a:endParaRPr lang="nl-NL" sz="1000">
                        <a:effectLst/>
                        <a:latin typeface="+mn-lt"/>
                        <a:ea typeface="Calibri" panose="020F0502020204030204" pitchFamily="34" charset="0"/>
                        <a:cs typeface="Arial" panose="020B0604020202020204" pitchFamily="34" charset="0"/>
                      </a:endParaRPr>
                    </a:p>
                  </a:txBody>
                  <a:tcPr marL="57723" marR="57723" marT="0" marB="0" anchor="ctr"/>
                </a:tc>
                <a:tc>
                  <a:txBody>
                    <a:bodyPr/>
                    <a:lstStyle/>
                    <a:p>
                      <a:pPr algn="l">
                        <a:lnSpc>
                          <a:spcPct val="100000"/>
                        </a:lnSpc>
                        <a:spcAft>
                          <a:spcPts val="0"/>
                        </a:spcAft>
                      </a:pPr>
                      <a:endParaRPr lang="nl-NL" sz="1000">
                        <a:effectLst/>
                        <a:latin typeface="+mn-lt"/>
                        <a:ea typeface="Calibri" panose="020F0502020204030204" pitchFamily="34" charset="0"/>
                        <a:cs typeface="Arial" panose="020B0604020202020204" pitchFamily="34" charset="0"/>
                      </a:endParaRPr>
                    </a:p>
                  </a:txBody>
                  <a:tcPr marL="57723" marR="57723" marT="0" marB="0" anchor="ctr"/>
                </a:tc>
                <a:tc>
                  <a:txBody>
                    <a:bodyPr/>
                    <a:lstStyle/>
                    <a:p>
                      <a:pPr algn="l">
                        <a:lnSpc>
                          <a:spcPct val="100000"/>
                        </a:lnSpc>
                        <a:spcAft>
                          <a:spcPts val="0"/>
                        </a:spcAft>
                      </a:pPr>
                      <a:endParaRPr lang="nl-NL" sz="1000">
                        <a:effectLst/>
                        <a:latin typeface="+mn-lt"/>
                        <a:ea typeface="Calibri" panose="020F0502020204030204" pitchFamily="34" charset="0"/>
                        <a:cs typeface="Arial" panose="020B0604020202020204" pitchFamily="34" charset="0"/>
                      </a:endParaRPr>
                    </a:p>
                  </a:txBody>
                  <a:tcPr marL="57723" marR="57723" marT="0" marB="0" anchor="ctr"/>
                </a:tc>
                <a:tc gridSpan="2">
                  <a:txBody>
                    <a:bodyPr/>
                    <a:lstStyle/>
                    <a:p>
                      <a:pPr algn="l">
                        <a:lnSpc>
                          <a:spcPct val="100000"/>
                        </a:lnSpc>
                        <a:spcAft>
                          <a:spcPts val="0"/>
                        </a:spcAft>
                      </a:pPr>
                      <a:endParaRPr lang="nl-NL" sz="1000">
                        <a:effectLst/>
                        <a:latin typeface="+mn-lt"/>
                        <a:ea typeface="Calibri" panose="020F0502020204030204" pitchFamily="34" charset="0"/>
                        <a:cs typeface="Arial" panose="020B0604020202020204" pitchFamily="34" charset="0"/>
                      </a:endParaRPr>
                    </a:p>
                  </a:txBody>
                  <a:tcPr marL="57723" marR="57723" marT="0" marB="0" anchor="ctr"/>
                </a:tc>
                <a:tc hMerge="1">
                  <a:txBody>
                    <a:bodyPr/>
                    <a:lstStyle/>
                    <a:p>
                      <a:endParaRPr lang="en-GB"/>
                    </a:p>
                  </a:txBody>
                  <a:tcPr/>
                </a:tc>
                <a:tc>
                  <a:txBody>
                    <a:bodyPr/>
                    <a:lstStyle/>
                    <a:p>
                      <a:pPr algn="l">
                        <a:lnSpc>
                          <a:spcPct val="100000"/>
                        </a:lnSpc>
                        <a:spcAft>
                          <a:spcPts val="0"/>
                        </a:spcAft>
                      </a:pPr>
                      <a:endParaRPr lang="nl-NL" sz="1000">
                        <a:effectLst/>
                        <a:latin typeface="+mn-lt"/>
                        <a:ea typeface="Calibri" panose="020F0502020204030204" pitchFamily="34" charset="0"/>
                        <a:cs typeface="Times New Roman" panose="02020603050405020304" pitchFamily="18" charset="0"/>
                      </a:endParaRPr>
                    </a:p>
                  </a:txBody>
                  <a:tcPr marL="64946" marR="64946" marT="0" marB="0" anchor="ctr"/>
                </a:tc>
                <a:tc>
                  <a:txBody>
                    <a:bodyPr/>
                    <a:lstStyle/>
                    <a:p>
                      <a:pPr algn="l">
                        <a:lnSpc>
                          <a:spcPct val="100000"/>
                        </a:lnSpc>
                        <a:spcAft>
                          <a:spcPts val="0"/>
                        </a:spcAft>
                      </a:pPr>
                      <a:endParaRPr lang="nl-NL" sz="1000">
                        <a:effectLst/>
                        <a:latin typeface="+mn-lt"/>
                        <a:ea typeface="Calibri" panose="020F0502020204030204" pitchFamily="34" charset="0"/>
                        <a:cs typeface="Times New Roman" panose="02020603050405020304" pitchFamily="18" charset="0"/>
                      </a:endParaRPr>
                    </a:p>
                  </a:txBody>
                  <a:tcPr marL="64946" marR="64946" marT="0" marB="0" anchor="ctr"/>
                </a:tc>
                <a:tc>
                  <a:txBody>
                    <a:bodyPr/>
                    <a:lstStyle/>
                    <a:p>
                      <a:pPr algn="l">
                        <a:lnSpc>
                          <a:spcPct val="100000"/>
                        </a:lnSpc>
                        <a:spcAft>
                          <a:spcPts val="0"/>
                        </a:spcAft>
                      </a:pPr>
                      <a:endParaRPr lang="nl-NL" sz="1000">
                        <a:effectLst/>
                        <a:latin typeface="+mn-lt"/>
                        <a:ea typeface="Calibri" panose="020F0502020204030204" pitchFamily="34" charset="0"/>
                        <a:cs typeface="Times New Roman" panose="02020603050405020304" pitchFamily="18" charset="0"/>
                      </a:endParaRPr>
                    </a:p>
                  </a:txBody>
                  <a:tcPr marL="64946" marR="64946" marT="0" marB="0" anchor="ctr"/>
                </a:tc>
                <a:tc>
                  <a:txBody>
                    <a:bodyPr/>
                    <a:lstStyle/>
                    <a:p>
                      <a:pPr algn="l">
                        <a:lnSpc>
                          <a:spcPct val="100000"/>
                        </a:lnSpc>
                        <a:spcAft>
                          <a:spcPts val="0"/>
                        </a:spcAft>
                      </a:pPr>
                      <a:endParaRPr lang="nl-NL" sz="1000">
                        <a:effectLst/>
                        <a:latin typeface="+mn-lt"/>
                        <a:ea typeface="Calibri" panose="020F0502020204030204" pitchFamily="34" charset="0"/>
                        <a:cs typeface="Times New Roman" panose="02020603050405020304" pitchFamily="18" charset="0"/>
                      </a:endParaRPr>
                    </a:p>
                  </a:txBody>
                  <a:tcPr marL="64946" marR="64946" marT="0" marB="0" anchor="ctr"/>
                </a:tc>
                <a:tc>
                  <a:txBody>
                    <a:bodyPr/>
                    <a:lstStyle/>
                    <a:p>
                      <a:pPr algn="l">
                        <a:lnSpc>
                          <a:spcPct val="100000"/>
                        </a:lnSpc>
                        <a:spcAft>
                          <a:spcPts val="0"/>
                        </a:spcAft>
                      </a:pPr>
                      <a:endParaRPr lang="nl-NL" sz="1000">
                        <a:effectLst/>
                        <a:latin typeface="+mn-lt"/>
                        <a:ea typeface="Calibri" panose="020F0502020204030204" pitchFamily="34" charset="0"/>
                        <a:cs typeface="Times New Roman" panose="02020603050405020304" pitchFamily="18" charset="0"/>
                      </a:endParaRPr>
                    </a:p>
                  </a:txBody>
                  <a:tcPr marL="64946" marR="64946" marT="0" marB="0" anchor="ctr"/>
                </a:tc>
                <a:tc>
                  <a:txBody>
                    <a:bodyPr/>
                    <a:lstStyle/>
                    <a:p>
                      <a:pPr algn="l">
                        <a:lnSpc>
                          <a:spcPct val="100000"/>
                        </a:lnSpc>
                        <a:spcAft>
                          <a:spcPts val="0"/>
                        </a:spcAft>
                      </a:pPr>
                      <a:endParaRPr lang="nl-NL" sz="1000">
                        <a:effectLst/>
                        <a:latin typeface="+mn-lt"/>
                        <a:ea typeface="Calibri" panose="020F0502020204030204" pitchFamily="34" charset="0"/>
                        <a:cs typeface="Times New Roman" panose="02020603050405020304" pitchFamily="18" charset="0"/>
                      </a:endParaRPr>
                    </a:p>
                  </a:txBody>
                  <a:tcPr marL="64946" marR="64946" marT="0" marB="0" anchor="ctr"/>
                </a:tc>
                <a:tc>
                  <a:txBody>
                    <a:bodyPr/>
                    <a:lstStyle/>
                    <a:p>
                      <a:pPr algn="l">
                        <a:lnSpc>
                          <a:spcPct val="100000"/>
                        </a:lnSpc>
                        <a:spcAft>
                          <a:spcPts val="0"/>
                        </a:spcAft>
                      </a:pPr>
                      <a:endParaRPr lang="nl-NL" sz="1000">
                        <a:effectLst/>
                        <a:latin typeface="+mn-lt"/>
                        <a:ea typeface="Calibri" panose="020F0502020204030204" pitchFamily="34" charset="0"/>
                        <a:cs typeface="Times New Roman" panose="02020603050405020304" pitchFamily="18" charset="0"/>
                      </a:endParaRPr>
                    </a:p>
                  </a:txBody>
                  <a:tcPr marL="64946" marR="64946" marT="0" marB="0" anchor="ctr"/>
                </a:tc>
                <a:extLst>
                  <a:ext uri="{0D108BD9-81ED-4DB2-BD59-A6C34878D82A}">
                    <a16:rowId xmlns:a16="http://schemas.microsoft.com/office/drawing/2014/main" val="613151139"/>
                  </a:ext>
                </a:extLst>
              </a:tr>
              <a:tr h="329553">
                <a:tc>
                  <a:txBody>
                    <a:bodyPr/>
                    <a:lstStyle/>
                    <a:p>
                      <a:pPr algn="ctr">
                        <a:lnSpc>
                          <a:spcPct val="100000"/>
                        </a:lnSpc>
                        <a:spcAft>
                          <a:spcPts val="0"/>
                        </a:spcAft>
                      </a:pPr>
                      <a:r>
                        <a:rPr lang="en-US" sz="1000">
                          <a:effectLst/>
                          <a:latin typeface="+mn-lt"/>
                        </a:rPr>
                        <a:t>CLOs</a:t>
                      </a:r>
                      <a:endParaRPr lang="nl-NL" sz="1000">
                        <a:effectLst/>
                        <a:latin typeface="+mn-lt"/>
                        <a:ea typeface="Calibri" panose="020F0502020204030204" pitchFamily="34" charset="0"/>
                        <a:cs typeface="Arial" panose="020B0604020202020204" pitchFamily="34" charset="0"/>
                      </a:endParaRPr>
                    </a:p>
                  </a:txBody>
                  <a:tcPr marL="57723" marR="57723" marT="0" marB="0" anchor="ctr"/>
                </a:tc>
                <a:tc>
                  <a:txBody>
                    <a:bodyPr/>
                    <a:lstStyle/>
                    <a:p>
                      <a:pPr algn="l">
                        <a:lnSpc>
                          <a:spcPct val="100000"/>
                        </a:lnSpc>
                        <a:spcAft>
                          <a:spcPts val="0"/>
                        </a:spcAft>
                      </a:pPr>
                      <a:endParaRPr lang="nl-NL" sz="1000">
                        <a:effectLst/>
                        <a:latin typeface="+mn-lt"/>
                        <a:ea typeface="Calibri" panose="020F0502020204030204" pitchFamily="34" charset="0"/>
                        <a:cs typeface="Arial" panose="020B0604020202020204" pitchFamily="34" charset="0"/>
                      </a:endParaRPr>
                    </a:p>
                  </a:txBody>
                  <a:tcPr marL="57723" marR="57723" marT="0" marB="0" anchor="ctr"/>
                </a:tc>
                <a:tc>
                  <a:txBody>
                    <a:bodyPr/>
                    <a:lstStyle/>
                    <a:p>
                      <a:pPr algn="l">
                        <a:lnSpc>
                          <a:spcPct val="100000"/>
                        </a:lnSpc>
                        <a:spcAft>
                          <a:spcPts val="0"/>
                        </a:spcAft>
                      </a:pPr>
                      <a:endParaRPr lang="nl-NL" sz="1000">
                        <a:effectLst/>
                        <a:latin typeface="+mn-lt"/>
                        <a:ea typeface="Calibri" panose="020F0502020204030204" pitchFamily="34" charset="0"/>
                        <a:cs typeface="Arial" panose="020B0604020202020204" pitchFamily="34" charset="0"/>
                      </a:endParaRPr>
                    </a:p>
                  </a:txBody>
                  <a:tcPr marL="57723" marR="57723" marT="0" marB="0" anchor="ctr"/>
                </a:tc>
                <a:tc gridSpan="2">
                  <a:txBody>
                    <a:bodyPr/>
                    <a:lstStyle/>
                    <a:p>
                      <a:pPr algn="l">
                        <a:lnSpc>
                          <a:spcPct val="100000"/>
                        </a:lnSpc>
                        <a:spcAft>
                          <a:spcPts val="0"/>
                        </a:spcAft>
                      </a:pPr>
                      <a:endParaRPr lang="nl-NL" sz="1000">
                        <a:effectLst/>
                        <a:latin typeface="+mn-lt"/>
                        <a:ea typeface="Calibri" panose="020F0502020204030204" pitchFamily="34" charset="0"/>
                        <a:cs typeface="Arial" panose="020B0604020202020204" pitchFamily="34" charset="0"/>
                      </a:endParaRPr>
                    </a:p>
                  </a:txBody>
                  <a:tcPr marL="57723" marR="57723" marT="0" marB="0" anchor="ctr"/>
                </a:tc>
                <a:tc hMerge="1">
                  <a:txBody>
                    <a:bodyPr/>
                    <a:lstStyle/>
                    <a:p>
                      <a:endParaRPr lang="en-GB"/>
                    </a:p>
                  </a:txBody>
                  <a:tcPr/>
                </a:tc>
                <a:tc>
                  <a:txBody>
                    <a:bodyPr/>
                    <a:lstStyle/>
                    <a:p>
                      <a:pPr algn="l">
                        <a:lnSpc>
                          <a:spcPct val="100000"/>
                        </a:lnSpc>
                        <a:spcAft>
                          <a:spcPts val="0"/>
                        </a:spcAft>
                      </a:pPr>
                      <a:endParaRPr lang="nl-NL" sz="1000">
                        <a:effectLst/>
                        <a:latin typeface="+mn-lt"/>
                        <a:ea typeface="Calibri" panose="020F0502020204030204" pitchFamily="34" charset="0"/>
                        <a:cs typeface="Arial" panose="020B0604020202020204" pitchFamily="34" charset="0"/>
                      </a:endParaRPr>
                    </a:p>
                  </a:txBody>
                  <a:tcPr marL="57723" marR="57723" marT="0" marB="0" anchor="ctr"/>
                </a:tc>
                <a:tc>
                  <a:txBody>
                    <a:bodyPr/>
                    <a:lstStyle/>
                    <a:p>
                      <a:pPr algn="l">
                        <a:lnSpc>
                          <a:spcPct val="100000"/>
                        </a:lnSpc>
                        <a:spcAft>
                          <a:spcPts val="0"/>
                        </a:spcAft>
                      </a:pPr>
                      <a:endParaRPr lang="nl-NL" sz="1000">
                        <a:effectLst/>
                        <a:latin typeface="+mn-lt"/>
                        <a:ea typeface="Calibri" panose="020F0502020204030204" pitchFamily="34" charset="0"/>
                        <a:cs typeface="Arial" panose="020B0604020202020204" pitchFamily="34" charset="0"/>
                      </a:endParaRPr>
                    </a:p>
                  </a:txBody>
                  <a:tcPr marL="57723" marR="57723" marT="0" marB="0" anchor="ctr"/>
                </a:tc>
                <a:tc>
                  <a:txBody>
                    <a:bodyPr/>
                    <a:lstStyle/>
                    <a:p>
                      <a:pPr algn="l">
                        <a:lnSpc>
                          <a:spcPct val="100000"/>
                        </a:lnSpc>
                        <a:spcAft>
                          <a:spcPts val="0"/>
                        </a:spcAft>
                      </a:pPr>
                      <a:endParaRPr lang="nl-NL" sz="1000">
                        <a:effectLst/>
                        <a:latin typeface="+mn-lt"/>
                        <a:ea typeface="Calibri" panose="020F0502020204030204" pitchFamily="34" charset="0"/>
                        <a:cs typeface="Arial" panose="020B0604020202020204" pitchFamily="34" charset="0"/>
                      </a:endParaRPr>
                    </a:p>
                  </a:txBody>
                  <a:tcPr marL="57723" marR="57723" marT="0" marB="0" anchor="ctr"/>
                </a:tc>
                <a:tc>
                  <a:txBody>
                    <a:bodyPr/>
                    <a:lstStyle/>
                    <a:p>
                      <a:pPr algn="l">
                        <a:lnSpc>
                          <a:spcPct val="100000"/>
                        </a:lnSpc>
                        <a:spcAft>
                          <a:spcPts val="0"/>
                        </a:spcAft>
                      </a:pPr>
                      <a:endParaRPr lang="nl-NL" sz="1000">
                        <a:effectLst/>
                        <a:latin typeface="+mn-lt"/>
                        <a:ea typeface="Calibri" panose="020F0502020204030204" pitchFamily="34" charset="0"/>
                        <a:cs typeface="Arial" panose="020B0604020202020204" pitchFamily="34" charset="0"/>
                      </a:endParaRPr>
                    </a:p>
                  </a:txBody>
                  <a:tcPr marL="57723" marR="57723" marT="0" marB="0" anchor="ctr"/>
                </a:tc>
                <a:tc>
                  <a:txBody>
                    <a:bodyPr/>
                    <a:lstStyle/>
                    <a:p>
                      <a:pPr algn="l">
                        <a:lnSpc>
                          <a:spcPct val="100000"/>
                        </a:lnSpc>
                        <a:spcAft>
                          <a:spcPts val="0"/>
                        </a:spcAft>
                      </a:pPr>
                      <a:endParaRPr lang="nl-NL" sz="1000">
                        <a:effectLst/>
                        <a:latin typeface="+mn-lt"/>
                        <a:ea typeface="Calibri" panose="020F0502020204030204" pitchFamily="34" charset="0"/>
                        <a:cs typeface="Arial" panose="020B0604020202020204" pitchFamily="34" charset="0"/>
                      </a:endParaRPr>
                    </a:p>
                  </a:txBody>
                  <a:tcPr marL="57723" marR="57723" marT="0" marB="0" anchor="ctr"/>
                </a:tc>
                <a:tc>
                  <a:txBody>
                    <a:bodyPr/>
                    <a:lstStyle/>
                    <a:p>
                      <a:pPr algn="l">
                        <a:lnSpc>
                          <a:spcPct val="100000"/>
                        </a:lnSpc>
                        <a:spcAft>
                          <a:spcPts val="0"/>
                        </a:spcAft>
                      </a:pPr>
                      <a:endParaRPr lang="nl-NL" sz="1000">
                        <a:effectLst/>
                        <a:latin typeface="+mn-lt"/>
                        <a:ea typeface="Calibri" panose="020F0502020204030204" pitchFamily="34" charset="0"/>
                        <a:cs typeface="Arial" panose="020B0604020202020204" pitchFamily="34" charset="0"/>
                      </a:endParaRPr>
                    </a:p>
                  </a:txBody>
                  <a:tcPr marL="57723" marR="57723" marT="0" marB="0" anchor="ctr"/>
                </a:tc>
                <a:tc>
                  <a:txBody>
                    <a:bodyPr/>
                    <a:lstStyle/>
                    <a:p>
                      <a:pPr algn="l">
                        <a:lnSpc>
                          <a:spcPct val="100000"/>
                        </a:lnSpc>
                        <a:spcAft>
                          <a:spcPts val="0"/>
                        </a:spcAft>
                      </a:pPr>
                      <a:endParaRPr lang="nl-NL" sz="1000">
                        <a:effectLst/>
                        <a:latin typeface="+mn-lt"/>
                        <a:ea typeface="Calibri" panose="020F0502020204030204" pitchFamily="34" charset="0"/>
                        <a:cs typeface="Arial" panose="020B0604020202020204" pitchFamily="34" charset="0"/>
                      </a:endParaRPr>
                    </a:p>
                  </a:txBody>
                  <a:tcPr marL="57723" marR="57723" marT="0" marB="0" anchor="ctr"/>
                </a:tc>
                <a:extLst>
                  <a:ext uri="{0D108BD9-81ED-4DB2-BD59-A6C34878D82A}">
                    <a16:rowId xmlns:a16="http://schemas.microsoft.com/office/drawing/2014/main" val="917560489"/>
                  </a:ext>
                </a:extLst>
              </a:tr>
              <a:tr h="595323">
                <a:tc>
                  <a:txBody>
                    <a:bodyPr/>
                    <a:lstStyle/>
                    <a:p>
                      <a:pPr algn="ctr">
                        <a:lnSpc>
                          <a:spcPct val="100000"/>
                        </a:lnSpc>
                        <a:spcAft>
                          <a:spcPts val="0"/>
                        </a:spcAft>
                      </a:pPr>
                      <a:r>
                        <a:rPr lang="en-US" sz="1000">
                          <a:effectLst/>
                          <a:latin typeface="+mn-lt"/>
                        </a:rPr>
                        <a:t>Unit learning outcomes</a:t>
                      </a:r>
                      <a:endParaRPr lang="nl-NL" sz="1000">
                        <a:effectLst/>
                        <a:latin typeface="+mn-lt"/>
                        <a:ea typeface="Calibri" panose="020F0502020204030204" pitchFamily="34" charset="0"/>
                        <a:cs typeface="Arial" panose="020B0604020202020204" pitchFamily="34" charset="0"/>
                      </a:endParaRPr>
                    </a:p>
                  </a:txBody>
                  <a:tcPr marL="57723" marR="57723" marT="0" marB="0" anchor="ctr"/>
                </a:tc>
                <a:tc>
                  <a:txBody>
                    <a:bodyPr/>
                    <a:lstStyle/>
                    <a:p>
                      <a:pPr marL="0" indent="0" algn="l">
                        <a:lnSpc>
                          <a:spcPct val="100000"/>
                        </a:lnSpc>
                        <a:spcAft>
                          <a:spcPts val="0"/>
                        </a:spcAft>
                        <a:buFont typeface="Arial" panose="020B0604020202020204" pitchFamily="34" charset="0"/>
                        <a:buNone/>
                      </a:pPr>
                      <a:endParaRPr lang="nl-NL" sz="1000">
                        <a:effectLst/>
                        <a:latin typeface="+mn-lt"/>
                        <a:ea typeface="Calibri" panose="020F0502020204030204" pitchFamily="34" charset="0"/>
                        <a:cs typeface="Arial" panose="020B0604020202020204" pitchFamily="34" charset="0"/>
                      </a:endParaRPr>
                    </a:p>
                  </a:txBody>
                  <a:tcPr marL="57723" marR="57723" marT="0" marB="0"/>
                </a:tc>
                <a:tc>
                  <a:txBody>
                    <a:bodyPr/>
                    <a:lstStyle/>
                    <a:p>
                      <a:pPr marL="0" indent="0" algn="l">
                        <a:lnSpc>
                          <a:spcPct val="100000"/>
                        </a:lnSpc>
                        <a:spcAft>
                          <a:spcPts val="0"/>
                        </a:spcAft>
                        <a:buFont typeface="Arial" panose="020B0604020202020204" pitchFamily="34" charset="0"/>
                        <a:buNone/>
                      </a:pPr>
                      <a:endParaRPr lang="nl-NL" sz="1000">
                        <a:effectLst/>
                        <a:latin typeface="+mn-lt"/>
                        <a:ea typeface="Calibri" panose="020F0502020204030204" pitchFamily="34" charset="0"/>
                        <a:cs typeface="Arial" panose="020B0604020202020204" pitchFamily="34" charset="0"/>
                      </a:endParaRPr>
                    </a:p>
                  </a:txBody>
                  <a:tcPr marL="57723" marR="57723" marT="0" marB="0"/>
                </a:tc>
                <a:tc gridSpan="2">
                  <a:txBody>
                    <a:bodyPr/>
                    <a:lstStyle/>
                    <a:p>
                      <a:pPr marL="0" indent="0" algn="l">
                        <a:lnSpc>
                          <a:spcPct val="100000"/>
                        </a:lnSpc>
                        <a:spcAft>
                          <a:spcPts val="0"/>
                        </a:spcAft>
                        <a:buFont typeface="Arial" panose="020B0604020202020204" pitchFamily="34" charset="0"/>
                        <a:buNone/>
                      </a:pPr>
                      <a:endParaRPr lang="nl-NL" sz="1000">
                        <a:effectLst/>
                        <a:latin typeface="+mn-lt"/>
                        <a:ea typeface="Calibri" panose="020F0502020204030204" pitchFamily="34" charset="0"/>
                        <a:cs typeface="Arial" panose="020B0604020202020204" pitchFamily="34" charset="0"/>
                      </a:endParaRPr>
                    </a:p>
                  </a:txBody>
                  <a:tcPr marL="57723" marR="57723" marT="0" marB="0"/>
                </a:tc>
                <a:tc hMerge="1">
                  <a:txBody>
                    <a:bodyPr/>
                    <a:lstStyle/>
                    <a:p>
                      <a:endParaRPr lang="en-GB"/>
                    </a:p>
                  </a:txBody>
                  <a:tcPr/>
                </a:tc>
                <a:tc>
                  <a:txBody>
                    <a:bodyPr/>
                    <a:lstStyle/>
                    <a:p>
                      <a:pPr algn="l">
                        <a:lnSpc>
                          <a:spcPct val="100000"/>
                        </a:lnSpc>
                        <a:spcAft>
                          <a:spcPts val="0"/>
                        </a:spcAft>
                      </a:pPr>
                      <a:endParaRPr lang="nl-NL" sz="1000">
                        <a:effectLst/>
                        <a:latin typeface="+mn-lt"/>
                        <a:ea typeface="Calibri" panose="020F0502020204030204" pitchFamily="34" charset="0"/>
                        <a:cs typeface="Arial" panose="020B0604020202020204" pitchFamily="34" charset="0"/>
                      </a:endParaRPr>
                    </a:p>
                  </a:txBody>
                  <a:tcPr marL="57723" marR="57723" marT="0" marB="0"/>
                </a:tc>
                <a:tc>
                  <a:txBody>
                    <a:bodyPr/>
                    <a:lstStyle/>
                    <a:p>
                      <a:pPr algn="l">
                        <a:lnSpc>
                          <a:spcPct val="100000"/>
                        </a:lnSpc>
                        <a:spcAft>
                          <a:spcPts val="0"/>
                        </a:spcAft>
                      </a:pPr>
                      <a:endParaRPr lang="nl-NL" sz="1000">
                        <a:effectLst/>
                        <a:latin typeface="+mn-lt"/>
                        <a:ea typeface="Calibri" panose="020F0502020204030204" pitchFamily="34" charset="0"/>
                        <a:cs typeface="Arial" panose="020B0604020202020204" pitchFamily="34" charset="0"/>
                      </a:endParaRPr>
                    </a:p>
                  </a:txBody>
                  <a:tcPr marL="57723" marR="57723" marT="0" marB="0"/>
                </a:tc>
                <a:tc>
                  <a:txBody>
                    <a:bodyPr/>
                    <a:lstStyle/>
                    <a:p>
                      <a:pPr algn="l">
                        <a:lnSpc>
                          <a:spcPct val="100000"/>
                        </a:lnSpc>
                        <a:spcAft>
                          <a:spcPts val="0"/>
                        </a:spcAft>
                      </a:pPr>
                      <a:endParaRPr lang="nl-NL" sz="1000">
                        <a:effectLst/>
                        <a:latin typeface="+mn-lt"/>
                        <a:ea typeface="Calibri" panose="020F0502020204030204" pitchFamily="34" charset="0"/>
                        <a:cs typeface="Arial" panose="020B0604020202020204" pitchFamily="34" charset="0"/>
                      </a:endParaRPr>
                    </a:p>
                  </a:txBody>
                  <a:tcPr marL="57723" marR="57723" marT="0" marB="0"/>
                </a:tc>
                <a:tc>
                  <a:txBody>
                    <a:bodyPr/>
                    <a:lstStyle/>
                    <a:p>
                      <a:pPr algn="l">
                        <a:lnSpc>
                          <a:spcPct val="100000"/>
                        </a:lnSpc>
                        <a:spcAft>
                          <a:spcPts val="0"/>
                        </a:spcAft>
                      </a:pPr>
                      <a:endParaRPr lang="nl-NL" sz="1000">
                        <a:effectLst/>
                        <a:latin typeface="+mn-lt"/>
                        <a:ea typeface="Calibri" panose="020F0502020204030204" pitchFamily="34" charset="0"/>
                        <a:cs typeface="Arial" panose="020B0604020202020204" pitchFamily="34" charset="0"/>
                      </a:endParaRPr>
                    </a:p>
                  </a:txBody>
                  <a:tcPr marL="57723" marR="57723" marT="0" marB="0"/>
                </a:tc>
                <a:tc>
                  <a:txBody>
                    <a:bodyPr/>
                    <a:lstStyle/>
                    <a:p>
                      <a:pPr algn="l">
                        <a:lnSpc>
                          <a:spcPct val="100000"/>
                        </a:lnSpc>
                        <a:spcAft>
                          <a:spcPts val="0"/>
                        </a:spcAft>
                      </a:pPr>
                      <a:endParaRPr lang="nl-NL" sz="1000">
                        <a:effectLst/>
                        <a:latin typeface="+mn-lt"/>
                        <a:ea typeface="Calibri" panose="020F0502020204030204" pitchFamily="34" charset="0"/>
                        <a:cs typeface="Arial" panose="020B0604020202020204" pitchFamily="34" charset="0"/>
                      </a:endParaRPr>
                    </a:p>
                  </a:txBody>
                  <a:tcPr marL="57723" marR="57723" marT="0" marB="0"/>
                </a:tc>
                <a:tc>
                  <a:txBody>
                    <a:bodyPr/>
                    <a:lstStyle/>
                    <a:p>
                      <a:pPr algn="l">
                        <a:lnSpc>
                          <a:spcPct val="100000"/>
                        </a:lnSpc>
                        <a:spcAft>
                          <a:spcPts val="0"/>
                        </a:spcAft>
                      </a:pPr>
                      <a:endParaRPr lang="en-GB" sz="1000">
                        <a:effectLst/>
                        <a:latin typeface="+mn-lt"/>
                        <a:ea typeface="Calibri" panose="020F0502020204030204" pitchFamily="34" charset="0"/>
                        <a:cs typeface="Arial" panose="020B0604020202020204" pitchFamily="34" charset="0"/>
                      </a:endParaRPr>
                    </a:p>
                  </a:txBody>
                  <a:tcPr marL="57723" marR="57723" marT="0" marB="0"/>
                </a:tc>
                <a:tc>
                  <a:txBody>
                    <a:bodyPr/>
                    <a:lstStyle/>
                    <a:p>
                      <a:pPr algn="l">
                        <a:lnSpc>
                          <a:spcPct val="100000"/>
                        </a:lnSpc>
                        <a:spcAft>
                          <a:spcPts val="0"/>
                        </a:spcAft>
                      </a:pPr>
                      <a:endParaRPr lang="nl-NL" sz="1000">
                        <a:effectLst/>
                        <a:latin typeface="+mn-lt"/>
                        <a:ea typeface="Calibri" panose="020F0502020204030204" pitchFamily="34" charset="0"/>
                        <a:cs typeface="Arial" panose="020B0604020202020204" pitchFamily="34" charset="0"/>
                      </a:endParaRPr>
                    </a:p>
                  </a:txBody>
                  <a:tcPr marL="57723" marR="57723" marT="0" marB="0"/>
                </a:tc>
                <a:extLst>
                  <a:ext uri="{0D108BD9-81ED-4DB2-BD59-A6C34878D82A}">
                    <a16:rowId xmlns:a16="http://schemas.microsoft.com/office/drawing/2014/main" val="4270175556"/>
                  </a:ext>
                </a:extLst>
              </a:tr>
              <a:tr h="861090">
                <a:tc>
                  <a:txBody>
                    <a:bodyPr/>
                    <a:lstStyle/>
                    <a:p>
                      <a:pPr algn="ctr">
                        <a:lnSpc>
                          <a:spcPct val="100000"/>
                        </a:lnSpc>
                        <a:spcAft>
                          <a:spcPts val="0"/>
                        </a:spcAft>
                      </a:pPr>
                      <a:r>
                        <a:rPr lang="en-US" sz="1000">
                          <a:effectLst/>
                          <a:latin typeface="+mn-lt"/>
                        </a:rPr>
                        <a:t>Activity 1</a:t>
                      </a:r>
                      <a:endParaRPr lang="nl-NL" sz="1000">
                        <a:effectLst/>
                        <a:latin typeface="+mn-lt"/>
                        <a:ea typeface="Calibri" panose="020F0502020204030204" pitchFamily="34" charset="0"/>
                        <a:cs typeface="Arial" panose="020B0604020202020204" pitchFamily="34" charset="0"/>
                      </a:endParaRPr>
                    </a:p>
                  </a:txBody>
                  <a:tcPr marL="57723" marR="57723" marT="0" marB="0" anchor="ctr"/>
                </a:tc>
                <a:tc>
                  <a:txBody>
                    <a:bodyPr/>
                    <a:lstStyle/>
                    <a:p>
                      <a:pPr algn="l">
                        <a:lnSpc>
                          <a:spcPct val="100000"/>
                        </a:lnSpc>
                        <a:spcAft>
                          <a:spcPts val="0"/>
                        </a:spcAft>
                      </a:pPr>
                      <a:r>
                        <a:rPr lang="fr-FR" sz="1000">
                          <a:effectLst/>
                          <a:latin typeface="+mn-lt"/>
                          <a:ea typeface="Calibri" panose="020F0502020204030204" pitchFamily="34" charset="0"/>
                          <a:cs typeface="Arial"/>
                        </a:rPr>
                        <a:t>Micro lecture video + lecture slides</a:t>
                      </a:r>
                      <a:endParaRPr lang="nl-NL" sz="1000">
                        <a:effectLst/>
                        <a:latin typeface="+mn-lt"/>
                        <a:ea typeface="Calibri" panose="020F0502020204030204" pitchFamily="34" charset="0"/>
                        <a:cs typeface="Arial"/>
                      </a:endParaRPr>
                    </a:p>
                  </a:txBody>
                  <a:tcPr marL="57723" marR="57723" marT="0" marB="0" anchor="ctr">
                    <a:solidFill>
                      <a:srgbClr val="00FFFF"/>
                    </a:solidFill>
                  </a:tcPr>
                </a:tc>
                <a:tc>
                  <a:txBody>
                    <a:bodyPr/>
                    <a:lstStyle/>
                    <a:p>
                      <a:pPr algn="l">
                        <a:lnSpc>
                          <a:spcPct val="100000"/>
                        </a:lnSpc>
                        <a:spcAft>
                          <a:spcPts val="0"/>
                        </a:spcAft>
                      </a:pPr>
                      <a:r>
                        <a:rPr lang="en-US" sz="1000" kern="1200">
                          <a:solidFill>
                            <a:schemeClr val="dk1"/>
                          </a:solidFill>
                          <a:effectLst/>
                          <a:latin typeface="+mn-lt"/>
                          <a:ea typeface="+mn-ea"/>
                          <a:cs typeface="+mn-cs"/>
                        </a:rPr>
                        <a:t>Micro lecture video + lecture slides</a:t>
                      </a:r>
                      <a:endParaRPr lang="nl-NL" sz="1000">
                        <a:effectLst/>
                        <a:latin typeface="+mn-lt"/>
                        <a:ea typeface="Calibri" panose="020F0502020204030204" pitchFamily="34" charset="0"/>
                        <a:cs typeface="Arial" panose="020B0604020202020204" pitchFamily="34" charset="0"/>
                      </a:endParaRPr>
                    </a:p>
                  </a:txBody>
                  <a:tcPr marL="57723" marR="57723" marT="0" marB="0" anchor="ctr">
                    <a:solidFill>
                      <a:srgbClr val="00FFFF"/>
                    </a:solidFill>
                  </a:tcPr>
                </a:tc>
                <a:tc gridSpan="2">
                  <a:txBody>
                    <a:bodyPr/>
                    <a:lstStyle/>
                    <a:p>
                      <a:pPr algn="l">
                        <a:lnSpc>
                          <a:spcPct val="100000"/>
                        </a:lnSpc>
                        <a:spcAft>
                          <a:spcPts val="0"/>
                        </a:spcAft>
                      </a:pPr>
                      <a:r>
                        <a:rPr lang="en-US" sz="1000" kern="1200">
                          <a:solidFill>
                            <a:schemeClr val="dk1"/>
                          </a:solidFill>
                          <a:effectLst/>
                          <a:latin typeface="+mn-lt"/>
                          <a:ea typeface="+mn-ea"/>
                          <a:cs typeface="+mn-cs"/>
                        </a:rPr>
                        <a:t>Micro lecture video + lecture slides</a:t>
                      </a:r>
                      <a:endParaRPr lang="nl-NL" sz="1000">
                        <a:effectLst/>
                        <a:latin typeface="+mn-lt"/>
                        <a:ea typeface="Calibri" panose="020F0502020204030204" pitchFamily="34" charset="0"/>
                        <a:cs typeface="Arial" panose="020B0604020202020204" pitchFamily="34" charset="0"/>
                      </a:endParaRPr>
                    </a:p>
                  </a:txBody>
                  <a:tcPr marL="57723" marR="57723" marT="0" marB="0" anchor="ctr">
                    <a:solidFill>
                      <a:srgbClr val="00FFFF"/>
                    </a:solidFill>
                  </a:tcPr>
                </a:tc>
                <a:tc hMerge="1">
                  <a:txBody>
                    <a:bodyPr/>
                    <a:lstStyle/>
                    <a:p>
                      <a:endParaRPr lang="en-GB"/>
                    </a:p>
                  </a:txBody>
                  <a:tcPr/>
                </a:tc>
                <a:tc>
                  <a:txBody>
                    <a:bodyPr/>
                    <a:lstStyle/>
                    <a:p>
                      <a:pPr algn="l">
                        <a:lnSpc>
                          <a:spcPct val="100000"/>
                        </a:lnSpc>
                        <a:spcAft>
                          <a:spcPts val="0"/>
                        </a:spcAft>
                      </a:pPr>
                      <a:r>
                        <a:rPr lang="en-US" sz="1000" kern="1200">
                          <a:solidFill>
                            <a:schemeClr val="dk1"/>
                          </a:solidFill>
                          <a:effectLst/>
                          <a:latin typeface="+mn-lt"/>
                          <a:ea typeface="+mn-ea"/>
                          <a:cs typeface="+mn-cs"/>
                        </a:rPr>
                        <a:t>Micro lecture video + lecture slides</a:t>
                      </a:r>
                      <a:endParaRPr lang="nl-NL" sz="1000">
                        <a:effectLst/>
                        <a:latin typeface="+mn-lt"/>
                        <a:ea typeface="Calibri" panose="020F0502020204030204" pitchFamily="34" charset="0"/>
                        <a:cs typeface="Arial" panose="020B0604020202020204" pitchFamily="34" charset="0"/>
                      </a:endParaRPr>
                    </a:p>
                  </a:txBody>
                  <a:tcPr marL="57723" marR="57723" marT="0" marB="0" anchor="ctr">
                    <a:solidFill>
                      <a:srgbClr val="00FFFF"/>
                    </a:solidFill>
                  </a:tcPr>
                </a:tc>
                <a:tc>
                  <a:txBody>
                    <a:bodyPr/>
                    <a:lstStyle/>
                    <a:p>
                      <a:pPr algn="l">
                        <a:lnSpc>
                          <a:spcPct val="100000"/>
                        </a:lnSpc>
                        <a:spcAft>
                          <a:spcPts val="0"/>
                        </a:spcAft>
                      </a:pPr>
                      <a:r>
                        <a:rPr lang="en-US" sz="1000" kern="1200" dirty="0">
                          <a:solidFill>
                            <a:schemeClr val="dk1"/>
                          </a:solidFill>
                          <a:effectLst/>
                          <a:latin typeface="+mn-lt"/>
                          <a:ea typeface="+mn-ea"/>
                          <a:cs typeface="+mn-cs"/>
                        </a:rPr>
                        <a:t>Micro lecture video + lecture slides</a:t>
                      </a:r>
                      <a:endParaRPr lang="nl-NL" sz="1000" dirty="0">
                        <a:effectLst/>
                        <a:latin typeface="+mn-lt"/>
                        <a:ea typeface="Calibri" panose="020F0502020204030204" pitchFamily="34" charset="0"/>
                        <a:cs typeface="Arial" panose="020B0604020202020204" pitchFamily="34" charset="0"/>
                      </a:endParaRPr>
                    </a:p>
                  </a:txBody>
                  <a:tcPr marL="57723" marR="57723" marT="0" marB="0" anchor="ctr">
                    <a:solidFill>
                      <a:srgbClr val="00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a:solidFill>
                            <a:schemeClr val="dk1"/>
                          </a:solidFill>
                          <a:effectLst/>
                          <a:latin typeface="+mn-lt"/>
                          <a:ea typeface="+mn-ea"/>
                          <a:cs typeface="+mn-cs"/>
                        </a:rPr>
                        <a:t>Micro lecture video + lecture slides</a:t>
                      </a:r>
                      <a:endParaRPr lang="nl-NL" sz="1000">
                        <a:effectLst/>
                        <a:latin typeface="+mn-lt"/>
                        <a:ea typeface="Calibri" panose="020F0502020204030204" pitchFamily="34" charset="0"/>
                        <a:cs typeface="Arial" panose="020B0604020202020204" pitchFamily="34" charset="0"/>
                      </a:endParaRPr>
                    </a:p>
                  </a:txBody>
                  <a:tcPr marL="57723" marR="57723" marT="0" marB="0" anchor="ctr">
                    <a:solidFill>
                      <a:srgbClr val="00FFFF"/>
                    </a:solidFill>
                  </a:tcPr>
                </a:tc>
                <a:tc>
                  <a:txBody>
                    <a:bodyPr/>
                    <a:lstStyle/>
                    <a:p>
                      <a:pPr algn="l">
                        <a:lnSpc>
                          <a:spcPct val="100000"/>
                        </a:lnSpc>
                        <a:spcAft>
                          <a:spcPts val="0"/>
                        </a:spcAft>
                      </a:pPr>
                      <a:r>
                        <a:rPr lang="en-US" sz="1000" kern="1200">
                          <a:solidFill>
                            <a:schemeClr val="dk1"/>
                          </a:solidFill>
                          <a:effectLst/>
                          <a:latin typeface="+mn-lt"/>
                          <a:ea typeface="+mn-ea"/>
                          <a:cs typeface="+mn-cs"/>
                        </a:rPr>
                        <a:t>Micro lecture video + lecture slides</a:t>
                      </a:r>
                      <a:endParaRPr lang="nl-NL" sz="1000">
                        <a:effectLst/>
                        <a:latin typeface="+mn-lt"/>
                        <a:ea typeface="Calibri" panose="020F0502020204030204" pitchFamily="34" charset="0"/>
                        <a:cs typeface="Arial" panose="020B0604020202020204" pitchFamily="34" charset="0"/>
                      </a:endParaRPr>
                    </a:p>
                  </a:txBody>
                  <a:tcPr marL="57723" marR="57723" marT="0" marB="0" anchor="ctr">
                    <a:solidFill>
                      <a:srgbClr val="00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a:solidFill>
                            <a:schemeClr val="dk1"/>
                          </a:solidFill>
                          <a:effectLst/>
                          <a:latin typeface="+mn-lt"/>
                          <a:ea typeface="+mn-ea"/>
                          <a:cs typeface="+mn-cs"/>
                        </a:rPr>
                        <a:t>Micro lecture video + lecture slides</a:t>
                      </a:r>
                      <a:endParaRPr lang="nl-NL" sz="1000">
                        <a:effectLst/>
                        <a:latin typeface="+mn-lt"/>
                        <a:ea typeface="Calibri" panose="020F0502020204030204" pitchFamily="34" charset="0"/>
                        <a:cs typeface="Arial" panose="020B0604020202020204" pitchFamily="34" charset="0"/>
                      </a:endParaRPr>
                    </a:p>
                  </a:txBody>
                  <a:tcPr marL="57723" marR="57723" marT="0" marB="0" anchor="ctr">
                    <a:solidFill>
                      <a:srgbClr val="00FFFF"/>
                    </a:solidFill>
                  </a:tcPr>
                </a:tc>
                <a:tc>
                  <a:txBody>
                    <a:bodyPr/>
                    <a:lstStyle/>
                    <a:p>
                      <a:pPr algn="l">
                        <a:lnSpc>
                          <a:spcPct val="100000"/>
                        </a:lnSpc>
                        <a:spcAft>
                          <a:spcPts val="0"/>
                        </a:spcAft>
                      </a:pPr>
                      <a:r>
                        <a:rPr lang="en-US" sz="1000" kern="1200">
                          <a:solidFill>
                            <a:schemeClr val="dk1"/>
                          </a:solidFill>
                          <a:effectLst/>
                          <a:latin typeface="+mn-lt"/>
                          <a:ea typeface="+mn-ea"/>
                          <a:cs typeface="+mn-cs"/>
                        </a:rPr>
                        <a:t>Micro lecture video + lecture slides</a:t>
                      </a:r>
                      <a:endParaRPr lang="nl-NL" sz="1000">
                        <a:effectLst/>
                        <a:latin typeface="+mn-lt"/>
                        <a:ea typeface="Calibri" panose="020F0502020204030204" pitchFamily="34" charset="0"/>
                        <a:cs typeface="Arial" panose="020B0604020202020204" pitchFamily="34" charset="0"/>
                      </a:endParaRPr>
                    </a:p>
                  </a:txBody>
                  <a:tcPr marL="57723" marR="57723" marT="0" marB="0" anchor="ctr">
                    <a:solidFill>
                      <a:srgbClr val="00FFFF"/>
                    </a:solidFill>
                  </a:tcPr>
                </a:tc>
                <a:tc>
                  <a:txBody>
                    <a:bodyPr/>
                    <a:lstStyle/>
                    <a:p>
                      <a:pPr algn="l">
                        <a:lnSpc>
                          <a:spcPct val="100000"/>
                        </a:lnSpc>
                        <a:spcAft>
                          <a:spcPts val="0"/>
                        </a:spcAft>
                      </a:pPr>
                      <a:r>
                        <a:rPr lang="en-US" sz="1000" kern="1200">
                          <a:solidFill>
                            <a:schemeClr val="dk1"/>
                          </a:solidFill>
                          <a:effectLst/>
                          <a:latin typeface="+mn-lt"/>
                          <a:ea typeface="+mn-ea"/>
                          <a:cs typeface="+mn-cs"/>
                        </a:rPr>
                        <a:t>Micro lecture video + lecture slides</a:t>
                      </a:r>
                      <a:endParaRPr lang="nl-NL" sz="1000">
                        <a:effectLst/>
                        <a:latin typeface="+mn-lt"/>
                        <a:ea typeface="Calibri" panose="020F0502020204030204" pitchFamily="34" charset="0"/>
                        <a:cs typeface="Arial" panose="020B0604020202020204" pitchFamily="34" charset="0"/>
                      </a:endParaRPr>
                    </a:p>
                  </a:txBody>
                  <a:tcPr marL="57723" marR="57723" marT="0" marB="0" anchor="ctr">
                    <a:solidFill>
                      <a:srgbClr val="00FFFF"/>
                    </a:solidFill>
                  </a:tcPr>
                </a:tc>
                <a:extLst>
                  <a:ext uri="{0D108BD9-81ED-4DB2-BD59-A6C34878D82A}">
                    <a16:rowId xmlns:a16="http://schemas.microsoft.com/office/drawing/2014/main" val="1139392265"/>
                  </a:ext>
                </a:extLst>
              </a:tr>
              <a:tr h="329553">
                <a:tc>
                  <a:txBody>
                    <a:bodyPr/>
                    <a:lstStyle/>
                    <a:p>
                      <a:pPr algn="ctr">
                        <a:lnSpc>
                          <a:spcPct val="100000"/>
                        </a:lnSpc>
                        <a:spcAft>
                          <a:spcPts val="0"/>
                        </a:spcAft>
                      </a:pPr>
                      <a:r>
                        <a:rPr lang="en-US" sz="1000">
                          <a:effectLst/>
                          <a:latin typeface="+mn-lt"/>
                        </a:rPr>
                        <a:t>Activity 2</a:t>
                      </a:r>
                      <a:endParaRPr lang="nl-NL" sz="1000">
                        <a:effectLst/>
                        <a:latin typeface="+mn-lt"/>
                        <a:ea typeface="Calibri" panose="020F0502020204030204" pitchFamily="34" charset="0"/>
                        <a:cs typeface="Arial" panose="020B0604020202020204" pitchFamily="34" charset="0"/>
                      </a:endParaRPr>
                    </a:p>
                  </a:txBody>
                  <a:tcPr marL="57723" marR="57723" marT="0" marB="0" anchor="ctr"/>
                </a:tc>
                <a:tc>
                  <a:txBody>
                    <a:bodyPr/>
                    <a:lstStyle/>
                    <a:p>
                      <a:pPr algn="l">
                        <a:lnSpc>
                          <a:spcPct val="100000"/>
                        </a:lnSpc>
                        <a:spcAft>
                          <a:spcPts val="0"/>
                        </a:spcAft>
                      </a:pPr>
                      <a:r>
                        <a:rPr lang="nl-NL" sz="1000">
                          <a:effectLst/>
                          <a:latin typeface="+mn-lt"/>
                          <a:ea typeface="Calibri" panose="020F0502020204030204" pitchFamily="34" charset="0"/>
                          <a:cs typeface="Arial"/>
                        </a:rPr>
                        <a:t>Quiz 1</a:t>
                      </a:r>
                    </a:p>
                  </a:txBody>
                  <a:tcPr marL="57723" marR="57723" marT="0" marB="0" anchor="ctr">
                    <a:solidFill>
                      <a:srgbClr val="7D39D3"/>
                    </a:solidFill>
                  </a:tcPr>
                </a:tc>
                <a:tc>
                  <a:txBody>
                    <a:bodyPr/>
                    <a:lstStyle/>
                    <a:p>
                      <a:pPr algn="l">
                        <a:lnSpc>
                          <a:spcPct val="100000"/>
                        </a:lnSpc>
                        <a:spcAft>
                          <a:spcPts val="0"/>
                        </a:spcAft>
                      </a:pPr>
                      <a:r>
                        <a:rPr lang="nl-NL" sz="1000">
                          <a:effectLst/>
                          <a:latin typeface="+mn-lt"/>
                          <a:ea typeface="Calibri" panose="020F0502020204030204" pitchFamily="34" charset="0"/>
                          <a:cs typeface="Arial"/>
                        </a:rPr>
                        <a:t>Quiz 2</a:t>
                      </a:r>
                    </a:p>
                  </a:txBody>
                  <a:tcPr marL="57723" marR="57723" marT="0" marB="0" anchor="ctr">
                    <a:solidFill>
                      <a:srgbClr val="7D39D3"/>
                    </a:solidFill>
                  </a:tcPr>
                </a:tc>
                <a:tc gridSpan="2">
                  <a:txBody>
                    <a:bodyPr/>
                    <a:lstStyle/>
                    <a:p>
                      <a:pPr algn="l">
                        <a:lnSpc>
                          <a:spcPct val="100000"/>
                        </a:lnSpc>
                        <a:spcAft>
                          <a:spcPts val="0"/>
                        </a:spcAft>
                      </a:pPr>
                      <a:r>
                        <a:rPr lang="nl-NL" sz="1000">
                          <a:effectLst/>
                          <a:latin typeface="+mn-lt"/>
                          <a:ea typeface="Calibri" panose="020F0502020204030204" pitchFamily="34" charset="0"/>
                          <a:cs typeface="Arial"/>
                        </a:rPr>
                        <a:t>Quiz 3</a:t>
                      </a:r>
                    </a:p>
                  </a:txBody>
                  <a:tcPr marL="57723" marR="57723" marT="0" marB="0" anchor="ctr">
                    <a:solidFill>
                      <a:srgbClr val="7D39D3"/>
                    </a:solidFill>
                  </a:tcPr>
                </a:tc>
                <a:tc hMerge="1">
                  <a:txBody>
                    <a:bodyPr/>
                    <a:lstStyle/>
                    <a:p>
                      <a:endParaRPr lang="en-GB"/>
                    </a:p>
                  </a:txBody>
                  <a:tcPr/>
                </a:tc>
                <a:tc>
                  <a:txBody>
                    <a:bodyPr/>
                    <a:lstStyle/>
                    <a:p>
                      <a:pPr algn="l">
                        <a:lnSpc>
                          <a:spcPct val="100000"/>
                        </a:lnSpc>
                        <a:spcAft>
                          <a:spcPts val="0"/>
                        </a:spcAft>
                      </a:pPr>
                      <a:r>
                        <a:rPr lang="nl-NL" sz="1000">
                          <a:effectLst/>
                          <a:latin typeface="+mn-lt"/>
                          <a:ea typeface="Calibri" panose="020F0502020204030204" pitchFamily="34" charset="0"/>
                          <a:cs typeface="Arial"/>
                        </a:rPr>
                        <a:t>Quiz 4</a:t>
                      </a:r>
                    </a:p>
                  </a:txBody>
                  <a:tcPr marL="57723" marR="57723" marT="0" marB="0" anchor="ctr">
                    <a:solidFill>
                      <a:srgbClr val="7D39D3"/>
                    </a:solidFill>
                  </a:tcPr>
                </a:tc>
                <a:tc>
                  <a:txBody>
                    <a:bodyPr/>
                    <a:lstStyle/>
                    <a:p>
                      <a:pPr algn="l">
                        <a:lnSpc>
                          <a:spcPct val="100000"/>
                        </a:lnSpc>
                        <a:spcAft>
                          <a:spcPts val="0"/>
                        </a:spcAft>
                      </a:pPr>
                      <a:r>
                        <a:rPr lang="nl-NL" sz="1000" dirty="0">
                          <a:effectLst/>
                          <a:latin typeface="+mn-lt"/>
                          <a:ea typeface="Calibri" panose="020F0502020204030204" pitchFamily="34" charset="0"/>
                          <a:cs typeface="Arial"/>
                        </a:rPr>
                        <a:t>Quiz 5</a:t>
                      </a:r>
                    </a:p>
                  </a:txBody>
                  <a:tcPr marL="57723" marR="57723" marT="0" marB="0" anchor="ctr">
                    <a:solidFill>
                      <a:srgbClr val="7D39D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000">
                          <a:effectLst/>
                          <a:latin typeface="+mn-lt"/>
                          <a:ea typeface="Calibri" panose="020F0502020204030204" pitchFamily="34" charset="0"/>
                          <a:cs typeface="Arial"/>
                        </a:rPr>
                        <a:t>Quiz 6</a:t>
                      </a:r>
                    </a:p>
                  </a:txBody>
                  <a:tcPr marL="57723" marR="57723" marT="0" marB="0" anchor="ctr">
                    <a:solidFill>
                      <a:srgbClr val="7D39D3"/>
                    </a:solidFill>
                  </a:tcPr>
                </a:tc>
                <a:tc>
                  <a:txBody>
                    <a:bodyPr/>
                    <a:lstStyle/>
                    <a:p>
                      <a:pPr algn="l">
                        <a:lnSpc>
                          <a:spcPct val="100000"/>
                        </a:lnSpc>
                        <a:spcAft>
                          <a:spcPts val="0"/>
                        </a:spcAft>
                      </a:pPr>
                      <a:r>
                        <a:rPr lang="nl-NL" sz="1000">
                          <a:effectLst/>
                          <a:latin typeface="+mn-lt"/>
                          <a:ea typeface="Calibri" panose="020F0502020204030204" pitchFamily="34" charset="0"/>
                          <a:cs typeface="Arial"/>
                        </a:rPr>
                        <a:t>Quiz 7</a:t>
                      </a:r>
                    </a:p>
                  </a:txBody>
                  <a:tcPr marL="57723" marR="57723" marT="0" marB="0" anchor="ctr">
                    <a:solidFill>
                      <a:srgbClr val="7D39D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000">
                          <a:effectLst/>
                          <a:latin typeface="+mn-lt"/>
                          <a:ea typeface="Calibri" panose="020F0502020204030204" pitchFamily="34" charset="0"/>
                          <a:cs typeface="Arial"/>
                        </a:rPr>
                        <a:t>Quiz 8</a:t>
                      </a:r>
                    </a:p>
                  </a:txBody>
                  <a:tcPr marL="57723" marR="57723" marT="0" marB="0" anchor="ctr">
                    <a:solidFill>
                      <a:srgbClr val="7D39D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000">
                          <a:effectLst/>
                          <a:latin typeface="+mn-lt"/>
                          <a:ea typeface="Calibri" panose="020F0502020204030204" pitchFamily="34" charset="0"/>
                          <a:cs typeface="Arial"/>
                        </a:rPr>
                        <a:t>Quiz 9</a:t>
                      </a:r>
                    </a:p>
                  </a:txBody>
                  <a:tcPr marL="57723" marR="57723" marT="0" marB="0" anchor="ctr">
                    <a:solidFill>
                      <a:srgbClr val="7D39D3"/>
                    </a:solidFill>
                  </a:tcPr>
                </a:tc>
                <a:tc>
                  <a:txBody>
                    <a:bodyPr/>
                    <a:lstStyle/>
                    <a:p>
                      <a:pPr algn="l">
                        <a:lnSpc>
                          <a:spcPct val="100000"/>
                        </a:lnSpc>
                        <a:spcAft>
                          <a:spcPts val="0"/>
                        </a:spcAft>
                      </a:pPr>
                      <a:r>
                        <a:rPr lang="nl-NL" sz="1000">
                          <a:effectLst/>
                          <a:latin typeface="+mn-lt"/>
                          <a:ea typeface="Calibri" panose="020F0502020204030204" pitchFamily="34" charset="0"/>
                          <a:cs typeface="Arial"/>
                        </a:rPr>
                        <a:t>Quiz 10</a:t>
                      </a:r>
                    </a:p>
                  </a:txBody>
                  <a:tcPr marL="57723" marR="57723" marT="0" marB="0" anchor="ctr">
                    <a:solidFill>
                      <a:srgbClr val="7D39D3"/>
                    </a:solidFill>
                  </a:tcPr>
                </a:tc>
                <a:extLst>
                  <a:ext uri="{0D108BD9-81ED-4DB2-BD59-A6C34878D82A}">
                    <a16:rowId xmlns:a16="http://schemas.microsoft.com/office/drawing/2014/main" val="3633772264"/>
                  </a:ext>
                </a:extLst>
              </a:tr>
              <a:tr h="329553">
                <a:tc>
                  <a:txBody>
                    <a:bodyPr/>
                    <a:lstStyle/>
                    <a:p>
                      <a:pPr algn="ctr">
                        <a:lnSpc>
                          <a:spcPct val="100000"/>
                        </a:lnSpc>
                        <a:spcAft>
                          <a:spcPts val="0"/>
                        </a:spcAft>
                      </a:pPr>
                      <a:r>
                        <a:rPr lang="en-US" sz="1000">
                          <a:effectLst/>
                          <a:latin typeface="+mn-lt"/>
                        </a:rPr>
                        <a:t>Activity 3</a:t>
                      </a:r>
                      <a:endParaRPr lang="nl-NL" sz="1000">
                        <a:effectLst/>
                        <a:latin typeface="+mn-lt"/>
                        <a:ea typeface="Calibri" panose="020F0502020204030204" pitchFamily="34" charset="0"/>
                        <a:cs typeface="Arial" panose="020B0604020202020204" pitchFamily="34" charset="0"/>
                      </a:endParaRPr>
                    </a:p>
                  </a:txBody>
                  <a:tcPr marL="57723" marR="57723" marT="0" marB="0" anchor="ctr"/>
                </a:tc>
                <a:tc>
                  <a:txBody>
                    <a:bodyPr/>
                    <a:lstStyle/>
                    <a:p>
                      <a:pPr algn="l">
                        <a:lnSpc>
                          <a:spcPct val="100000"/>
                        </a:lnSpc>
                        <a:spcAft>
                          <a:spcPts val="0"/>
                        </a:spcAft>
                      </a:pPr>
                      <a:r>
                        <a:rPr lang="nl-NL" sz="1000">
                          <a:effectLst/>
                          <a:latin typeface="+mn-lt"/>
                          <a:ea typeface="Calibri" panose="020F0502020204030204" pitchFamily="34" charset="0"/>
                          <a:cs typeface="Arial"/>
                        </a:rPr>
                        <a:t>Assignment 1</a:t>
                      </a:r>
                    </a:p>
                  </a:txBody>
                  <a:tcPr marL="57723" marR="57723" marT="0" marB="0" anchor="ctr">
                    <a:solidFill>
                      <a:srgbClr val="9933FF"/>
                    </a:solidFill>
                  </a:tcPr>
                </a:tc>
                <a:tc>
                  <a:txBody>
                    <a:bodyPr/>
                    <a:lstStyle/>
                    <a:p>
                      <a:pPr algn="l">
                        <a:lnSpc>
                          <a:spcPct val="100000"/>
                        </a:lnSpc>
                        <a:spcAft>
                          <a:spcPts val="0"/>
                        </a:spcAft>
                      </a:pPr>
                      <a:r>
                        <a:rPr lang="nl-NL" sz="1000">
                          <a:effectLst/>
                          <a:latin typeface="+mn-lt"/>
                          <a:ea typeface="Calibri" panose="020F0502020204030204" pitchFamily="34" charset="0"/>
                          <a:cs typeface="Arial"/>
                        </a:rPr>
                        <a:t>Assignment 2</a:t>
                      </a:r>
                    </a:p>
                  </a:txBody>
                  <a:tcPr marL="57723" marR="57723" marT="0" marB="0" anchor="ctr">
                    <a:solidFill>
                      <a:srgbClr val="9933FF"/>
                    </a:solidFill>
                  </a:tcPr>
                </a:tc>
                <a:tc gridSpan="2">
                  <a:txBody>
                    <a:bodyPr/>
                    <a:lstStyle/>
                    <a:p>
                      <a:pPr algn="l">
                        <a:lnSpc>
                          <a:spcPct val="100000"/>
                        </a:lnSpc>
                        <a:spcAft>
                          <a:spcPts val="0"/>
                        </a:spcAft>
                      </a:pPr>
                      <a:r>
                        <a:rPr lang="nl-NL" sz="1000">
                          <a:effectLst/>
                          <a:latin typeface="+mn-lt"/>
                          <a:ea typeface="Calibri" panose="020F0502020204030204" pitchFamily="34" charset="0"/>
                          <a:cs typeface="Arial"/>
                        </a:rPr>
                        <a:t>Assignment 3</a:t>
                      </a:r>
                    </a:p>
                  </a:txBody>
                  <a:tcPr marL="57723" marR="57723" marT="0" marB="0" anchor="ctr">
                    <a:solidFill>
                      <a:srgbClr val="9933FF"/>
                    </a:solidFill>
                  </a:tcPr>
                </a:tc>
                <a:tc hMerge="1">
                  <a:txBody>
                    <a:bodyPr/>
                    <a:lstStyle/>
                    <a:p>
                      <a:endParaRPr lang="en-GB"/>
                    </a:p>
                  </a:txBody>
                  <a:tcPr/>
                </a:tc>
                <a:tc>
                  <a:txBody>
                    <a:bodyPr/>
                    <a:lstStyle/>
                    <a:p>
                      <a:pPr algn="l">
                        <a:lnSpc>
                          <a:spcPct val="100000"/>
                        </a:lnSpc>
                        <a:spcAft>
                          <a:spcPts val="0"/>
                        </a:spcAft>
                      </a:pPr>
                      <a:r>
                        <a:rPr lang="nl-NL" sz="1000">
                          <a:effectLst/>
                          <a:latin typeface="+mn-lt"/>
                          <a:ea typeface="Calibri" panose="020F0502020204030204" pitchFamily="34" charset="0"/>
                          <a:cs typeface="Arial"/>
                        </a:rPr>
                        <a:t>Assignment 4</a:t>
                      </a:r>
                    </a:p>
                  </a:txBody>
                  <a:tcPr marL="57723" marR="57723" marT="0" marB="0" anchor="ctr">
                    <a:solidFill>
                      <a:srgbClr val="9933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000">
                          <a:effectLst/>
                          <a:latin typeface="+mn-lt"/>
                          <a:ea typeface="Calibri" panose="020F0502020204030204" pitchFamily="34" charset="0"/>
                          <a:cs typeface="Arial"/>
                        </a:rPr>
                        <a:t>Assignment 5</a:t>
                      </a:r>
                    </a:p>
                  </a:txBody>
                  <a:tcPr marL="57723" marR="57723" marT="0" marB="0" anchor="ctr">
                    <a:solidFill>
                      <a:srgbClr val="9933FF"/>
                    </a:solidFill>
                  </a:tcPr>
                </a:tc>
                <a:tc>
                  <a:txBody>
                    <a:bodyPr/>
                    <a:lstStyle/>
                    <a:p>
                      <a:pPr algn="l">
                        <a:lnSpc>
                          <a:spcPct val="100000"/>
                        </a:lnSpc>
                        <a:spcAft>
                          <a:spcPts val="0"/>
                        </a:spcAft>
                      </a:pPr>
                      <a:r>
                        <a:rPr lang="nl-NL" sz="1000">
                          <a:effectLst/>
                          <a:latin typeface="+mn-lt"/>
                          <a:ea typeface="Calibri" panose="020F0502020204030204" pitchFamily="34" charset="0"/>
                          <a:cs typeface="Arial"/>
                        </a:rPr>
                        <a:t>Assignment 6</a:t>
                      </a:r>
                    </a:p>
                  </a:txBody>
                  <a:tcPr marL="57723" marR="57723" marT="0" marB="0" anchor="ctr">
                    <a:solidFill>
                      <a:srgbClr val="9933FF"/>
                    </a:solidFill>
                  </a:tcPr>
                </a:tc>
                <a:tc>
                  <a:txBody>
                    <a:bodyPr/>
                    <a:lstStyle/>
                    <a:p>
                      <a:pPr algn="l">
                        <a:lnSpc>
                          <a:spcPct val="100000"/>
                        </a:lnSpc>
                        <a:spcAft>
                          <a:spcPts val="0"/>
                        </a:spcAft>
                      </a:pPr>
                      <a:r>
                        <a:rPr lang="nl-NL" sz="1000">
                          <a:effectLst/>
                          <a:latin typeface="+mn-lt"/>
                          <a:ea typeface="Calibri" panose="020F0502020204030204" pitchFamily="34" charset="0"/>
                          <a:cs typeface="Arial"/>
                        </a:rPr>
                        <a:t>Assignment 7</a:t>
                      </a:r>
                    </a:p>
                  </a:txBody>
                  <a:tcPr marL="57723" marR="57723" marT="0" marB="0" anchor="ctr">
                    <a:solidFill>
                      <a:srgbClr val="9933FF"/>
                    </a:solidFill>
                  </a:tcPr>
                </a:tc>
                <a:tc>
                  <a:txBody>
                    <a:bodyPr/>
                    <a:lstStyle/>
                    <a:p>
                      <a:pPr algn="l">
                        <a:lnSpc>
                          <a:spcPct val="100000"/>
                        </a:lnSpc>
                        <a:spcAft>
                          <a:spcPts val="0"/>
                        </a:spcAft>
                      </a:pPr>
                      <a:r>
                        <a:rPr lang="nl-NL" sz="1000">
                          <a:effectLst/>
                          <a:latin typeface="+mn-lt"/>
                          <a:ea typeface="Calibri" panose="020F0502020204030204" pitchFamily="34" charset="0"/>
                          <a:cs typeface="Arial"/>
                        </a:rPr>
                        <a:t>Assignment 8</a:t>
                      </a:r>
                    </a:p>
                  </a:txBody>
                  <a:tcPr marL="57723" marR="57723" marT="0" marB="0" anchor="ctr">
                    <a:solidFill>
                      <a:srgbClr val="9933FF"/>
                    </a:solidFill>
                  </a:tcPr>
                </a:tc>
                <a:tc>
                  <a:txBody>
                    <a:bodyPr/>
                    <a:lstStyle/>
                    <a:p>
                      <a:pPr algn="l">
                        <a:lnSpc>
                          <a:spcPct val="100000"/>
                        </a:lnSpc>
                        <a:spcAft>
                          <a:spcPts val="0"/>
                        </a:spcAft>
                      </a:pPr>
                      <a:r>
                        <a:rPr lang="nl-NL" sz="1000">
                          <a:effectLst/>
                          <a:latin typeface="+mn-lt"/>
                          <a:ea typeface="Calibri" panose="020F0502020204030204" pitchFamily="34" charset="0"/>
                          <a:cs typeface="Arial"/>
                        </a:rPr>
                        <a:t>Assignment 9</a:t>
                      </a:r>
                    </a:p>
                  </a:txBody>
                  <a:tcPr marL="57723" marR="57723" marT="0" marB="0" anchor="ctr">
                    <a:solidFill>
                      <a:srgbClr val="9933FF"/>
                    </a:solidFill>
                  </a:tcPr>
                </a:tc>
                <a:tc>
                  <a:txBody>
                    <a:bodyPr/>
                    <a:lstStyle/>
                    <a:p>
                      <a:pPr algn="l">
                        <a:lnSpc>
                          <a:spcPct val="100000"/>
                        </a:lnSpc>
                        <a:spcAft>
                          <a:spcPts val="0"/>
                        </a:spcAft>
                      </a:pPr>
                      <a:r>
                        <a:rPr lang="nl-NL" sz="1000">
                          <a:effectLst/>
                          <a:latin typeface="+mn-lt"/>
                          <a:ea typeface="Calibri" panose="020F0502020204030204" pitchFamily="34" charset="0"/>
                          <a:cs typeface="Arial"/>
                        </a:rPr>
                        <a:t>Assignment 10</a:t>
                      </a:r>
                    </a:p>
                  </a:txBody>
                  <a:tcPr marL="57723" marR="57723" marT="0" marB="0" anchor="ctr">
                    <a:solidFill>
                      <a:srgbClr val="9933FF"/>
                    </a:solidFill>
                  </a:tcPr>
                </a:tc>
                <a:extLst>
                  <a:ext uri="{0D108BD9-81ED-4DB2-BD59-A6C34878D82A}">
                    <a16:rowId xmlns:a16="http://schemas.microsoft.com/office/drawing/2014/main" val="2537766277"/>
                  </a:ext>
                </a:extLst>
              </a:tr>
              <a:tr h="595323">
                <a:tc>
                  <a:txBody>
                    <a:bodyPr/>
                    <a:lstStyle/>
                    <a:p>
                      <a:pPr algn="ctr">
                        <a:lnSpc>
                          <a:spcPct val="100000"/>
                        </a:lnSpc>
                        <a:spcAft>
                          <a:spcPts val="0"/>
                        </a:spcAft>
                      </a:pPr>
                      <a:r>
                        <a:rPr lang="en-US" sz="1000">
                          <a:effectLst/>
                          <a:latin typeface="+mn-lt"/>
                        </a:rPr>
                        <a:t>Activity 4</a:t>
                      </a:r>
                      <a:endParaRPr lang="nl-NL" sz="1000">
                        <a:effectLst/>
                        <a:latin typeface="+mn-lt"/>
                        <a:ea typeface="Calibri" panose="020F0502020204030204" pitchFamily="34" charset="0"/>
                        <a:cs typeface="Arial" panose="020B0604020202020204" pitchFamily="34" charset="0"/>
                      </a:endParaRPr>
                    </a:p>
                  </a:txBody>
                  <a:tcPr marL="57723" marR="57723" marT="0" marB="0" anchor="ctr"/>
                </a:tc>
                <a:tc>
                  <a:txBody>
                    <a:bodyPr/>
                    <a:lstStyle/>
                    <a:p>
                      <a:pPr algn="l">
                        <a:lnSpc>
                          <a:spcPct val="100000"/>
                        </a:lnSpc>
                        <a:spcAft>
                          <a:spcPts val="0"/>
                        </a:spcAft>
                      </a:pPr>
                      <a:r>
                        <a:rPr lang="en-US" sz="1000" kern="1200">
                          <a:solidFill>
                            <a:schemeClr val="dk1"/>
                          </a:solidFill>
                          <a:effectLst/>
                          <a:latin typeface="+mn-lt"/>
                          <a:ea typeface="+mn-ea"/>
                          <a:cs typeface="+mn-cs"/>
                        </a:rPr>
                        <a:t>CANVAS</a:t>
                      </a:r>
                      <a:endParaRPr lang="nl-NL" sz="1000" kern="1200">
                        <a:solidFill>
                          <a:schemeClr val="dk1"/>
                        </a:solidFill>
                        <a:effectLst/>
                        <a:latin typeface="+mn-lt"/>
                        <a:ea typeface="+mn-ea"/>
                        <a:cs typeface="+mn-cs"/>
                      </a:endParaRPr>
                    </a:p>
                    <a:p>
                      <a:pPr algn="l">
                        <a:lnSpc>
                          <a:spcPct val="100000"/>
                        </a:lnSpc>
                        <a:spcAft>
                          <a:spcPts val="0"/>
                        </a:spcAft>
                      </a:pPr>
                      <a:r>
                        <a:rPr lang="en-US" sz="1000" kern="1200">
                          <a:solidFill>
                            <a:schemeClr val="dk1"/>
                          </a:solidFill>
                          <a:effectLst/>
                          <a:latin typeface="+mn-lt"/>
                          <a:ea typeface="+mn-ea"/>
                          <a:cs typeface="+mn-cs"/>
                        </a:rPr>
                        <a:t>Q&amp;A discussion</a:t>
                      </a:r>
                      <a:endParaRPr lang="nl-NL" sz="1000">
                        <a:effectLst/>
                        <a:latin typeface="+mn-lt"/>
                        <a:ea typeface="Calibri" panose="020F0502020204030204" pitchFamily="34" charset="0"/>
                        <a:cs typeface="Arial" panose="020B0604020202020204" pitchFamily="34" charset="0"/>
                      </a:endParaRPr>
                    </a:p>
                  </a:txBody>
                  <a:tcPr marL="57723" marR="57723" marT="0" marB="0" anchor="ctr">
                    <a:solidFill>
                      <a:srgbClr val="0070C0"/>
                    </a:solidFill>
                  </a:tcPr>
                </a:tc>
                <a:tc>
                  <a:txBody>
                    <a:bodyPr/>
                    <a:lstStyle/>
                    <a:p>
                      <a:pPr algn="l">
                        <a:lnSpc>
                          <a:spcPct val="100000"/>
                        </a:lnSpc>
                        <a:spcAft>
                          <a:spcPts val="0"/>
                        </a:spcAft>
                      </a:pPr>
                      <a:r>
                        <a:rPr lang="en-US" sz="1000" kern="1200">
                          <a:solidFill>
                            <a:schemeClr val="dk1"/>
                          </a:solidFill>
                          <a:effectLst/>
                          <a:latin typeface="+mn-lt"/>
                          <a:ea typeface="+mn-ea"/>
                          <a:cs typeface="+mn-cs"/>
                        </a:rPr>
                        <a:t>CANVAS</a:t>
                      </a:r>
                      <a:endParaRPr lang="nl-NL" sz="1000" kern="1200">
                        <a:solidFill>
                          <a:schemeClr val="dk1"/>
                        </a:solidFill>
                        <a:effectLst/>
                        <a:latin typeface="+mn-lt"/>
                        <a:ea typeface="+mn-ea"/>
                        <a:cs typeface="+mn-cs"/>
                      </a:endParaRPr>
                    </a:p>
                    <a:p>
                      <a:pPr algn="l">
                        <a:lnSpc>
                          <a:spcPct val="100000"/>
                        </a:lnSpc>
                        <a:spcAft>
                          <a:spcPts val="0"/>
                        </a:spcAft>
                      </a:pPr>
                      <a:r>
                        <a:rPr lang="en-US" sz="1000" kern="1200">
                          <a:solidFill>
                            <a:schemeClr val="dk1"/>
                          </a:solidFill>
                          <a:effectLst/>
                          <a:latin typeface="+mn-lt"/>
                          <a:ea typeface="+mn-ea"/>
                          <a:cs typeface="+mn-cs"/>
                        </a:rPr>
                        <a:t>Q&amp;A discussion</a:t>
                      </a:r>
                      <a:endParaRPr lang="nl-NL" sz="1000">
                        <a:effectLst/>
                        <a:latin typeface="+mn-lt"/>
                        <a:ea typeface="Calibri" panose="020F0502020204030204" pitchFamily="34" charset="0"/>
                        <a:cs typeface="Arial" panose="020B0604020202020204" pitchFamily="34" charset="0"/>
                      </a:endParaRPr>
                    </a:p>
                  </a:txBody>
                  <a:tcPr marL="57723" marR="57723" marT="0" marB="0" anchor="ctr">
                    <a:solidFill>
                      <a:srgbClr val="0070C0"/>
                    </a:solidFill>
                  </a:tcPr>
                </a:tc>
                <a:tc gridSpan="2">
                  <a:txBody>
                    <a:bodyPr/>
                    <a:lstStyle/>
                    <a:p>
                      <a:pPr algn="l">
                        <a:lnSpc>
                          <a:spcPct val="100000"/>
                        </a:lnSpc>
                        <a:spcAft>
                          <a:spcPts val="0"/>
                        </a:spcAft>
                      </a:pPr>
                      <a:r>
                        <a:rPr lang="en-US" sz="1000" kern="1200">
                          <a:solidFill>
                            <a:schemeClr val="dk1"/>
                          </a:solidFill>
                          <a:effectLst/>
                          <a:latin typeface="+mn-lt"/>
                          <a:ea typeface="+mn-ea"/>
                          <a:cs typeface="+mn-cs"/>
                        </a:rPr>
                        <a:t>CANVAS</a:t>
                      </a:r>
                      <a:endParaRPr lang="nl-NL" sz="1000" kern="1200">
                        <a:solidFill>
                          <a:schemeClr val="dk1"/>
                        </a:solidFill>
                        <a:effectLst/>
                        <a:latin typeface="+mn-lt"/>
                        <a:ea typeface="+mn-ea"/>
                        <a:cs typeface="+mn-cs"/>
                      </a:endParaRPr>
                    </a:p>
                    <a:p>
                      <a:pPr algn="l">
                        <a:lnSpc>
                          <a:spcPct val="100000"/>
                        </a:lnSpc>
                        <a:spcAft>
                          <a:spcPts val="0"/>
                        </a:spcAft>
                      </a:pPr>
                      <a:r>
                        <a:rPr lang="en-US" sz="1000" kern="1200">
                          <a:solidFill>
                            <a:schemeClr val="dk1"/>
                          </a:solidFill>
                          <a:effectLst/>
                          <a:latin typeface="+mn-lt"/>
                          <a:ea typeface="+mn-ea"/>
                          <a:cs typeface="+mn-cs"/>
                        </a:rPr>
                        <a:t>Q&amp;A discussion</a:t>
                      </a:r>
                      <a:endParaRPr lang="nl-NL" sz="1000">
                        <a:effectLst/>
                        <a:latin typeface="+mn-lt"/>
                        <a:ea typeface="Calibri" panose="020F0502020204030204" pitchFamily="34" charset="0"/>
                        <a:cs typeface="Arial" panose="020B0604020202020204" pitchFamily="34" charset="0"/>
                      </a:endParaRPr>
                    </a:p>
                  </a:txBody>
                  <a:tcPr marL="57723" marR="57723" marT="0" marB="0" anchor="ctr">
                    <a:solidFill>
                      <a:srgbClr val="0070C0"/>
                    </a:solidFill>
                  </a:tcPr>
                </a:tc>
                <a:tc hMerge="1">
                  <a:txBody>
                    <a:bodyPr/>
                    <a:lstStyle/>
                    <a:p>
                      <a:endParaRPr lang="en-GB"/>
                    </a:p>
                  </a:txBody>
                  <a:tcPr/>
                </a:tc>
                <a:tc>
                  <a:txBody>
                    <a:bodyPr/>
                    <a:lstStyle/>
                    <a:p>
                      <a:pPr algn="l">
                        <a:lnSpc>
                          <a:spcPct val="100000"/>
                        </a:lnSpc>
                        <a:spcAft>
                          <a:spcPts val="0"/>
                        </a:spcAft>
                      </a:pPr>
                      <a:r>
                        <a:rPr lang="en-US" sz="1000" kern="1200">
                          <a:solidFill>
                            <a:schemeClr val="dk1"/>
                          </a:solidFill>
                          <a:effectLst/>
                          <a:latin typeface="+mn-lt"/>
                          <a:ea typeface="+mn-ea"/>
                          <a:cs typeface="+mn-cs"/>
                        </a:rPr>
                        <a:t>CANVAS</a:t>
                      </a:r>
                      <a:endParaRPr lang="nl-NL" sz="1000" kern="1200">
                        <a:solidFill>
                          <a:schemeClr val="dk1"/>
                        </a:solidFill>
                        <a:effectLst/>
                        <a:latin typeface="+mn-lt"/>
                        <a:ea typeface="+mn-ea"/>
                        <a:cs typeface="+mn-cs"/>
                      </a:endParaRPr>
                    </a:p>
                    <a:p>
                      <a:pPr algn="l">
                        <a:lnSpc>
                          <a:spcPct val="100000"/>
                        </a:lnSpc>
                        <a:spcAft>
                          <a:spcPts val="0"/>
                        </a:spcAft>
                      </a:pPr>
                      <a:r>
                        <a:rPr lang="en-US" sz="1000" kern="1200">
                          <a:solidFill>
                            <a:schemeClr val="dk1"/>
                          </a:solidFill>
                          <a:effectLst/>
                          <a:latin typeface="+mn-lt"/>
                          <a:ea typeface="+mn-ea"/>
                          <a:cs typeface="+mn-cs"/>
                        </a:rPr>
                        <a:t>Q&amp;A discussion</a:t>
                      </a:r>
                      <a:endParaRPr lang="nl-NL" sz="1000">
                        <a:effectLst/>
                        <a:latin typeface="+mn-lt"/>
                        <a:ea typeface="Calibri" panose="020F0502020204030204" pitchFamily="34" charset="0"/>
                        <a:cs typeface="Arial" panose="020B0604020202020204" pitchFamily="34" charset="0"/>
                      </a:endParaRPr>
                    </a:p>
                  </a:txBody>
                  <a:tcPr marL="57723" marR="57723" marT="0" marB="0" anchor="ctr">
                    <a:solidFill>
                      <a:srgbClr val="0070C0"/>
                    </a:solidFill>
                  </a:tcPr>
                </a:tc>
                <a:tc>
                  <a:txBody>
                    <a:bodyPr/>
                    <a:lstStyle/>
                    <a:p>
                      <a:pPr algn="l">
                        <a:lnSpc>
                          <a:spcPct val="100000"/>
                        </a:lnSpc>
                        <a:spcAft>
                          <a:spcPts val="0"/>
                        </a:spcAft>
                      </a:pPr>
                      <a:r>
                        <a:rPr lang="en-US" sz="1000" kern="1200">
                          <a:solidFill>
                            <a:schemeClr val="dk1"/>
                          </a:solidFill>
                          <a:effectLst/>
                          <a:latin typeface="+mn-lt"/>
                          <a:ea typeface="+mn-ea"/>
                          <a:cs typeface="+mn-cs"/>
                        </a:rPr>
                        <a:t>CANVAS</a:t>
                      </a:r>
                      <a:endParaRPr lang="nl-NL" sz="1000" kern="1200">
                        <a:solidFill>
                          <a:schemeClr val="dk1"/>
                        </a:solidFill>
                        <a:effectLst/>
                        <a:latin typeface="+mn-lt"/>
                        <a:ea typeface="+mn-ea"/>
                        <a:cs typeface="+mn-cs"/>
                      </a:endParaRPr>
                    </a:p>
                    <a:p>
                      <a:pPr algn="l">
                        <a:lnSpc>
                          <a:spcPct val="100000"/>
                        </a:lnSpc>
                        <a:spcAft>
                          <a:spcPts val="0"/>
                        </a:spcAft>
                      </a:pPr>
                      <a:r>
                        <a:rPr lang="en-US" sz="1000" kern="1200">
                          <a:solidFill>
                            <a:schemeClr val="dk1"/>
                          </a:solidFill>
                          <a:effectLst/>
                          <a:latin typeface="+mn-lt"/>
                          <a:ea typeface="+mn-ea"/>
                          <a:cs typeface="+mn-cs"/>
                        </a:rPr>
                        <a:t>Q&amp;A discussion</a:t>
                      </a:r>
                      <a:endParaRPr lang="nl-NL" sz="1000">
                        <a:effectLst/>
                        <a:latin typeface="+mn-lt"/>
                        <a:ea typeface="Calibri" panose="020F0502020204030204" pitchFamily="34" charset="0"/>
                        <a:cs typeface="Arial" panose="020B0604020202020204" pitchFamily="34" charset="0"/>
                      </a:endParaRPr>
                    </a:p>
                  </a:txBody>
                  <a:tcPr marL="57723" marR="57723" marT="0" marB="0" anchor="ctr">
                    <a:solidFill>
                      <a:srgbClr val="0070C0"/>
                    </a:solidFill>
                  </a:tcPr>
                </a:tc>
                <a:tc>
                  <a:txBody>
                    <a:bodyPr/>
                    <a:lstStyle/>
                    <a:p>
                      <a:pPr algn="l">
                        <a:lnSpc>
                          <a:spcPct val="100000"/>
                        </a:lnSpc>
                        <a:spcAft>
                          <a:spcPts val="0"/>
                        </a:spcAft>
                      </a:pPr>
                      <a:r>
                        <a:rPr lang="en-US" sz="1000" kern="1200">
                          <a:solidFill>
                            <a:schemeClr val="dk1"/>
                          </a:solidFill>
                          <a:effectLst/>
                          <a:latin typeface="+mn-lt"/>
                          <a:ea typeface="+mn-ea"/>
                          <a:cs typeface="+mn-cs"/>
                        </a:rPr>
                        <a:t>CANVAS</a:t>
                      </a:r>
                      <a:endParaRPr lang="nl-NL" sz="1000" kern="1200">
                        <a:solidFill>
                          <a:schemeClr val="dk1"/>
                        </a:solidFill>
                        <a:effectLst/>
                        <a:latin typeface="+mn-lt"/>
                        <a:ea typeface="+mn-ea"/>
                        <a:cs typeface="+mn-cs"/>
                      </a:endParaRPr>
                    </a:p>
                    <a:p>
                      <a:pPr algn="l">
                        <a:lnSpc>
                          <a:spcPct val="100000"/>
                        </a:lnSpc>
                        <a:spcAft>
                          <a:spcPts val="0"/>
                        </a:spcAft>
                      </a:pPr>
                      <a:r>
                        <a:rPr lang="en-US" sz="1000" kern="1200">
                          <a:solidFill>
                            <a:schemeClr val="dk1"/>
                          </a:solidFill>
                          <a:effectLst/>
                          <a:latin typeface="+mn-lt"/>
                          <a:ea typeface="+mn-ea"/>
                          <a:cs typeface="+mn-cs"/>
                        </a:rPr>
                        <a:t>Q&amp;A discussion</a:t>
                      </a:r>
                      <a:endParaRPr lang="nl-NL" sz="1000">
                        <a:effectLst/>
                        <a:latin typeface="+mn-lt"/>
                        <a:ea typeface="Calibri" panose="020F0502020204030204" pitchFamily="34" charset="0"/>
                        <a:cs typeface="Arial" panose="020B0604020202020204" pitchFamily="34" charset="0"/>
                      </a:endParaRPr>
                    </a:p>
                  </a:txBody>
                  <a:tcPr marL="57723" marR="57723" marT="0" marB="0" anchor="ctr">
                    <a:solidFill>
                      <a:srgbClr val="0070C0"/>
                    </a:solidFill>
                  </a:tcPr>
                </a:tc>
                <a:tc>
                  <a:txBody>
                    <a:bodyPr/>
                    <a:lstStyle/>
                    <a:p>
                      <a:pPr algn="l">
                        <a:lnSpc>
                          <a:spcPct val="100000"/>
                        </a:lnSpc>
                        <a:spcAft>
                          <a:spcPts val="0"/>
                        </a:spcAft>
                      </a:pPr>
                      <a:r>
                        <a:rPr lang="en-US" sz="1000" kern="1200">
                          <a:solidFill>
                            <a:schemeClr val="dk1"/>
                          </a:solidFill>
                          <a:effectLst/>
                          <a:latin typeface="+mn-lt"/>
                          <a:ea typeface="+mn-ea"/>
                          <a:cs typeface="+mn-cs"/>
                        </a:rPr>
                        <a:t>CANVAS</a:t>
                      </a:r>
                      <a:endParaRPr lang="nl-NL" sz="1000" kern="1200">
                        <a:solidFill>
                          <a:schemeClr val="dk1"/>
                        </a:solidFill>
                        <a:effectLst/>
                        <a:latin typeface="+mn-lt"/>
                        <a:ea typeface="+mn-ea"/>
                        <a:cs typeface="+mn-cs"/>
                      </a:endParaRPr>
                    </a:p>
                    <a:p>
                      <a:pPr algn="l">
                        <a:lnSpc>
                          <a:spcPct val="100000"/>
                        </a:lnSpc>
                        <a:spcAft>
                          <a:spcPts val="0"/>
                        </a:spcAft>
                      </a:pPr>
                      <a:r>
                        <a:rPr lang="en-US" sz="1000" kern="1200">
                          <a:solidFill>
                            <a:schemeClr val="dk1"/>
                          </a:solidFill>
                          <a:effectLst/>
                          <a:latin typeface="+mn-lt"/>
                          <a:ea typeface="+mn-ea"/>
                          <a:cs typeface="+mn-cs"/>
                        </a:rPr>
                        <a:t>Q&amp;A discussion</a:t>
                      </a:r>
                      <a:endParaRPr lang="nl-NL" sz="1000">
                        <a:effectLst/>
                        <a:latin typeface="+mn-lt"/>
                        <a:ea typeface="Calibri" panose="020F0502020204030204" pitchFamily="34" charset="0"/>
                        <a:cs typeface="Arial" panose="020B0604020202020204" pitchFamily="34" charset="0"/>
                      </a:endParaRPr>
                    </a:p>
                  </a:txBody>
                  <a:tcPr marL="57723" marR="57723" marT="0" marB="0" anchor="ctr">
                    <a:solidFill>
                      <a:srgbClr val="0070C0"/>
                    </a:solidFill>
                  </a:tcPr>
                </a:tc>
                <a:tc>
                  <a:txBody>
                    <a:bodyPr/>
                    <a:lstStyle/>
                    <a:p>
                      <a:pPr algn="l">
                        <a:lnSpc>
                          <a:spcPct val="100000"/>
                        </a:lnSpc>
                        <a:spcAft>
                          <a:spcPts val="0"/>
                        </a:spcAft>
                      </a:pPr>
                      <a:r>
                        <a:rPr lang="en-US" sz="1000" kern="1200">
                          <a:solidFill>
                            <a:schemeClr val="dk1"/>
                          </a:solidFill>
                          <a:effectLst/>
                          <a:latin typeface="+mn-lt"/>
                          <a:ea typeface="+mn-ea"/>
                          <a:cs typeface="+mn-cs"/>
                        </a:rPr>
                        <a:t>CANVAS</a:t>
                      </a:r>
                      <a:endParaRPr lang="nl-NL" sz="1000" kern="1200">
                        <a:solidFill>
                          <a:schemeClr val="dk1"/>
                        </a:solidFill>
                        <a:effectLst/>
                        <a:latin typeface="+mn-lt"/>
                        <a:ea typeface="+mn-ea"/>
                        <a:cs typeface="+mn-cs"/>
                      </a:endParaRPr>
                    </a:p>
                    <a:p>
                      <a:pPr algn="l">
                        <a:lnSpc>
                          <a:spcPct val="100000"/>
                        </a:lnSpc>
                        <a:spcAft>
                          <a:spcPts val="0"/>
                        </a:spcAft>
                      </a:pPr>
                      <a:r>
                        <a:rPr lang="en-US" sz="1000" kern="1200">
                          <a:solidFill>
                            <a:schemeClr val="dk1"/>
                          </a:solidFill>
                          <a:effectLst/>
                          <a:latin typeface="+mn-lt"/>
                          <a:ea typeface="+mn-ea"/>
                          <a:cs typeface="+mn-cs"/>
                        </a:rPr>
                        <a:t>Q&amp;A discussion</a:t>
                      </a:r>
                      <a:endParaRPr lang="nl-NL" sz="1000">
                        <a:effectLst/>
                        <a:latin typeface="+mn-lt"/>
                        <a:ea typeface="Calibri" panose="020F0502020204030204" pitchFamily="34" charset="0"/>
                        <a:cs typeface="Arial" panose="020B0604020202020204" pitchFamily="34" charset="0"/>
                      </a:endParaRPr>
                    </a:p>
                  </a:txBody>
                  <a:tcPr marL="57723" marR="57723" marT="0" marB="0" anchor="ctr">
                    <a:solidFill>
                      <a:srgbClr val="0070C0"/>
                    </a:solidFill>
                  </a:tcPr>
                </a:tc>
                <a:tc>
                  <a:txBody>
                    <a:bodyPr/>
                    <a:lstStyle/>
                    <a:p>
                      <a:pPr algn="l">
                        <a:lnSpc>
                          <a:spcPct val="100000"/>
                        </a:lnSpc>
                        <a:spcAft>
                          <a:spcPts val="0"/>
                        </a:spcAft>
                      </a:pPr>
                      <a:r>
                        <a:rPr lang="en-US" sz="1000" kern="1200">
                          <a:solidFill>
                            <a:schemeClr val="dk1"/>
                          </a:solidFill>
                          <a:effectLst/>
                          <a:latin typeface="+mn-lt"/>
                          <a:ea typeface="+mn-ea"/>
                          <a:cs typeface="+mn-cs"/>
                        </a:rPr>
                        <a:t>CANVAS</a:t>
                      </a:r>
                      <a:endParaRPr lang="nl-NL" sz="1000" kern="1200">
                        <a:solidFill>
                          <a:schemeClr val="dk1"/>
                        </a:solidFill>
                        <a:effectLst/>
                        <a:latin typeface="+mn-lt"/>
                        <a:ea typeface="+mn-ea"/>
                        <a:cs typeface="+mn-cs"/>
                      </a:endParaRPr>
                    </a:p>
                    <a:p>
                      <a:pPr algn="l">
                        <a:lnSpc>
                          <a:spcPct val="100000"/>
                        </a:lnSpc>
                        <a:spcAft>
                          <a:spcPts val="0"/>
                        </a:spcAft>
                      </a:pPr>
                      <a:r>
                        <a:rPr lang="en-US" sz="1000" kern="1200">
                          <a:solidFill>
                            <a:schemeClr val="dk1"/>
                          </a:solidFill>
                          <a:effectLst/>
                          <a:latin typeface="+mn-lt"/>
                          <a:ea typeface="+mn-ea"/>
                          <a:cs typeface="+mn-cs"/>
                        </a:rPr>
                        <a:t>Q&amp;A discussion</a:t>
                      </a:r>
                      <a:endParaRPr lang="nl-NL" sz="1000">
                        <a:effectLst/>
                        <a:latin typeface="+mn-lt"/>
                        <a:ea typeface="Calibri" panose="020F0502020204030204" pitchFamily="34" charset="0"/>
                        <a:cs typeface="Arial" panose="020B0604020202020204" pitchFamily="34" charset="0"/>
                      </a:endParaRPr>
                    </a:p>
                  </a:txBody>
                  <a:tcPr marL="57723" marR="57723" marT="0" marB="0" anchor="ctr">
                    <a:solidFill>
                      <a:srgbClr val="0070C0"/>
                    </a:solidFill>
                  </a:tcPr>
                </a:tc>
                <a:tc>
                  <a:txBody>
                    <a:bodyPr/>
                    <a:lstStyle/>
                    <a:p>
                      <a:pPr algn="l">
                        <a:lnSpc>
                          <a:spcPct val="100000"/>
                        </a:lnSpc>
                        <a:spcAft>
                          <a:spcPts val="0"/>
                        </a:spcAft>
                      </a:pPr>
                      <a:r>
                        <a:rPr lang="en-US" sz="1000" kern="1200">
                          <a:solidFill>
                            <a:schemeClr val="dk1"/>
                          </a:solidFill>
                          <a:effectLst/>
                          <a:latin typeface="+mn-lt"/>
                          <a:ea typeface="+mn-ea"/>
                          <a:cs typeface="+mn-cs"/>
                        </a:rPr>
                        <a:t>CANVAS</a:t>
                      </a:r>
                      <a:endParaRPr lang="nl-NL" sz="1000" kern="1200">
                        <a:solidFill>
                          <a:schemeClr val="dk1"/>
                        </a:solidFill>
                        <a:effectLst/>
                        <a:latin typeface="+mn-lt"/>
                        <a:ea typeface="+mn-ea"/>
                        <a:cs typeface="+mn-cs"/>
                      </a:endParaRPr>
                    </a:p>
                    <a:p>
                      <a:pPr algn="l">
                        <a:lnSpc>
                          <a:spcPct val="100000"/>
                        </a:lnSpc>
                        <a:spcAft>
                          <a:spcPts val="0"/>
                        </a:spcAft>
                      </a:pPr>
                      <a:r>
                        <a:rPr lang="en-US" sz="1000" kern="1200">
                          <a:solidFill>
                            <a:schemeClr val="dk1"/>
                          </a:solidFill>
                          <a:effectLst/>
                          <a:latin typeface="+mn-lt"/>
                          <a:ea typeface="+mn-ea"/>
                          <a:cs typeface="+mn-cs"/>
                        </a:rPr>
                        <a:t>Q&amp;A discussion</a:t>
                      </a:r>
                      <a:endParaRPr lang="nl-NL" sz="1000">
                        <a:effectLst/>
                        <a:latin typeface="+mn-lt"/>
                        <a:ea typeface="Calibri" panose="020F0502020204030204" pitchFamily="34" charset="0"/>
                        <a:cs typeface="Arial" panose="020B0604020202020204" pitchFamily="34" charset="0"/>
                      </a:endParaRPr>
                    </a:p>
                  </a:txBody>
                  <a:tcPr marL="57723" marR="57723" marT="0" marB="0" anchor="ctr">
                    <a:solidFill>
                      <a:srgbClr val="0070C0"/>
                    </a:solidFill>
                  </a:tcPr>
                </a:tc>
                <a:extLst>
                  <a:ext uri="{0D108BD9-81ED-4DB2-BD59-A6C34878D82A}">
                    <a16:rowId xmlns:a16="http://schemas.microsoft.com/office/drawing/2014/main" val="721663395"/>
                  </a:ext>
                </a:extLst>
              </a:tr>
              <a:tr h="329553">
                <a:tc>
                  <a:txBody>
                    <a:bodyPr/>
                    <a:lstStyle/>
                    <a:p>
                      <a:pPr algn="ctr">
                        <a:lnSpc>
                          <a:spcPct val="100000"/>
                        </a:lnSpc>
                        <a:spcAft>
                          <a:spcPts val="0"/>
                        </a:spcAft>
                      </a:pPr>
                      <a:r>
                        <a:rPr lang="en-US" sz="1000">
                          <a:effectLst/>
                          <a:latin typeface="+mn-lt"/>
                        </a:rPr>
                        <a:t>Assessment</a:t>
                      </a:r>
                      <a:endParaRPr lang="nl-NL" sz="1000">
                        <a:effectLst/>
                        <a:latin typeface="+mn-lt"/>
                        <a:ea typeface="Calibri" panose="020F0502020204030204" pitchFamily="34" charset="0"/>
                        <a:cs typeface="Arial" panose="020B0604020202020204" pitchFamily="34" charset="0"/>
                      </a:endParaRPr>
                    </a:p>
                  </a:txBody>
                  <a:tcPr marL="57723" marR="57723" marT="0" marB="0" anchor="ctr"/>
                </a:tc>
                <a:tc>
                  <a:txBody>
                    <a:bodyPr/>
                    <a:lstStyle/>
                    <a:p>
                      <a:pPr algn="l">
                        <a:lnSpc>
                          <a:spcPct val="100000"/>
                        </a:lnSpc>
                        <a:spcAft>
                          <a:spcPts val="0"/>
                        </a:spcAft>
                      </a:pPr>
                      <a:endParaRPr lang="nl-NL" sz="1000">
                        <a:effectLst/>
                        <a:latin typeface="+mn-lt"/>
                        <a:ea typeface="Calibri" panose="020F0502020204030204" pitchFamily="34" charset="0"/>
                        <a:cs typeface="Arial" panose="020B0604020202020204" pitchFamily="34" charset="0"/>
                      </a:endParaRPr>
                    </a:p>
                  </a:txBody>
                  <a:tcPr marL="57723" marR="57723" marT="0" marB="0" anchor="ctr"/>
                </a:tc>
                <a:tc>
                  <a:txBody>
                    <a:bodyPr/>
                    <a:lstStyle/>
                    <a:p>
                      <a:pPr algn="l">
                        <a:lnSpc>
                          <a:spcPct val="100000"/>
                        </a:lnSpc>
                        <a:spcAft>
                          <a:spcPts val="0"/>
                        </a:spcAft>
                      </a:pPr>
                      <a:endParaRPr lang="nl-NL" sz="1000" dirty="0">
                        <a:effectLst/>
                        <a:latin typeface="+mn-lt"/>
                        <a:ea typeface="Calibri" panose="020F0502020204030204" pitchFamily="34" charset="0"/>
                        <a:cs typeface="Arial" panose="020B0604020202020204" pitchFamily="34" charset="0"/>
                      </a:endParaRPr>
                    </a:p>
                  </a:txBody>
                  <a:tcPr marL="57723" marR="57723" marT="0" marB="0" anchor="ctr"/>
                </a:tc>
                <a:tc gridSpan="2">
                  <a:txBody>
                    <a:bodyPr/>
                    <a:lstStyle/>
                    <a:p>
                      <a:pPr algn="l">
                        <a:lnSpc>
                          <a:spcPct val="100000"/>
                        </a:lnSpc>
                        <a:spcAft>
                          <a:spcPts val="0"/>
                        </a:spcAft>
                      </a:pPr>
                      <a:endParaRPr lang="nl-NL" sz="1000">
                        <a:effectLst/>
                        <a:latin typeface="+mn-lt"/>
                        <a:ea typeface="Calibri" panose="020F0502020204030204" pitchFamily="34" charset="0"/>
                        <a:cs typeface="Arial" panose="020B0604020202020204" pitchFamily="34" charset="0"/>
                      </a:endParaRPr>
                    </a:p>
                  </a:txBody>
                  <a:tcPr marL="57723" marR="57723" marT="0" marB="0" anchor="ctr"/>
                </a:tc>
                <a:tc hMerge="1">
                  <a:txBody>
                    <a:bodyPr/>
                    <a:lstStyle/>
                    <a:p>
                      <a:endParaRPr lang="en-GB"/>
                    </a:p>
                  </a:txBody>
                  <a:tcPr/>
                </a:tc>
                <a:tc>
                  <a:txBody>
                    <a:bodyPr/>
                    <a:lstStyle/>
                    <a:p>
                      <a:pPr algn="l">
                        <a:lnSpc>
                          <a:spcPct val="100000"/>
                        </a:lnSpc>
                        <a:spcAft>
                          <a:spcPts val="0"/>
                        </a:spcAft>
                      </a:pPr>
                      <a:endParaRPr lang="nl-NL" sz="1000">
                        <a:effectLst/>
                        <a:latin typeface="+mn-lt"/>
                        <a:ea typeface="Calibri" panose="020F0502020204030204" pitchFamily="34" charset="0"/>
                        <a:cs typeface="Arial" panose="020B0604020202020204" pitchFamily="34" charset="0"/>
                      </a:endParaRPr>
                    </a:p>
                  </a:txBody>
                  <a:tcPr marL="57723" marR="57723" marT="0" marB="0" anchor="ctr"/>
                </a:tc>
                <a:tc>
                  <a:txBody>
                    <a:bodyPr/>
                    <a:lstStyle/>
                    <a:p>
                      <a:pPr algn="l">
                        <a:lnSpc>
                          <a:spcPct val="100000"/>
                        </a:lnSpc>
                        <a:spcAft>
                          <a:spcPts val="0"/>
                        </a:spcAft>
                      </a:pPr>
                      <a:endParaRPr lang="nl-NL" sz="1000">
                        <a:effectLst/>
                        <a:latin typeface="+mn-lt"/>
                        <a:ea typeface="Calibri" panose="020F0502020204030204" pitchFamily="34" charset="0"/>
                        <a:cs typeface="Arial" panose="020B0604020202020204" pitchFamily="34" charset="0"/>
                      </a:endParaRPr>
                    </a:p>
                  </a:txBody>
                  <a:tcPr marL="57723" marR="57723" marT="0" marB="0" anchor="ctr"/>
                </a:tc>
                <a:tc>
                  <a:txBody>
                    <a:bodyPr/>
                    <a:lstStyle/>
                    <a:p>
                      <a:pPr algn="l">
                        <a:lnSpc>
                          <a:spcPct val="100000"/>
                        </a:lnSpc>
                        <a:spcAft>
                          <a:spcPts val="0"/>
                        </a:spcAft>
                      </a:pPr>
                      <a:endParaRPr lang="nl-NL" sz="1000">
                        <a:effectLst/>
                        <a:latin typeface="+mn-lt"/>
                        <a:ea typeface="Calibri" panose="020F0502020204030204" pitchFamily="34" charset="0"/>
                        <a:cs typeface="Arial" panose="020B0604020202020204" pitchFamily="34" charset="0"/>
                      </a:endParaRPr>
                    </a:p>
                  </a:txBody>
                  <a:tcPr marL="57723" marR="57723" marT="0" marB="0" anchor="ctr"/>
                </a:tc>
                <a:tc>
                  <a:txBody>
                    <a:bodyPr/>
                    <a:lstStyle/>
                    <a:p>
                      <a:pPr algn="l">
                        <a:lnSpc>
                          <a:spcPct val="100000"/>
                        </a:lnSpc>
                        <a:spcAft>
                          <a:spcPts val="0"/>
                        </a:spcAft>
                      </a:pPr>
                      <a:endParaRPr lang="nl-NL" sz="1000">
                        <a:effectLst/>
                        <a:latin typeface="+mn-lt"/>
                        <a:ea typeface="Calibri" panose="020F0502020204030204" pitchFamily="34" charset="0"/>
                        <a:cs typeface="Arial" panose="020B0604020202020204" pitchFamily="34" charset="0"/>
                      </a:endParaRPr>
                    </a:p>
                  </a:txBody>
                  <a:tcPr marL="57723" marR="57723" marT="0" marB="0" anchor="ctr"/>
                </a:tc>
                <a:tc>
                  <a:txBody>
                    <a:bodyPr/>
                    <a:lstStyle/>
                    <a:p>
                      <a:pPr algn="l">
                        <a:lnSpc>
                          <a:spcPct val="100000"/>
                        </a:lnSpc>
                        <a:spcAft>
                          <a:spcPts val="0"/>
                        </a:spcAft>
                      </a:pPr>
                      <a:endParaRPr lang="nl-NL" sz="1000">
                        <a:effectLst/>
                        <a:latin typeface="+mn-lt"/>
                        <a:ea typeface="Calibri" panose="020F0502020204030204" pitchFamily="34" charset="0"/>
                        <a:cs typeface="Arial" panose="020B0604020202020204" pitchFamily="34" charset="0"/>
                      </a:endParaRPr>
                    </a:p>
                  </a:txBody>
                  <a:tcPr marL="57723" marR="57723" marT="0" marB="0" anchor="ctr"/>
                </a:tc>
                <a:tc>
                  <a:txBody>
                    <a:bodyPr/>
                    <a:lstStyle/>
                    <a:p>
                      <a:pPr algn="l">
                        <a:lnSpc>
                          <a:spcPct val="100000"/>
                        </a:lnSpc>
                        <a:spcAft>
                          <a:spcPts val="0"/>
                        </a:spcAft>
                      </a:pPr>
                      <a:r>
                        <a:rPr lang="nl-NL" sz="1000">
                          <a:effectLst/>
                          <a:latin typeface="+mn-lt"/>
                          <a:ea typeface="Calibri" panose="020F0502020204030204" pitchFamily="34" charset="0"/>
                          <a:cs typeface="Arial"/>
                        </a:rPr>
                        <a:t>Project</a:t>
                      </a:r>
                    </a:p>
                  </a:txBody>
                  <a:tcPr marL="57723" marR="57723" marT="0" marB="0" anchor="ctr">
                    <a:solidFill>
                      <a:schemeClr val="bg2"/>
                    </a:solidFill>
                  </a:tcPr>
                </a:tc>
                <a:tc>
                  <a:txBody>
                    <a:bodyPr/>
                    <a:lstStyle/>
                    <a:p>
                      <a:pPr algn="l">
                        <a:lnSpc>
                          <a:spcPct val="100000"/>
                        </a:lnSpc>
                        <a:spcAft>
                          <a:spcPts val="0"/>
                        </a:spcAft>
                      </a:pPr>
                      <a:r>
                        <a:rPr lang="nl-NL" sz="1000" dirty="0">
                          <a:effectLst/>
                          <a:latin typeface="+mn-lt"/>
                          <a:ea typeface="Calibri" panose="020F0502020204030204" pitchFamily="34" charset="0"/>
                          <a:cs typeface="Arial"/>
                        </a:rPr>
                        <a:t>Project</a:t>
                      </a:r>
                    </a:p>
                  </a:txBody>
                  <a:tcPr marL="57723" marR="57723" marT="0" marB="0" anchor="ctr">
                    <a:solidFill>
                      <a:schemeClr val="bg2"/>
                    </a:solidFill>
                  </a:tcPr>
                </a:tc>
                <a:extLst>
                  <a:ext uri="{0D108BD9-81ED-4DB2-BD59-A6C34878D82A}">
                    <a16:rowId xmlns:a16="http://schemas.microsoft.com/office/drawing/2014/main" val="3434592825"/>
                  </a:ext>
                </a:extLst>
              </a:tr>
            </a:tbl>
          </a:graphicData>
        </a:graphic>
      </p:graphicFrame>
      <p:sp>
        <p:nvSpPr>
          <p:cNvPr id="3" name="Title 2">
            <a:extLst>
              <a:ext uri="{FF2B5EF4-FFF2-40B4-BE49-F238E27FC236}">
                <a16:creationId xmlns:a16="http://schemas.microsoft.com/office/drawing/2014/main" id="{F4AD3759-DC4C-6876-A9CE-FE9895691151}"/>
              </a:ext>
            </a:extLst>
          </p:cNvPr>
          <p:cNvSpPr txBox="1">
            <a:spLocks/>
          </p:cNvSpPr>
          <p:nvPr/>
        </p:nvSpPr>
        <p:spPr>
          <a:xfrm>
            <a:off x="7536984" y="5883723"/>
            <a:ext cx="5107366" cy="791138"/>
          </a:xfrm>
          <a:prstGeom prst="rect">
            <a:avLst/>
          </a:prstGeom>
          <a:noFill/>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dirty="0">
                <a:solidFill>
                  <a:schemeClr val="bg1"/>
                </a:solidFill>
                <a:latin typeface="Verdana" panose="020B0604030504040204" pitchFamily="34" charset="0"/>
                <a:ea typeface="Verdana" panose="020B0604030504040204" pitchFamily="34" charset="0"/>
              </a:rPr>
              <a:t>Lecture based</a:t>
            </a:r>
          </a:p>
        </p:txBody>
      </p:sp>
    </p:spTree>
    <p:extLst>
      <p:ext uri="{BB962C8B-B14F-4D97-AF65-F5344CB8AC3E}">
        <p14:creationId xmlns:p14="http://schemas.microsoft.com/office/powerpoint/2010/main" val="37485401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4EBEA"/>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E1AFE48-0A9E-EDFE-F01E-F3492FB53B58}"/>
              </a:ext>
            </a:extLst>
          </p:cNvPr>
          <p:cNvSpPr/>
          <p:nvPr/>
        </p:nvSpPr>
        <p:spPr>
          <a:xfrm>
            <a:off x="-2" y="1"/>
            <a:ext cx="12026901" cy="6857999"/>
          </a:xfrm>
          <a:prstGeom prst="rect">
            <a:avLst/>
          </a:prstGeom>
          <a:solidFill>
            <a:srgbClr val="D4EB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5422490-B633-073B-0943-FE5D011FADAF}"/>
              </a:ext>
            </a:extLst>
          </p:cNvPr>
          <p:cNvSpPr txBox="1"/>
          <p:nvPr/>
        </p:nvSpPr>
        <p:spPr>
          <a:xfrm>
            <a:off x="760075" y="911353"/>
            <a:ext cx="4601065" cy="830997"/>
          </a:xfrm>
          <a:prstGeom prst="rect">
            <a:avLst/>
          </a:prstGeom>
          <a:noFill/>
        </p:spPr>
        <p:txBody>
          <a:bodyPr wrap="square" rtlCol="0">
            <a:spAutoFit/>
          </a:bodyPr>
          <a:lstStyle/>
          <a:p>
            <a:r>
              <a:rPr lang="en-US" sz="4800" b="1" dirty="0"/>
              <a:t>Tech check</a:t>
            </a:r>
            <a:endParaRPr lang="en-US" sz="2400" b="1" dirty="0">
              <a:highlight>
                <a:srgbClr val="FFFF00"/>
              </a:highlight>
            </a:endParaRPr>
          </a:p>
        </p:txBody>
      </p:sp>
      <p:sp>
        <p:nvSpPr>
          <p:cNvPr id="3" name="TextBox 2">
            <a:extLst>
              <a:ext uri="{FF2B5EF4-FFF2-40B4-BE49-F238E27FC236}">
                <a16:creationId xmlns:a16="http://schemas.microsoft.com/office/drawing/2014/main" id="{0D4A9FE0-EFE1-4EF7-BA56-2DF209E8EDDA}"/>
              </a:ext>
            </a:extLst>
          </p:cNvPr>
          <p:cNvSpPr txBox="1"/>
          <p:nvPr/>
        </p:nvSpPr>
        <p:spPr>
          <a:xfrm>
            <a:off x="1508771" y="3162821"/>
            <a:ext cx="10234050" cy="1200329"/>
          </a:xfrm>
          <a:prstGeom prst="rect">
            <a:avLst/>
          </a:prstGeom>
          <a:noFill/>
        </p:spPr>
        <p:txBody>
          <a:bodyPr wrap="square" rtlCol="0">
            <a:spAutoFit/>
          </a:bodyPr>
          <a:lstStyle/>
          <a:p>
            <a:r>
              <a:rPr lang="en-US" sz="2400" dirty="0">
                <a:solidFill>
                  <a:srgbClr val="44546A"/>
                </a:solidFill>
                <a:latin typeface="Verdana" panose="020B0604030504040204" pitchFamily="34" charset="0"/>
                <a:ea typeface="Verdana" panose="020B0604030504040204" pitchFamily="34" charset="0"/>
              </a:rPr>
              <a:t>Access the BDP tool at: </a:t>
            </a:r>
            <a:r>
              <a:rPr lang="en-US" sz="2400" dirty="0">
                <a:solidFill>
                  <a:srgbClr val="1E7E7C"/>
                </a:solidFill>
                <a:latin typeface="Verdana" panose="020B0604030504040204" pitchFamily="34" charset="0"/>
                <a:ea typeface="Verdana" panose="020B0604030504040204" pitchFamily="34" charset="0"/>
                <a:hlinkClick r:id="rId3"/>
              </a:rPr>
              <a:t>learning-design.eu</a:t>
            </a:r>
            <a:endParaRPr lang="en-US" sz="2400" dirty="0">
              <a:solidFill>
                <a:schemeClr val="tx2"/>
              </a:solidFill>
              <a:latin typeface="Verdana" panose="020B0604030504040204" pitchFamily="34" charset="0"/>
              <a:ea typeface="Verdana" panose="020B0604030504040204" pitchFamily="34" charset="0"/>
            </a:endParaRPr>
          </a:p>
          <a:p>
            <a:endParaRPr lang="en-US" sz="2400" dirty="0">
              <a:solidFill>
                <a:schemeClr val="tx2"/>
              </a:solidFill>
              <a:latin typeface="Verdana" panose="020B0604030504040204" pitchFamily="34" charset="0"/>
              <a:ea typeface="Verdana" panose="020B0604030504040204" pitchFamily="34" charset="0"/>
            </a:endParaRPr>
          </a:p>
          <a:p>
            <a:r>
              <a:rPr lang="en-US" sz="2400" dirty="0">
                <a:solidFill>
                  <a:schemeClr val="tx2"/>
                </a:solidFill>
                <a:latin typeface="Verdana" panose="020B0604030504040204" pitchFamily="34" charset="0"/>
                <a:ea typeface="Verdana" panose="020B0604030504040204" pitchFamily="34" charset="0"/>
              </a:rPr>
              <a:t>Access workshop resources in teams: </a:t>
            </a:r>
            <a:r>
              <a:rPr lang="en-US" sz="2400" dirty="0">
                <a:hlinkClick r:id="rId4"/>
              </a:rPr>
              <a:t>EENSAT 2023</a:t>
            </a:r>
            <a:endParaRPr lang="en-US" sz="2400" dirty="0">
              <a:latin typeface="Verdana" panose="020B0604030504040204" pitchFamily="34" charset="0"/>
              <a:ea typeface="Verdana" panose="020B0604030504040204" pitchFamily="34" charset="0"/>
            </a:endParaRPr>
          </a:p>
        </p:txBody>
      </p:sp>
      <p:pic>
        <p:nvPicPr>
          <p:cNvPr id="6" name="Graphic 5" descr="Badge 1 with solid fill">
            <a:extLst>
              <a:ext uri="{FF2B5EF4-FFF2-40B4-BE49-F238E27FC236}">
                <a16:creationId xmlns:a16="http://schemas.microsoft.com/office/drawing/2014/main" id="{AA1FA89F-8615-553A-541E-5D93C4C8809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95245" y="3162821"/>
            <a:ext cx="468000" cy="468000"/>
          </a:xfrm>
          <a:prstGeom prst="rect">
            <a:avLst/>
          </a:prstGeom>
        </p:spPr>
      </p:pic>
      <p:pic>
        <p:nvPicPr>
          <p:cNvPr id="9" name="Graphic 8" descr="Badge with solid fill">
            <a:extLst>
              <a:ext uri="{FF2B5EF4-FFF2-40B4-BE49-F238E27FC236}">
                <a16:creationId xmlns:a16="http://schemas.microsoft.com/office/drawing/2014/main" id="{1E18A678-27DE-65A1-AE06-4C2F8BD1AC7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5245" y="3961489"/>
            <a:ext cx="468000" cy="468000"/>
          </a:xfrm>
          <a:prstGeom prst="rect">
            <a:avLst/>
          </a:prstGeom>
        </p:spPr>
      </p:pic>
      <p:sp>
        <p:nvSpPr>
          <p:cNvPr id="11" name="Rectangle 10">
            <a:extLst>
              <a:ext uri="{FF2B5EF4-FFF2-40B4-BE49-F238E27FC236}">
                <a16:creationId xmlns:a16="http://schemas.microsoft.com/office/drawing/2014/main" id="{572EBD0E-EE3F-1E94-5B7F-31DB53E1693E}"/>
              </a:ext>
            </a:extLst>
          </p:cNvPr>
          <p:cNvSpPr/>
          <p:nvPr/>
        </p:nvSpPr>
        <p:spPr>
          <a:xfrm>
            <a:off x="0" y="6413326"/>
            <a:ext cx="513567" cy="44467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18" name="Rectangle 17">
            <a:extLst>
              <a:ext uri="{FF2B5EF4-FFF2-40B4-BE49-F238E27FC236}">
                <a16:creationId xmlns:a16="http://schemas.microsoft.com/office/drawing/2014/main" id="{C183AB86-6779-5CED-A4F1-47C884E31BCA}"/>
              </a:ext>
            </a:extLst>
          </p:cNvPr>
          <p:cNvSpPr/>
          <p:nvPr/>
        </p:nvSpPr>
        <p:spPr>
          <a:xfrm>
            <a:off x="12026900" y="0"/>
            <a:ext cx="165100" cy="6858000"/>
          </a:xfrm>
          <a:prstGeom prst="rect">
            <a:avLst/>
          </a:prstGeom>
          <a:solidFill>
            <a:srgbClr val="2088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391408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BB9BCCAF-E5DB-FB45-32D3-ACABB48D2F28}"/>
              </a:ext>
            </a:extLst>
          </p:cNvPr>
          <p:cNvGraphicFramePr>
            <a:graphicFrameLocks noGrp="1"/>
          </p:cNvGraphicFramePr>
          <p:nvPr>
            <p:extLst>
              <p:ext uri="{D42A27DB-BD31-4B8C-83A1-F6EECF244321}">
                <p14:modId xmlns:p14="http://schemas.microsoft.com/office/powerpoint/2010/main" val="3119967434"/>
              </p:ext>
            </p:extLst>
          </p:nvPr>
        </p:nvGraphicFramePr>
        <p:xfrm>
          <a:off x="304800" y="1361618"/>
          <a:ext cx="11315704" cy="5096334"/>
        </p:xfrm>
        <a:graphic>
          <a:graphicData uri="http://schemas.openxmlformats.org/drawingml/2006/table">
            <a:tbl>
              <a:tblPr firstRow="1" firstCol="1" bandRow="1">
                <a:tableStyleId>{5C22544A-7EE6-4342-B048-85BDC9FD1C3A}</a:tableStyleId>
              </a:tblPr>
              <a:tblGrid>
                <a:gridCol w="1052069">
                  <a:extLst>
                    <a:ext uri="{9D8B030D-6E8A-4147-A177-3AD203B41FA5}">
                      <a16:colId xmlns:a16="http://schemas.microsoft.com/office/drawing/2014/main" val="1743856302"/>
                    </a:ext>
                  </a:extLst>
                </a:gridCol>
                <a:gridCol w="1030179">
                  <a:extLst>
                    <a:ext uri="{9D8B030D-6E8A-4147-A177-3AD203B41FA5}">
                      <a16:colId xmlns:a16="http://schemas.microsoft.com/office/drawing/2014/main" val="2895046120"/>
                    </a:ext>
                  </a:extLst>
                </a:gridCol>
                <a:gridCol w="1030179">
                  <a:extLst>
                    <a:ext uri="{9D8B030D-6E8A-4147-A177-3AD203B41FA5}">
                      <a16:colId xmlns:a16="http://schemas.microsoft.com/office/drawing/2014/main" val="2987497837"/>
                    </a:ext>
                  </a:extLst>
                </a:gridCol>
                <a:gridCol w="496012">
                  <a:extLst>
                    <a:ext uri="{9D8B030D-6E8A-4147-A177-3AD203B41FA5}">
                      <a16:colId xmlns:a16="http://schemas.microsoft.com/office/drawing/2014/main" val="2272562101"/>
                    </a:ext>
                  </a:extLst>
                </a:gridCol>
                <a:gridCol w="496012">
                  <a:extLst>
                    <a:ext uri="{9D8B030D-6E8A-4147-A177-3AD203B41FA5}">
                      <a16:colId xmlns:a16="http://schemas.microsoft.com/office/drawing/2014/main" val="1589483828"/>
                    </a:ext>
                  </a:extLst>
                </a:gridCol>
                <a:gridCol w="1030179">
                  <a:extLst>
                    <a:ext uri="{9D8B030D-6E8A-4147-A177-3AD203B41FA5}">
                      <a16:colId xmlns:a16="http://schemas.microsoft.com/office/drawing/2014/main" val="1845690476"/>
                    </a:ext>
                  </a:extLst>
                </a:gridCol>
                <a:gridCol w="1030179">
                  <a:extLst>
                    <a:ext uri="{9D8B030D-6E8A-4147-A177-3AD203B41FA5}">
                      <a16:colId xmlns:a16="http://schemas.microsoft.com/office/drawing/2014/main" val="2773672961"/>
                    </a:ext>
                  </a:extLst>
                </a:gridCol>
                <a:gridCol w="1030179">
                  <a:extLst>
                    <a:ext uri="{9D8B030D-6E8A-4147-A177-3AD203B41FA5}">
                      <a16:colId xmlns:a16="http://schemas.microsoft.com/office/drawing/2014/main" val="2984224609"/>
                    </a:ext>
                  </a:extLst>
                </a:gridCol>
                <a:gridCol w="1030179">
                  <a:extLst>
                    <a:ext uri="{9D8B030D-6E8A-4147-A177-3AD203B41FA5}">
                      <a16:colId xmlns:a16="http://schemas.microsoft.com/office/drawing/2014/main" val="295345827"/>
                    </a:ext>
                  </a:extLst>
                </a:gridCol>
                <a:gridCol w="1030179">
                  <a:extLst>
                    <a:ext uri="{9D8B030D-6E8A-4147-A177-3AD203B41FA5}">
                      <a16:colId xmlns:a16="http://schemas.microsoft.com/office/drawing/2014/main" val="628824725"/>
                    </a:ext>
                  </a:extLst>
                </a:gridCol>
                <a:gridCol w="1030179">
                  <a:extLst>
                    <a:ext uri="{9D8B030D-6E8A-4147-A177-3AD203B41FA5}">
                      <a16:colId xmlns:a16="http://schemas.microsoft.com/office/drawing/2014/main" val="1237042716"/>
                    </a:ext>
                  </a:extLst>
                </a:gridCol>
                <a:gridCol w="1030179">
                  <a:extLst>
                    <a:ext uri="{9D8B030D-6E8A-4147-A177-3AD203B41FA5}">
                      <a16:colId xmlns:a16="http://schemas.microsoft.com/office/drawing/2014/main" val="968002687"/>
                    </a:ext>
                  </a:extLst>
                </a:gridCol>
              </a:tblGrid>
              <a:tr h="550419">
                <a:tc gridSpan="4">
                  <a:txBody>
                    <a:bodyPr/>
                    <a:lstStyle/>
                    <a:p>
                      <a:pPr>
                        <a:lnSpc>
                          <a:spcPct val="100000"/>
                        </a:lnSpc>
                        <a:spcAft>
                          <a:spcPts val="0"/>
                        </a:spcAft>
                      </a:pPr>
                      <a:r>
                        <a:rPr lang="en-US" sz="1000">
                          <a:effectLst/>
                          <a:latin typeface="+mn-lt"/>
                        </a:rPr>
                        <a:t>Course title: Geo health</a:t>
                      </a:r>
                    </a:p>
                    <a:p>
                      <a:pPr>
                        <a:lnSpc>
                          <a:spcPct val="100000"/>
                        </a:lnSpc>
                        <a:spcAft>
                          <a:spcPts val="0"/>
                        </a:spcAft>
                      </a:pPr>
                      <a:endParaRPr lang="nl-NL" sz="1000">
                        <a:effectLst/>
                        <a:latin typeface="+mn-lt"/>
                        <a:ea typeface="Calibri" panose="020F0502020204030204" pitchFamily="34" charset="0"/>
                        <a:cs typeface="Arial" panose="020B0604020202020204" pitchFamily="34" charset="0"/>
                      </a:endParaRPr>
                    </a:p>
                  </a:txBody>
                  <a:tcPr marL="60953" marR="60953" marT="0" marB="0" anchor="ctr"/>
                </a:tc>
                <a:tc hMerge="1">
                  <a:txBody>
                    <a:bodyPr/>
                    <a:lstStyle/>
                    <a:p>
                      <a:endParaRPr lang="en-GB"/>
                    </a:p>
                  </a:txBody>
                  <a:tcPr/>
                </a:tc>
                <a:tc hMerge="1">
                  <a:txBody>
                    <a:bodyPr/>
                    <a:lstStyle/>
                    <a:p>
                      <a:endParaRPr lang="en-GB"/>
                    </a:p>
                  </a:txBody>
                  <a:tcPr/>
                </a:tc>
                <a:tc hMerge="1">
                  <a:txBody>
                    <a:bodyPr/>
                    <a:lstStyle/>
                    <a:p>
                      <a:endParaRPr lang="en-GB"/>
                    </a:p>
                  </a:txBody>
                  <a:tcPr/>
                </a:tc>
                <a:tc gridSpan="8">
                  <a:txBody>
                    <a:bodyPr/>
                    <a:lstStyle/>
                    <a:p>
                      <a:pPr>
                        <a:lnSpc>
                          <a:spcPct val="100000"/>
                        </a:lnSpc>
                        <a:spcAft>
                          <a:spcPts val="0"/>
                        </a:spcAft>
                      </a:pPr>
                      <a:r>
                        <a:rPr lang="en-US" sz="1000">
                          <a:effectLst/>
                          <a:latin typeface="+mn-lt"/>
                        </a:rPr>
                        <a:t>Coordinator: Justine Blanford</a:t>
                      </a:r>
                      <a:endParaRPr lang="nl-NL" sz="1000">
                        <a:effectLst/>
                        <a:latin typeface="+mn-lt"/>
                      </a:endParaRPr>
                    </a:p>
                    <a:p>
                      <a:pPr>
                        <a:lnSpc>
                          <a:spcPct val="100000"/>
                        </a:lnSpc>
                        <a:spcAft>
                          <a:spcPts val="0"/>
                        </a:spcAft>
                      </a:pPr>
                      <a:r>
                        <a:rPr lang="en-US" sz="1000">
                          <a:effectLst/>
                          <a:latin typeface="+mn-lt"/>
                        </a:rPr>
                        <a:t>Date: under development</a:t>
                      </a:r>
                      <a:endParaRPr lang="nl-NL" sz="1000">
                        <a:effectLst/>
                        <a:latin typeface="+mn-lt"/>
                        <a:ea typeface="Calibri" panose="020F0502020204030204" pitchFamily="34" charset="0"/>
                        <a:cs typeface="Arial" panose="020B0604020202020204" pitchFamily="34" charset="0"/>
                      </a:endParaRPr>
                    </a:p>
                  </a:txBody>
                  <a:tcPr marL="60953" marR="60953" marT="0" marB="0" anchor="ct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621117851"/>
                  </a:ext>
                </a:extLst>
              </a:tr>
              <a:tr h="310064">
                <a:tc gridSpan="12">
                  <a:txBody>
                    <a:bodyPr/>
                    <a:lstStyle/>
                    <a:p>
                      <a:pPr algn="l">
                        <a:lnSpc>
                          <a:spcPct val="100000"/>
                        </a:lnSpc>
                        <a:spcAft>
                          <a:spcPts val="0"/>
                        </a:spcAft>
                      </a:pPr>
                      <a:r>
                        <a:rPr lang="en-US" sz="1000">
                          <a:effectLst/>
                          <a:latin typeface="+mn-lt"/>
                        </a:rPr>
                        <a:t> Course learning Outcomes: The student is able …</a:t>
                      </a:r>
                    </a:p>
                    <a:p>
                      <a:pPr marL="228600" indent="-228600" algn="l">
                        <a:lnSpc>
                          <a:spcPct val="100000"/>
                        </a:lnSpc>
                        <a:spcAft>
                          <a:spcPts val="0"/>
                        </a:spcAft>
                        <a:buFont typeface="+mj-lt"/>
                        <a:buAutoNum type="arabicPeriod"/>
                      </a:pPr>
                      <a:r>
                        <a:rPr lang="en-GB" sz="1000">
                          <a:effectLst/>
                          <a:latin typeface="+mn-lt"/>
                        </a:rPr>
                        <a:t>    </a:t>
                      </a:r>
                      <a:endParaRPr lang="nl-NL" sz="1000">
                        <a:effectLst/>
                        <a:latin typeface="+mn-lt"/>
                      </a:endParaRPr>
                    </a:p>
                  </a:txBody>
                  <a:tcPr marL="60953" marR="60953" marT="0" marB="0" anchor="ct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466053358"/>
                  </a:ext>
                </a:extLst>
              </a:tr>
              <a:tr h="390711">
                <a:tc>
                  <a:txBody>
                    <a:bodyPr/>
                    <a:lstStyle/>
                    <a:p>
                      <a:pPr algn="ctr">
                        <a:lnSpc>
                          <a:spcPct val="100000"/>
                        </a:lnSpc>
                        <a:spcAft>
                          <a:spcPts val="0"/>
                        </a:spcAft>
                      </a:pPr>
                      <a:endParaRPr lang="nl-NL" sz="1000">
                        <a:effectLst/>
                        <a:latin typeface="+mn-lt"/>
                        <a:ea typeface="Calibri" panose="020F0502020204030204" pitchFamily="34" charset="0"/>
                        <a:cs typeface="Arial" panose="020B0604020202020204" pitchFamily="34" charset="0"/>
                      </a:endParaRPr>
                    </a:p>
                  </a:txBody>
                  <a:tcPr marL="60953" marR="60953" marT="0" marB="0" anchor="ctr"/>
                </a:tc>
                <a:tc>
                  <a:txBody>
                    <a:bodyPr/>
                    <a:lstStyle/>
                    <a:p>
                      <a:pPr algn="ctr">
                        <a:lnSpc>
                          <a:spcPct val="100000"/>
                        </a:lnSpc>
                        <a:spcAft>
                          <a:spcPts val="0"/>
                        </a:spcAft>
                      </a:pPr>
                      <a:r>
                        <a:rPr lang="en-US" sz="1000">
                          <a:effectLst/>
                          <a:latin typeface="+mn-lt"/>
                        </a:rPr>
                        <a:t>Week 1</a:t>
                      </a:r>
                      <a:endParaRPr lang="nl-NL" sz="1000">
                        <a:effectLst/>
                        <a:latin typeface="+mn-lt"/>
                        <a:ea typeface="Calibri" panose="020F0502020204030204" pitchFamily="34" charset="0"/>
                        <a:cs typeface="Arial" panose="020B0604020202020204" pitchFamily="34" charset="0"/>
                      </a:endParaRPr>
                    </a:p>
                  </a:txBody>
                  <a:tcPr marL="60953" marR="60953" marT="0" marB="0" anchor="ctr"/>
                </a:tc>
                <a:tc>
                  <a:txBody>
                    <a:bodyPr/>
                    <a:lstStyle/>
                    <a:p>
                      <a:pPr algn="ctr">
                        <a:lnSpc>
                          <a:spcPct val="100000"/>
                        </a:lnSpc>
                        <a:spcAft>
                          <a:spcPts val="0"/>
                        </a:spcAft>
                      </a:pPr>
                      <a:r>
                        <a:rPr lang="en-US" sz="1000">
                          <a:effectLst/>
                          <a:latin typeface="+mn-lt"/>
                        </a:rPr>
                        <a:t>Week 2</a:t>
                      </a:r>
                      <a:endParaRPr lang="nl-NL" sz="1000">
                        <a:effectLst/>
                        <a:latin typeface="+mn-lt"/>
                        <a:ea typeface="Calibri" panose="020F0502020204030204" pitchFamily="34" charset="0"/>
                        <a:cs typeface="Arial" panose="020B0604020202020204" pitchFamily="34" charset="0"/>
                      </a:endParaRPr>
                    </a:p>
                  </a:txBody>
                  <a:tcPr marL="60953" marR="60953" marT="0" marB="0" anchor="ctr"/>
                </a:tc>
                <a:tc gridSpan="2">
                  <a:txBody>
                    <a:bodyPr/>
                    <a:lstStyle/>
                    <a:p>
                      <a:pPr algn="ctr">
                        <a:lnSpc>
                          <a:spcPct val="100000"/>
                        </a:lnSpc>
                        <a:spcAft>
                          <a:spcPts val="0"/>
                        </a:spcAft>
                      </a:pPr>
                      <a:r>
                        <a:rPr lang="en-US" sz="1000">
                          <a:effectLst/>
                          <a:latin typeface="+mn-lt"/>
                        </a:rPr>
                        <a:t>Week 3</a:t>
                      </a:r>
                      <a:endParaRPr lang="nl-NL" sz="1000">
                        <a:effectLst/>
                        <a:latin typeface="+mn-lt"/>
                        <a:ea typeface="Calibri" panose="020F0502020204030204" pitchFamily="34" charset="0"/>
                        <a:cs typeface="Arial" panose="020B0604020202020204" pitchFamily="34" charset="0"/>
                      </a:endParaRPr>
                    </a:p>
                  </a:txBody>
                  <a:tcPr marL="60953" marR="60953" marT="0" marB="0" anchor="ctr"/>
                </a:tc>
                <a:tc hMerge="1">
                  <a:txBody>
                    <a:bodyPr/>
                    <a:lstStyle/>
                    <a:p>
                      <a:endParaRPr lang="en-GB"/>
                    </a:p>
                  </a:txBody>
                  <a:tcPr/>
                </a:tc>
                <a:tc>
                  <a:txBody>
                    <a:bodyPr/>
                    <a:lstStyle/>
                    <a:p>
                      <a:pPr algn="ctr">
                        <a:lnSpc>
                          <a:spcPct val="100000"/>
                        </a:lnSpc>
                        <a:spcAft>
                          <a:spcPts val="0"/>
                        </a:spcAft>
                      </a:pPr>
                      <a:r>
                        <a:rPr lang="en-US" sz="1000">
                          <a:effectLst/>
                          <a:latin typeface="+mn-lt"/>
                        </a:rPr>
                        <a:t>Week 4</a:t>
                      </a:r>
                      <a:endParaRPr lang="nl-NL" sz="1000">
                        <a:effectLst/>
                        <a:latin typeface="+mn-lt"/>
                        <a:ea typeface="Calibri" panose="020F0502020204030204" pitchFamily="34" charset="0"/>
                        <a:cs typeface="Arial" panose="020B0604020202020204" pitchFamily="34" charset="0"/>
                      </a:endParaRPr>
                    </a:p>
                  </a:txBody>
                  <a:tcPr marL="60953" marR="60953" marT="0" marB="0" anchor="ctr"/>
                </a:tc>
                <a:tc>
                  <a:txBody>
                    <a:bodyPr/>
                    <a:lstStyle/>
                    <a:p>
                      <a:pPr algn="ctr">
                        <a:lnSpc>
                          <a:spcPct val="100000"/>
                        </a:lnSpc>
                        <a:spcAft>
                          <a:spcPts val="0"/>
                        </a:spcAft>
                      </a:pPr>
                      <a:r>
                        <a:rPr lang="en-US" sz="1000">
                          <a:effectLst/>
                          <a:latin typeface="+mn-lt"/>
                        </a:rPr>
                        <a:t>Week 5</a:t>
                      </a:r>
                      <a:endParaRPr lang="nl-NL" sz="1000">
                        <a:effectLst/>
                        <a:latin typeface="+mn-lt"/>
                        <a:ea typeface="Calibri" panose="020F0502020204030204" pitchFamily="34" charset="0"/>
                        <a:cs typeface="Arial" panose="020B0604020202020204" pitchFamily="34" charset="0"/>
                      </a:endParaRPr>
                    </a:p>
                  </a:txBody>
                  <a:tcPr marL="60953" marR="60953" marT="0" marB="0" anchor="ctr"/>
                </a:tc>
                <a:tc>
                  <a:txBody>
                    <a:bodyPr/>
                    <a:lstStyle/>
                    <a:p>
                      <a:pPr algn="ctr">
                        <a:lnSpc>
                          <a:spcPct val="100000"/>
                        </a:lnSpc>
                        <a:spcAft>
                          <a:spcPts val="0"/>
                        </a:spcAft>
                      </a:pPr>
                      <a:r>
                        <a:rPr lang="en-US" sz="1000">
                          <a:effectLst/>
                          <a:latin typeface="+mn-lt"/>
                        </a:rPr>
                        <a:t>Week 6</a:t>
                      </a:r>
                      <a:endParaRPr lang="nl-NL" sz="1000">
                        <a:effectLst/>
                        <a:latin typeface="+mn-lt"/>
                        <a:ea typeface="Calibri" panose="020F0502020204030204" pitchFamily="34" charset="0"/>
                        <a:cs typeface="Arial" panose="020B0604020202020204" pitchFamily="34" charset="0"/>
                      </a:endParaRPr>
                    </a:p>
                  </a:txBody>
                  <a:tcPr marL="60953" marR="60953" marT="0" marB="0" anchor="ctr"/>
                </a:tc>
                <a:tc>
                  <a:txBody>
                    <a:bodyPr/>
                    <a:lstStyle/>
                    <a:p>
                      <a:pPr algn="ctr">
                        <a:lnSpc>
                          <a:spcPct val="100000"/>
                        </a:lnSpc>
                        <a:spcAft>
                          <a:spcPts val="0"/>
                        </a:spcAft>
                      </a:pPr>
                      <a:r>
                        <a:rPr lang="en-US" sz="1000">
                          <a:effectLst/>
                          <a:latin typeface="+mn-lt"/>
                        </a:rPr>
                        <a:t>Week 7</a:t>
                      </a:r>
                      <a:endParaRPr lang="nl-NL" sz="1000">
                        <a:effectLst/>
                        <a:latin typeface="+mn-lt"/>
                        <a:ea typeface="Calibri" panose="020F0502020204030204" pitchFamily="34" charset="0"/>
                        <a:cs typeface="Arial" panose="020B0604020202020204" pitchFamily="34" charset="0"/>
                      </a:endParaRPr>
                    </a:p>
                  </a:txBody>
                  <a:tcPr marL="60953" marR="60953" marT="0" marB="0" anchor="ctr"/>
                </a:tc>
                <a:tc>
                  <a:txBody>
                    <a:bodyPr/>
                    <a:lstStyle/>
                    <a:p>
                      <a:pPr algn="ctr">
                        <a:lnSpc>
                          <a:spcPct val="100000"/>
                        </a:lnSpc>
                        <a:spcAft>
                          <a:spcPts val="0"/>
                        </a:spcAft>
                      </a:pPr>
                      <a:r>
                        <a:rPr lang="en-US" sz="1000">
                          <a:effectLst/>
                          <a:latin typeface="+mn-lt"/>
                        </a:rPr>
                        <a:t>Week 8</a:t>
                      </a:r>
                      <a:endParaRPr lang="nl-NL" sz="1000">
                        <a:effectLst/>
                        <a:latin typeface="+mn-lt"/>
                        <a:ea typeface="Calibri" panose="020F0502020204030204" pitchFamily="34" charset="0"/>
                        <a:cs typeface="Arial" panose="020B0604020202020204" pitchFamily="34" charset="0"/>
                      </a:endParaRPr>
                    </a:p>
                  </a:txBody>
                  <a:tcPr marL="60953" marR="60953" marT="0" marB="0" anchor="ctr"/>
                </a:tc>
                <a:tc>
                  <a:txBody>
                    <a:bodyPr/>
                    <a:lstStyle/>
                    <a:p>
                      <a:pPr algn="ctr">
                        <a:lnSpc>
                          <a:spcPct val="100000"/>
                        </a:lnSpc>
                        <a:spcAft>
                          <a:spcPts val="0"/>
                        </a:spcAft>
                      </a:pPr>
                      <a:r>
                        <a:rPr lang="en-US" sz="1000">
                          <a:effectLst/>
                          <a:latin typeface="+mn-lt"/>
                        </a:rPr>
                        <a:t>Week 9</a:t>
                      </a:r>
                      <a:endParaRPr lang="nl-NL" sz="1000">
                        <a:effectLst/>
                        <a:latin typeface="+mn-lt"/>
                        <a:ea typeface="Calibri" panose="020F0502020204030204" pitchFamily="34" charset="0"/>
                        <a:cs typeface="Arial" panose="020B0604020202020204" pitchFamily="34" charset="0"/>
                      </a:endParaRPr>
                    </a:p>
                  </a:txBody>
                  <a:tcPr marL="60953" marR="60953" marT="0" marB="0" anchor="ctr"/>
                </a:tc>
                <a:tc>
                  <a:txBody>
                    <a:bodyPr/>
                    <a:lstStyle/>
                    <a:p>
                      <a:pPr algn="ctr">
                        <a:lnSpc>
                          <a:spcPct val="100000"/>
                        </a:lnSpc>
                        <a:spcAft>
                          <a:spcPts val="0"/>
                        </a:spcAft>
                      </a:pPr>
                      <a:r>
                        <a:rPr lang="en-US" sz="1000">
                          <a:effectLst/>
                          <a:latin typeface="+mn-lt"/>
                        </a:rPr>
                        <a:t>Week 10</a:t>
                      </a:r>
                      <a:endParaRPr lang="nl-NL" sz="1000">
                        <a:effectLst/>
                        <a:latin typeface="+mn-lt"/>
                        <a:ea typeface="Calibri" panose="020F0502020204030204" pitchFamily="34" charset="0"/>
                        <a:cs typeface="Arial" panose="020B0604020202020204" pitchFamily="34" charset="0"/>
                      </a:endParaRPr>
                    </a:p>
                  </a:txBody>
                  <a:tcPr marL="60953" marR="60953" marT="0" marB="0" anchor="ctr"/>
                </a:tc>
                <a:extLst>
                  <a:ext uri="{0D108BD9-81ED-4DB2-BD59-A6C34878D82A}">
                    <a16:rowId xmlns:a16="http://schemas.microsoft.com/office/drawing/2014/main" val="1024385519"/>
                  </a:ext>
                </a:extLst>
              </a:tr>
              <a:tr h="1085224">
                <a:tc>
                  <a:txBody>
                    <a:bodyPr/>
                    <a:lstStyle/>
                    <a:p>
                      <a:pPr algn="ctr">
                        <a:lnSpc>
                          <a:spcPct val="100000"/>
                        </a:lnSpc>
                        <a:spcAft>
                          <a:spcPts val="0"/>
                        </a:spcAft>
                      </a:pPr>
                      <a:r>
                        <a:rPr lang="en-US" sz="1000">
                          <a:effectLst/>
                          <a:latin typeface="+mn-lt"/>
                        </a:rPr>
                        <a:t>Unit title</a:t>
                      </a:r>
                      <a:endParaRPr lang="nl-NL" sz="1000">
                        <a:effectLst/>
                        <a:latin typeface="+mn-lt"/>
                        <a:ea typeface="Calibri" panose="020F0502020204030204" pitchFamily="34" charset="0"/>
                        <a:cs typeface="Arial" panose="020B0604020202020204" pitchFamily="34" charset="0"/>
                      </a:endParaRPr>
                    </a:p>
                  </a:txBody>
                  <a:tcPr marL="60953" marR="60953" marT="0" marB="0" anchor="ctr"/>
                </a:tc>
                <a:tc>
                  <a:txBody>
                    <a:bodyPr/>
                    <a:lstStyle/>
                    <a:p>
                      <a:pPr>
                        <a:lnSpc>
                          <a:spcPct val="100000"/>
                        </a:lnSpc>
                        <a:spcAft>
                          <a:spcPts val="0"/>
                        </a:spcAft>
                      </a:pPr>
                      <a:r>
                        <a:rPr lang="en-GB" sz="1000" err="1">
                          <a:effectLst/>
                          <a:latin typeface="+mn-lt"/>
                          <a:ea typeface="Calibri" panose="020F0502020204030204" pitchFamily="34" charset="0"/>
                          <a:cs typeface="Arial"/>
                        </a:rPr>
                        <a:t>Geo+Health</a:t>
                      </a:r>
                      <a:r>
                        <a:rPr lang="en-GB" sz="1000">
                          <a:effectLst/>
                          <a:latin typeface="+mn-lt"/>
                          <a:ea typeface="Calibri" panose="020F0502020204030204" pitchFamily="34" charset="0"/>
                          <a:cs typeface="Arial"/>
                        </a:rPr>
                        <a:t> – integrating epidemiology with mapping</a:t>
                      </a:r>
                      <a:endParaRPr lang="nl-NL" sz="1000">
                        <a:effectLst/>
                        <a:latin typeface="+mn-lt"/>
                        <a:ea typeface="Calibri" panose="020F0502020204030204" pitchFamily="34" charset="0"/>
                        <a:cs typeface="Arial"/>
                      </a:endParaRPr>
                    </a:p>
                  </a:txBody>
                  <a:tcPr marL="60953" marR="60953" marT="0" marB="0" anchor="ctr"/>
                </a:tc>
                <a:tc>
                  <a:txBody>
                    <a:bodyPr/>
                    <a:lstStyle/>
                    <a:p>
                      <a:pPr>
                        <a:lnSpc>
                          <a:spcPct val="100000"/>
                        </a:lnSpc>
                        <a:spcAft>
                          <a:spcPts val="0"/>
                        </a:spcAft>
                      </a:pPr>
                      <a:r>
                        <a:rPr lang="en-GB" sz="1000">
                          <a:effectLst/>
                          <a:latin typeface="+mn-lt"/>
                          <a:ea typeface="Calibri" panose="020F0502020204030204" pitchFamily="34" charset="0"/>
                          <a:cs typeface="Arial"/>
                        </a:rPr>
                        <a:t>Data: why spatial data is special and ethical consideration</a:t>
                      </a:r>
                      <a:endParaRPr lang="nl-NL" sz="1000">
                        <a:effectLst/>
                        <a:latin typeface="+mn-lt"/>
                        <a:ea typeface="Calibri" panose="020F0502020204030204" pitchFamily="34" charset="0"/>
                        <a:cs typeface="Arial"/>
                      </a:endParaRPr>
                    </a:p>
                  </a:txBody>
                  <a:tcPr marL="60953" marR="60953" marT="0" marB="0" anchor="ctr"/>
                </a:tc>
                <a:tc gridSpan="2">
                  <a:txBody>
                    <a:bodyPr/>
                    <a:lstStyle/>
                    <a:p>
                      <a:pPr>
                        <a:lnSpc>
                          <a:spcPct val="100000"/>
                        </a:lnSpc>
                        <a:spcAft>
                          <a:spcPts val="0"/>
                        </a:spcAft>
                      </a:pPr>
                      <a:r>
                        <a:rPr lang="en-GB" sz="1000">
                          <a:effectLst/>
                          <a:latin typeface="+mn-lt"/>
                          <a:ea typeface="Calibri" panose="020F0502020204030204" pitchFamily="34" charset="0"/>
                          <a:cs typeface="Arial"/>
                        </a:rPr>
                        <a:t>Spatial analysis – host pathogen interactions Vector-borne disease and ecology</a:t>
                      </a:r>
                      <a:endParaRPr lang="nl-NL" sz="1000">
                        <a:effectLst/>
                        <a:latin typeface="+mn-lt"/>
                        <a:ea typeface="Calibri" panose="020F0502020204030204" pitchFamily="34" charset="0"/>
                        <a:cs typeface="Arial"/>
                      </a:endParaRPr>
                    </a:p>
                  </a:txBody>
                  <a:tcPr marL="60953" marR="60953" marT="0" marB="0" anchor="ctr"/>
                </a:tc>
                <a:tc hMerge="1">
                  <a:txBody>
                    <a:bodyPr/>
                    <a:lstStyle/>
                    <a:p>
                      <a:endParaRPr lang="en-GB"/>
                    </a:p>
                  </a:txBody>
                  <a:tcPr/>
                </a:tc>
                <a:tc>
                  <a:txBody>
                    <a:bodyPr/>
                    <a:lstStyle/>
                    <a:p>
                      <a:pPr>
                        <a:lnSpc>
                          <a:spcPct val="100000"/>
                        </a:lnSpc>
                        <a:spcAft>
                          <a:spcPts val="0"/>
                        </a:spcAft>
                      </a:pPr>
                      <a:r>
                        <a:rPr lang="en-US" sz="1000">
                          <a:effectLst/>
                          <a:latin typeface="+mn-lt"/>
                        </a:rPr>
                        <a:t>Statistics and data visualizations</a:t>
                      </a:r>
                    </a:p>
                  </a:txBody>
                  <a:tcPr marL="60953" marR="60953"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a:effectLst/>
                          <a:latin typeface="+mn-lt"/>
                        </a:rPr>
                        <a:t>Spatial disease clustering</a:t>
                      </a:r>
                    </a:p>
                  </a:txBody>
                  <a:tcPr marL="60953" marR="60953" marT="0" marB="0" anchor="ctr"/>
                </a:tc>
                <a:tc>
                  <a:txBody>
                    <a:bodyPr/>
                    <a:lstStyle/>
                    <a:p>
                      <a:pPr>
                        <a:lnSpc>
                          <a:spcPct val="100000"/>
                        </a:lnSpc>
                        <a:spcAft>
                          <a:spcPts val="0"/>
                        </a:spcAft>
                      </a:pPr>
                      <a:r>
                        <a:rPr lang="en-GB" sz="1000">
                          <a:effectLst/>
                          <a:latin typeface="+mn-lt"/>
                          <a:ea typeface="Calibri" panose="020F0502020204030204" pitchFamily="34" charset="0"/>
                          <a:cs typeface="Arial"/>
                        </a:rPr>
                        <a:t>Health facilities: accessibility and what this means for risk </a:t>
                      </a:r>
                      <a:endParaRPr lang="nl-NL" sz="1000">
                        <a:effectLst/>
                        <a:latin typeface="+mn-lt"/>
                        <a:ea typeface="Calibri" panose="020F0502020204030204" pitchFamily="34" charset="0"/>
                        <a:cs typeface="Arial" panose="020B0604020202020204" pitchFamily="34" charset="0"/>
                      </a:endParaRPr>
                    </a:p>
                  </a:txBody>
                  <a:tcPr marL="60953" marR="60953"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effectLst/>
                          <a:latin typeface="+mn-lt"/>
                          <a:ea typeface="Calibri" panose="020F0502020204030204" pitchFamily="34" charset="0"/>
                          <a:cs typeface="Arial"/>
                        </a:rPr>
                        <a:t>Health Emergencies and Hazards Considerations: surveillance to communication</a:t>
                      </a:r>
                      <a:endParaRPr lang="nl-NL" sz="1000">
                        <a:effectLst/>
                        <a:latin typeface="+mn-lt"/>
                        <a:ea typeface="Calibri" panose="020F0502020204030204" pitchFamily="34" charset="0"/>
                        <a:cs typeface="Arial"/>
                      </a:endParaRPr>
                    </a:p>
                  </a:txBody>
                  <a:tcPr marL="60953" marR="60953"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000">
                          <a:effectLst/>
                          <a:latin typeface="+mn-lt"/>
                          <a:ea typeface="Calibri" panose="020F0502020204030204" pitchFamily="34" charset="0"/>
                          <a:cs typeface="Arial"/>
                        </a:rPr>
                        <a:t>Term Project</a:t>
                      </a:r>
                    </a:p>
                  </a:txBody>
                  <a:tcPr marL="60953" marR="60953"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000">
                          <a:effectLst/>
                          <a:latin typeface="+mn-lt"/>
                          <a:ea typeface="Calibri" panose="020F0502020204030204" pitchFamily="34" charset="0"/>
                          <a:cs typeface="Arial"/>
                        </a:rPr>
                        <a:t>Term Project</a:t>
                      </a:r>
                    </a:p>
                  </a:txBody>
                  <a:tcPr marL="60953" marR="60953"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1000">
                        <a:effectLst/>
                        <a:latin typeface="+mn-lt"/>
                        <a:ea typeface="Calibri" panose="020F0502020204030204" pitchFamily="34" charset="0"/>
                        <a:cs typeface="Arial" panose="020B0604020202020204" pitchFamily="34" charset="0"/>
                      </a:endParaRPr>
                    </a:p>
                  </a:txBody>
                  <a:tcPr marL="60953" marR="60953" marT="0" marB="0" anchor="ctr"/>
                </a:tc>
                <a:extLst>
                  <a:ext uri="{0D108BD9-81ED-4DB2-BD59-A6C34878D82A}">
                    <a16:rowId xmlns:a16="http://schemas.microsoft.com/office/drawing/2014/main" val="613151139"/>
                  </a:ext>
                </a:extLst>
              </a:tr>
              <a:tr h="163937">
                <a:tc>
                  <a:txBody>
                    <a:bodyPr/>
                    <a:lstStyle/>
                    <a:p>
                      <a:pPr algn="ctr">
                        <a:lnSpc>
                          <a:spcPct val="100000"/>
                        </a:lnSpc>
                        <a:spcAft>
                          <a:spcPts val="0"/>
                        </a:spcAft>
                      </a:pPr>
                      <a:r>
                        <a:rPr lang="en-US" sz="1000">
                          <a:effectLst/>
                          <a:latin typeface="+mn-lt"/>
                        </a:rPr>
                        <a:t>CLOs</a:t>
                      </a:r>
                      <a:endParaRPr lang="nl-NL" sz="1000">
                        <a:effectLst/>
                        <a:latin typeface="+mn-lt"/>
                        <a:ea typeface="Calibri" panose="020F0502020204030204" pitchFamily="34" charset="0"/>
                        <a:cs typeface="Arial" panose="020B0604020202020204" pitchFamily="34" charset="0"/>
                      </a:endParaRPr>
                    </a:p>
                  </a:txBody>
                  <a:tcPr marL="60953" marR="60953" marT="0" marB="0" anchor="ctr"/>
                </a:tc>
                <a:tc>
                  <a:txBody>
                    <a:bodyPr/>
                    <a:lstStyle/>
                    <a:p>
                      <a:pPr>
                        <a:lnSpc>
                          <a:spcPct val="100000"/>
                        </a:lnSpc>
                        <a:spcAft>
                          <a:spcPts val="0"/>
                        </a:spcAft>
                      </a:pPr>
                      <a:endParaRPr lang="nl-NL" sz="1000">
                        <a:effectLst/>
                        <a:latin typeface="+mn-lt"/>
                        <a:ea typeface="Calibri" panose="020F0502020204030204" pitchFamily="34" charset="0"/>
                        <a:cs typeface="Arial" panose="020B0604020202020204" pitchFamily="34" charset="0"/>
                      </a:endParaRPr>
                    </a:p>
                  </a:txBody>
                  <a:tcPr marL="60953" marR="60953" marT="0" marB="0" anchor="ctr"/>
                </a:tc>
                <a:tc>
                  <a:txBody>
                    <a:bodyPr/>
                    <a:lstStyle/>
                    <a:p>
                      <a:pPr>
                        <a:lnSpc>
                          <a:spcPct val="100000"/>
                        </a:lnSpc>
                        <a:spcAft>
                          <a:spcPts val="0"/>
                        </a:spcAft>
                      </a:pPr>
                      <a:endParaRPr lang="nl-NL" sz="1000">
                        <a:effectLst/>
                        <a:latin typeface="+mn-lt"/>
                        <a:ea typeface="Calibri" panose="020F0502020204030204" pitchFamily="34" charset="0"/>
                        <a:cs typeface="Arial" panose="020B0604020202020204" pitchFamily="34" charset="0"/>
                      </a:endParaRPr>
                    </a:p>
                  </a:txBody>
                  <a:tcPr marL="60953" marR="60953" marT="0" marB="0" anchor="ctr"/>
                </a:tc>
                <a:tc gridSpan="2">
                  <a:txBody>
                    <a:bodyPr/>
                    <a:lstStyle/>
                    <a:p>
                      <a:pPr>
                        <a:lnSpc>
                          <a:spcPct val="100000"/>
                        </a:lnSpc>
                        <a:spcAft>
                          <a:spcPts val="0"/>
                        </a:spcAft>
                      </a:pPr>
                      <a:endParaRPr lang="nl-NL" sz="1000">
                        <a:effectLst/>
                        <a:latin typeface="+mn-lt"/>
                        <a:ea typeface="Calibri" panose="020F0502020204030204" pitchFamily="34" charset="0"/>
                        <a:cs typeface="Arial" panose="020B0604020202020204" pitchFamily="34" charset="0"/>
                      </a:endParaRPr>
                    </a:p>
                  </a:txBody>
                  <a:tcPr marL="60953" marR="60953" marT="0" marB="0" anchor="ctr"/>
                </a:tc>
                <a:tc hMerge="1">
                  <a:txBody>
                    <a:bodyPr/>
                    <a:lstStyle/>
                    <a:p>
                      <a:endParaRPr lang="en-GB"/>
                    </a:p>
                  </a:txBody>
                  <a:tcPr/>
                </a:tc>
                <a:tc>
                  <a:txBody>
                    <a:bodyPr/>
                    <a:lstStyle/>
                    <a:p>
                      <a:pPr>
                        <a:lnSpc>
                          <a:spcPct val="100000"/>
                        </a:lnSpc>
                        <a:spcAft>
                          <a:spcPts val="0"/>
                        </a:spcAft>
                      </a:pPr>
                      <a:endParaRPr lang="nl-NL" sz="1000">
                        <a:effectLst/>
                        <a:latin typeface="+mn-lt"/>
                        <a:ea typeface="Calibri" panose="020F0502020204030204" pitchFamily="34" charset="0"/>
                        <a:cs typeface="Arial" panose="020B0604020202020204" pitchFamily="34" charset="0"/>
                      </a:endParaRPr>
                    </a:p>
                  </a:txBody>
                  <a:tcPr marL="60953" marR="60953" marT="0" marB="0" anchor="ctr"/>
                </a:tc>
                <a:tc>
                  <a:txBody>
                    <a:bodyPr/>
                    <a:lstStyle/>
                    <a:p>
                      <a:pPr>
                        <a:lnSpc>
                          <a:spcPct val="100000"/>
                        </a:lnSpc>
                        <a:spcAft>
                          <a:spcPts val="0"/>
                        </a:spcAft>
                      </a:pPr>
                      <a:endParaRPr lang="nl-NL" sz="1000">
                        <a:effectLst/>
                        <a:latin typeface="+mn-lt"/>
                        <a:ea typeface="Calibri" panose="020F0502020204030204" pitchFamily="34" charset="0"/>
                        <a:cs typeface="Arial" panose="020B0604020202020204" pitchFamily="34" charset="0"/>
                      </a:endParaRPr>
                    </a:p>
                  </a:txBody>
                  <a:tcPr marL="60953" marR="60953" marT="0" marB="0" anchor="ctr"/>
                </a:tc>
                <a:tc>
                  <a:txBody>
                    <a:bodyPr/>
                    <a:lstStyle/>
                    <a:p>
                      <a:pPr>
                        <a:lnSpc>
                          <a:spcPct val="100000"/>
                        </a:lnSpc>
                        <a:spcAft>
                          <a:spcPts val="0"/>
                        </a:spcAft>
                      </a:pPr>
                      <a:endParaRPr lang="nl-NL" sz="1000">
                        <a:effectLst/>
                        <a:latin typeface="+mn-lt"/>
                        <a:ea typeface="Calibri" panose="020F0502020204030204" pitchFamily="34" charset="0"/>
                        <a:cs typeface="Arial" panose="020B0604020202020204" pitchFamily="34" charset="0"/>
                      </a:endParaRPr>
                    </a:p>
                  </a:txBody>
                  <a:tcPr marL="60953" marR="60953" marT="0" marB="0" anchor="ctr"/>
                </a:tc>
                <a:tc>
                  <a:txBody>
                    <a:bodyPr/>
                    <a:lstStyle/>
                    <a:p>
                      <a:pPr>
                        <a:lnSpc>
                          <a:spcPct val="100000"/>
                        </a:lnSpc>
                        <a:spcAft>
                          <a:spcPts val="0"/>
                        </a:spcAft>
                      </a:pPr>
                      <a:endParaRPr lang="nl-NL" sz="1000">
                        <a:effectLst/>
                        <a:latin typeface="+mn-lt"/>
                        <a:ea typeface="Calibri" panose="020F0502020204030204" pitchFamily="34" charset="0"/>
                        <a:cs typeface="Arial" panose="020B0604020202020204" pitchFamily="34" charset="0"/>
                      </a:endParaRPr>
                    </a:p>
                  </a:txBody>
                  <a:tcPr marL="60953" marR="60953" marT="0" marB="0" anchor="ctr"/>
                </a:tc>
                <a:tc>
                  <a:txBody>
                    <a:bodyPr/>
                    <a:lstStyle/>
                    <a:p>
                      <a:pPr>
                        <a:lnSpc>
                          <a:spcPct val="100000"/>
                        </a:lnSpc>
                        <a:spcAft>
                          <a:spcPts val="0"/>
                        </a:spcAft>
                      </a:pPr>
                      <a:endParaRPr lang="nl-NL" sz="1000">
                        <a:effectLst/>
                        <a:latin typeface="+mn-lt"/>
                        <a:ea typeface="Calibri" panose="020F0502020204030204" pitchFamily="34" charset="0"/>
                        <a:cs typeface="Arial" panose="020B0604020202020204" pitchFamily="34" charset="0"/>
                      </a:endParaRPr>
                    </a:p>
                  </a:txBody>
                  <a:tcPr marL="60953" marR="60953" marT="0" marB="0" anchor="ctr"/>
                </a:tc>
                <a:tc>
                  <a:txBody>
                    <a:bodyPr/>
                    <a:lstStyle/>
                    <a:p>
                      <a:pPr>
                        <a:lnSpc>
                          <a:spcPct val="100000"/>
                        </a:lnSpc>
                        <a:spcAft>
                          <a:spcPts val="0"/>
                        </a:spcAft>
                      </a:pPr>
                      <a:endParaRPr lang="nl-NL" sz="1000">
                        <a:effectLst/>
                        <a:latin typeface="+mn-lt"/>
                        <a:ea typeface="Calibri" panose="020F0502020204030204" pitchFamily="34" charset="0"/>
                        <a:cs typeface="Arial" panose="020B0604020202020204" pitchFamily="34" charset="0"/>
                      </a:endParaRPr>
                    </a:p>
                  </a:txBody>
                  <a:tcPr marL="60953" marR="60953" marT="0" marB="0" anchor="ctr"/>
                </a:tc>
                <a:tc>
                  <a:txBody>
                    <a:bodyPr/>
                    <a:lstStyle/>
                    <a:p>
                      <a:pPr>
                        <a:lnSpc>
                          <a:spcPct val="100000"/>
                        </a:lnSpc>
                        <a:spcAft>
                          <a:spcPts val="0"/>
                        </a:spcAft>
                      </a:pPr>
                      <a:endParaRPr lang="nl-NL" sz="1000">
                        <a:effectLst/>
                        <a:latin typeface="+mn-lt"/>
                        <a:ea typeface="Calibri" panose="020F0502020204030204" pitchFamily="34" charset="0"/>
                        <a:cs typeface="Arial" panose="020B0604020202020204" pitchFamily="34" charset="0"/>
                      </a:endParaRPr>
                    </a:p>
                  </a:txBody>
                  <a:tcPr marL="60953" marR="60953" marT="0" marB="0" anchor="ctr"/>
                </a:tc>
                <a:extLst>
                  <a:ext uri="{0D108BD9-81ED-4DB2-BD59-A6C34878D82A}">
                    <a16:rowId xmlns:a16="http://schemas.microsoft.com/office/drawing/2014/main" val="917560489"/>
                  </a:ext>
                </a:extLst>
              </a:tr>
              <a:tr h="310064">
                <a:tc>
                  <a:txBody>
                    <a:bodyPr/>
                    <a:lstStyle/>
                    <a:p>
                      <a:pPr algn="ctr">
                        <a:lnSpc>
                          <a:spcPct val="100000"/>
                        </a:lnSpc>
                        <a:spcAft>
                          <a:spcPts val="0"/>
                        </a:spcAft>
                      </a:pPr>
                      <a:r>
                        <a:rPr lang="en-US" sz="1000">
                          <a:effectLst/>
                          <a:latin typeface="+mn-lt"/>
                        </a:rPr>
                        <a:t>Unit learning outcomes</a:t>
                      </a:r>
                      <a:endParaRPr lang="nl-NL" sz="1000">
                        <a:effectLst/>
                        <a:latin typeface="+mn-lt"/>
                        <a:ea typeface="Calibri" panose="020F0502020204030204" pitchFamily="34" charset="0"/>
                        <a:cs typeface="Arial" panose="020B0604020202020204" pitchFamily="34" charset="0"/>
                      </a:endParaRPr>
                    </a:p>
                  </a:txBody>
                  <a:tcPr marL="60953" marR="60953" marT="0" marB="0" anchor="ctr"/>
                </a:tc>
                <a:tc>
                  <a:txBody>
                    <a:bodyPr/>
                    <a:lstStyle/>
                    <a:p>
                      <a:pPr>
                        <a:lnSpc>
                          <a:spcPct val="100000"/>
                        </a:lnSpc>
                        <a:spcAft>
                          <a:spcPts val="0"/>
                        </a:spcAft>
                      </a:pPr>
                      <a:endParaRPr lang="en-GB" sz="1000">
                        <a:effectLst/>
                        <a:latin typeface="+mn-lt"/>
                        <a:ea typeface="Calibri" panose="020F0502020204030204" pitchFamily="34" charset="0"/>
                        <a:cs typeface="Arial" panose="020B0604020202020204" pitchFamily="34" charset="0"/>
                      </a:endParaRPr>
                    </a:p>
                  </a:txBody>
                  <a:tcPr marL="60953" marR="60953" marT="0" marB="0" anchor="ctr"/>
                </a:tc>
                <a:tc>
                  <a:txBody>
                    <a:bodyPr/>
                    <a:lstStyle/>
                    <a:p>
                      <a:pPr>
                        <a:lnSpc>
                          <a:spcPct val="100000"/>
                        </a:lnSpc>
                        <a:spcAft>
                          <a:spcPts val="0"/>
                        </a:spcAft>
                      </a:pPr>
                      <a:endParaRPr lang="en-GB" sz="1000">
                        <a:effectLst/>
                        <a:latin typeface="+mn-lt"/>
                        <a:ea typeface="Calibri" panose="020F0502020204030204" pitchFamily="34" charset="0"/>
                        <a:cs typeface="Arial" panose="020B0604020202020204" pitchFamily="34" charset="0"/>
                      </a:endParaRPr>
                    </a:p>
                  </a:txBody>
                  <a:tcPr marL="60953" marR="60953" marT="0" marB="0" anchor="ctr"/>
                </a:tc>
                <a:tc gridSpan="2">
                  <a:txBody>
                    <a:bodyPr/>
                    <a:lstStyle/>
                    <a:p>
                      <a:pPr>
                        <a:lnSpc>
                          <a:spcPct val="100000"/>
                        </a:lnSpc>
                        <a:spcAft>
                          <a:spcPts val="0"/>
                        </a:spcAft>
                      </a:pPr>
                      <a:endParaRPr lang="nl-NL" sz="1000">
                        <a:effectLst/>
                        <a:latin typeface="+mn-lt"/>
                        <a:ea typeface="Calibri" panose="020F0502020204030204" pitchFamily="34" charset="0"/>
                        <a:cs typeface="Arial" panose="020B0604020202020204" pitchFamily="34" charset="0"/>
                      </a:endParaRPr>
                    </a:p>
                  </a:txBody>
                  <a:tcPr marL="60953" marR="60953" marT="0" marB="0" anchor="ctr"/>
                </a:tc>
                <a:tc hMerge="1">
                  <a:txBody>
                    <a:bodyPr/>
                    <a:lstStyle/>
                    <a:p>
                      <a:endParaRPr lang="en-GB"/>
                    </a:p>
                  </a:txBody>
                  <a:tcPr/>
                </a:tc>
                <a:tc>
                  <a:txBody>
                    <a:bodyPr/>
                    <a:lstStyle/>
                    <a:p>
                      <a:pPr>
                        <a:lnSpc>
                          <a:spcPct val="100000"/>
                        </a:lnSpc>
                        <a:spcAft>
                          <a:spcPts val="0"/>
                        </a:spcAft>
                      </a:pPr>
                      <a:endParaRPr lang="nl-NL" sz="1000">
                        <a:effectLst/>
                        <a:latin typeface="+mn-lt"/>
                        <a:ea typeface="Calibri" panose="020F0502020204030204" pitchFamily="34" charset="0"/>
                        <a:cs typeface="Arial" panose="020B0604020202020204" pitchFamily="34" charset="0"/>
                      </a:endParaRPr>
                    </a:p>
                  </a:txBody>
                  <a:tcPr marL="60953" marR="60953" marT="0" marB="0" anchor="ctr"/>
                </a:tc>
                <a:tc>
                  <a:txBody>
                    <a:bodyPr/>
                    <a:lstStyle/>
                    <a:p>
                      <a:pPr>
                        <a:lnSpc>
                          <a:spcPct val="100000"/>
                        </a:lnSpc>
                        <a:spcAft>
                          <a:spcPts val="0"/>
                        </a:spcAft>
                      </a:pPr>
                      <a:endParaRPr lang="nl-NL" sz="1000">
                        <a:effectLst/>
                        <a:latin typeface="+mn-lt"/>
                        <a:ea typeface="Calibri" panose="020F0502020204030204" pitchFamily="34" charset="0"/>
                        <a:cs typeface="Arial" panose="020B0604020202020204" pitchFamily="34" charset="0"/>
                      </a:endParaRPr>
                    </a:p>
                  </a:txBody>
                  <a:tcPr marL="60953" marR="60953" marT="0" marB="0" anchor="ctr"/>
                </a:tc>
                <a:tc>
                  <a:txBody>
                    <a:bodyPr/>
                    <a:lstStyle/>
                    <a:p>
                      <a:pPr>
                        <a:lnSpc>
                          <a:spcPct val="100000"/>
                        </a:lnSpc>
                        <a:spcAft>
                          <a:spcPts val="0"/>
                        </a:spcAft>
                      </a:pPr>
                      <a:endParaRPr lang="nl-NL" sz="1000">
                        <a:effectLst/>
                        <a:latin typeface="+mn-lt"/>
                        <a:ea typeface="Calibri" panose="020F0502020204030204" pitchFamily="34" charset="0"/>
                        <a:cs typeface="Arial" panose="020B0604020202020204" pitchFamily="34" charset="0"/>
                      </a:endParaRPr>
                    </a:p>
                  </a:txBody>
                  <a:tcPr marL="60953" marR="60953" marT="0" marB="0" anchor="ctr"/>
                </a:tc>
                <a:tc>
                  <a:txBody>
                    <a:bodyPr/>
                    <a:lstStyle/>
                    <a:p>
                      <a:pPr>
                        <a:lnSpc>
                          <a:spcPct val="100000"/>
                        </a:lnSpc>
                        <a:spcAft>
                          <a:spcPts val="0"/>
                        </a:spcAft>
                      </a:pPr>
                      <a:endParaRPr lang="nl-NL" sz="1000">
                        <a:effectLst/>
                        <a:latin typeface="+mn-lt"/>
                        <a:ea typeface="Calibri" panose="020F0502020204030204" pitchFamily="34" charset="0"/>
                        <a:cs typeface="Arial" panose="020B0604020202020204" pitchFamily="34" charset="0"/>
                      </a:endParaRPr>
                    </a:p>
                  </a:txBody>
                  <a:tcPr marL="60953" marR="60953" marT="0" marB="0" anchor="ctr"/>
                </a:tc>
                <a:tc>
                  <a:txBody>
                    <a:bodyPr/>
                    <a:lstStyle/>
                    <a:p>
                      <a:pPr>
                        <a:lnSpc>
                          <a:spcPct val="100000"/>
                        </a:lnSpc>
                        <a:spcAft>
                          <a:spcPts val="0"/>
                        </a:spcAft>
                      </a:pPr>
                      <a:endParaRPr lang="nl-NL" sz="1000">
                        <a:effectLst/>
                        <a:latin typeface="+mn-lt"/>
                        <a:ea typeface="Calibri" panose="020F0502020204030204" pitchFamily="34" charset="0"/>
                        <a:cs typeface="Arial" panose="020B0604020202020204" pitchFamily="34" charset="0"/>
                      </a:endParaRPr>
                    </a:p>
                  </a:txBody>
                  <a:tcPr marL="60953" marR="60953" marT="0" marB="0" anchor="ctr"/>
                </a:tc>
                <a:tc>
                  <a:txBody>
                    <a:bodyPr/>
                    <a:lstStyle/>
                    <a:p>
                      <a:pPr>
                        <a:lnSpc>
                          <a:spcPct val="100000"/>
                        </a:lnSpc>
                        <a:spcAft>
                          <a:spcPts val="0"/>
                        </a:spcAft>
                      </a:pPr>
                      <a:endParaRPr lang="nl-NL" sz="1000">
                        <a:effectLst/>
                        <a:latin typeface="+mn-lt"/>
                        <a:ea typeface="Calibri" panose="020F0502020204030204" pitchFamily="34" charset="0"/>
                        <a:cs typeface="Arial" panose="020B0604020202020204" pitchFamily="34" charset="0"/>
                      </a:endParaRPr>
                    </a:p>
                  </a:txBody>
                  <a:tcPr marL="60953" marR="60953" marT="0" marB="0" anchor="ctr"/>
                </a:tc>
                <a:tc>
                  <a:txBody>
                    <a:bodyPr/>
                    <a:lstStyle/>
                    <a:p>
                      <a:pPr>
                        <a:lnSpc>
                          <a:spcPct val="100000"/>
                        </a:lnSpc>
                        <a:spcAft>
                          <a:spcPts val="0"/>
                        </a:spcAft>
                      </a:pPr>
                      <a:endParaRPr lang="nl-NL" sz="1000">
                        <a:effectLst/>
                        <a:latin typeface="+mn-lt"/>
                        <a:ea typeface="Calibri" panose="020F0502020204030204" pitchFamily="34" charset="0"/>
                        <a:cs typeface="Arial" panose="020B0604020202020204" pitchFamily="34" charset="0"/>
                      </a:endParaRPr>
                    </a:p>
                  </a:txBody>
                  <a:tcPr marL="60953" marR="60953" marT="0" marB="0" anchor="ctr"/>
                </a:tc>
                <a:extLst>
                  <a:ext uri="{0D108BD9-81ED-4DB2-BD59-A6C34878D82A}">
                    <a16:rowId xmlns:a16="http://schemas.microsoft.com/office/drawing/2014/main" val="4270175556"/>
                  </a:ext>
                </a:extLst>
              </a:tr>
              <a:tr h="224424">
                <a:tc>
                  <a:txBody>
                    <a:bodyPr/>
                    <a:lstStyle/>
                    <a:p>
                      <a:pPr algn="ctr">
                        <a:lnSpc>
                          <a:spcPct val="100000"/>
                        </a:lnSpc>
                        <a:spcAft>
                          <a:spcPts val="0"/>
                        </a:spcAft>
                      </a:pPr>
                      <a:r>
                        <a:rPr lang="en-US" sz="1000">
                          <a:effectLst/>
                          <a:latin typeface="+mn-lt"/>
                        </a:rPr>
                        <a:t>Activity 1</a:t>
                      </a:r>
                      <a:endParaRPr lang="nl-NL" sz="1000">
                        <a:effectLst/>
                        <a:latin typeface="+mn-lt"/>
                        <a:ea typeface="Calibri" panose="020F0502020204030204" pitchFamily="34" charset="0"/>
                        <a:cs typeface="Arial" panose="020B0604020202020204" pitchFamily="34" charset="0"/>
                      </a:endParaRPr>
                    </a:p>
                  </a:txBody>
                  <a:tcPr marL="60953" marR="60953" marT="0" marB="0" anchor="ctr"/>
                </a:tc>
                <a:tc>
                  <a:txBody>
                    <a:bodyPr/>
                    <a:lstStyle/>
                    <a:p>
                      <a:pPr>
                        <a:lnSpc>
                          <a:spcPct val="100000"/>
                        </a:lnSpc>
                        <a:spcAft>
                          <a:spcPts val="0"/>
                        </a:spcAft>
                      </a:pPr>
                      <a:r>
                        <a:rPr lang="nl-NL" sz="1000">
                          <a:effectLst/>
                          <a:latin typeface="+mn-lt"/>
                          <a:ea typeface="Calibri" panose="020F0502020204030204" pitchFamily="34" charset="0"/>
                          <a:cs typeface="Arial"/>
                        </a:rPr>
                        <a:t>Written lecture</a:t>
                      </a:r>
                    </a:p>
                  </a:txBody>
                  <a:tcPr marL="60953" marR="60953" marT="0" marB="0" anchor="ctr">
                    <a:solidFill>
                      <a:srgbClr val="00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000">
                          <a:effectLst/>
                          <a:latin typeface="+mn-lt"/>
                          <a:ea typeface="Calibri" panose="020F0502020204030204" pitchFamily="34" charset="0"/>
                          <a:cs typeface="Arial"/>
                        </a:rPr>
                        <a:t>Written lecture</a:t>
                      </a:r>
                    </a:p>
                  </a:txBody>
                  <a:tcPr marL="60953" marR="60953" marT="0" marB="0" anchor="ctr">
                    <a:solidFill>
                      <a:srgbClr val="00FFFF"/>
                    </a:solid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000">
                          <a:effectLst/>
                          <a:latin typeface="+mn-lt"/>
                          <a:ea typeface="Calibri" panose="020F0502020204030204" pitchFamily="34" charset="0"/>
                          <a:cs typeface="Arial"/>
                        </a:rPr>
                        <a:t>Written lecture</a:t>
                      </a:r>
                    </a:p>
                  </a:txBody>
                  <a:tcPr marL="60953" marR="60953" marT="0" marB="0" anchor="ctr">
                    <a:solidFill>
                      <a:srgbClr val="00FFFF"/>
                    </a:solidFill>
                  </a:tcPr>
                </a:tc>
                <a:tc hMerge="1">
                  <a:txBody>
                    <a:bodyPr/>
                    <a:lstStyle/>
                    <a:p>
                      <a:endParaRPr lang="en-GB"/>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000">
                          <a:effectLst/>
                          <a:latin typeface="+mn-lt"/>
                          <a:ea typeface="Calibri" panose="020F0502020204030204" pitchFamily="34" charset="0"/>
                          <a:cs typeface="Arial"/>
                        </a:rPr>
                        <a:t>Written lecture</a:t>
                      </a:r>
                    </a:p>
                  </a:txBody>
                  <a:tcPr marL="60953" marR="60953" marT="0" marB="0" anchor="ctr">
                    <a:solidFill>
                      <a:srgbClr val="00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000">
                          <a:effectLst/>
                          <a:latin typeface="+mn-lt"/>
                          <a:ea typeface="Calibri" panose="020F0502020204030204" pitchFamily="34" charset="0"/>
                          <a:cs typeface="Arial"/>
                        </a:rPr>
                        <a:t>Written lecture</a:t>
                      </a:r>
                    </a:p>
                  </a:txBody>
                  <a:tcPr marL="60953" marR="60953" marT="0" marB="0" anchor="ctr">
                    <a:solidFill>
                      <a:srgbClr val="00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000">
                          <a:effectLst/>
                          <a:latin typeface="+mn-lt"/>
                          <a:ea typeface="Calibri" panose="020F0502020204030204" pitchFamily="34" charset="0"/>
                          <a:cs typeface="Arial"/>
                        </a:rPr>
                        <a:t>Written lecture</a:t>
                      </a:r>
                    </a:p>
                  </a:txBody>
                  <a:tcPr marL="60953" marR="60953" marT="0" marB="0" anchor="ctr">
                    <a:solidFill>
                      <a:srgbClr val="00FFFF"/>
                    </a:solidFill>
                  </a:tcPr>
                </a:tc>
                <a:tc>
                  <a:txBody>
                    <a:bodyPr/>
                    <a:lstStyle/>
                    <a:p>
                      <a:pPr>
                        <a:lnSpc>
                          <a:spcPct val="100000"/>
                        </a:lnSpc>
                        <a:spcAft>
                          <a:spcPts val="0"/>
                        </a:spcAft>
                      </a:pPr>
                      <a:endParaRPr lang="nl-NL" sz="1000">
                        <a:effectLst/>
                        <a:latin typeface="+mn-lt"/>
                        <a:ea typeface="Calibri" panose="020F0502020204030204" pitchFamily="34" charset="0"/>
                        <a:cs typeface="Arial" panose="020B0604020202020204" pitchFamily="34" charset="0"/>
                      </a:endParaRPr>
                    </a:p>
                  </a:txBody>
                  <a:tcPr marL="60953" marR="60953"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1000">
                        <a:effectLst/>
                        <a:latin typeface="+mn-lt"/>
                        <a:ea typeface="Calibri" panose="020F0502020204030204" pitchFamily="34" charset="0"/>
                        <a:cs typeface="Arial" panose="020B0604020202020204" pitchFamily="34" charset="0"/>
                      </a:endParaRPr>
                    </a:p>
                  </a:txBody>
                  <a:tcPr marL="60953" marR="60953" marT="0" marB="0" anchor="ctr"/>
                </a:tc>
                <a:tc>
                  <a:txBody>
                    <a:bodyPr/>
                    <a:lstStyle/>
                    <a:p>
                      <a:pPr>
                        <a:lnSpc>
                          <a:spcPct val="100000"/>
                        </a:lnSpc>
                        <a:spcAft>
                          <a:spcPts val="0"/>
                        </a:spcAft>
                      </a:pPr>
                      <a:endParaRPr lang="nl-NL" sz="1000">
                        <a:effectLst/>
                        <a:latin typeface="+mn-lt"/>
                        <a:ea typeface="Calibri" panose="020F0502020204030204" pitchFamily="34" charset="0"/>
                        <a:cs typeface="Arial" panose="020B0604020202020204" pitchFamily="34" charset="0"/>
                      </a:endParaRPr>
                    </a:p>
                  </a:txBody>
                  <a:tcPr marL="60953" marR="60953" marT="0" marB="0" anchor="ctr"/>
                </a:tc>
                <a:tc>
                  <a:txBody>
                    <a:bodyPr/>
                    <a:lstStyle/>
                    <a:p>
                      <a:pPr>
                        <a:lnSpc>
                          <a:spcPct val="100000"/>
                        </a:lnSpc>
                        <a:spcAft>
                          <a:spcPts val="0"/>
                        </a:spcAft>
                      </a:pPr>
                      <a:endParaRPr lang="nl-NL" sz="1000">
                        <a:effectLst/>
                        <a:latin typeface="+mn-lt"/>
                        <a:ea typeface="Calibri" panose="020F0502020204030204" pitchFamily="34" charset="0"/>
                        <a:cs typeface="Arial" panose="020B0604020202020204" pitchFamily="34" charset="0"/>
                      </a:endParaRPr>
                    </a:p>
                  </a:txBody>
                  <a:tcPr marL="60953" marR="60953" marT="0" marB="0" anchor="ctr"/>
                </a:tc>
                <a:extLst>
                  <a:ext uri="{0D108BD9-81ED-4DB2-BD59-A6C34878D82A}">
                    <a16:rowId xmlns:a16="http://schemas.microsoft.com/office/drawing/2014/main" val="1139392265"/>
                  </a:ext>
                </a:extLst>
              </a:tr>
              <a:tr h="310064">
                <a:tc>
                  <a:txBody>
                    <a:bodyPr/>
                    <a:lstStyle/>
                    <a:p>
                      <a:pPr algn="ctr">
                        <a:lnSpc>
                          <a:spcPct val="100000"/>
                        </a:lnSpc>
                        <a:spcAft>
                          <a:spcPts val="0"/>
                        </a:spcAft>
                      </a:pPr>
                      <a:r>
                        <a:rPr lang="en-US" sz="1000">
                          <a:effectLst/>
                          <a:latin typeface="+mn-lt"/>
                        </a:rPr>
                        <a:t>Activity 2</a:t>
                      </a:r>
                      <a:endParaRPr lang="nl-NL" sz="1000">
                        <a:effectLst/>
                        <a:latin typeface="+mn-lt"/>
                        <a:ea typeface="Calibri" panose="020F0502020204030204" pitchFamily="34" charset="0"/>
                        <a:cs typeface="Arial" panose="020B0604020202020204" pitchFamily="34" charset="0"/>
                      </a:endParaRPr>
                    </a:p>
                  </a:txBody>
                  <a:tcPr marL="60953" marR="60953" marT="0" marB="0" anchor="ctr"/>
                </a:tc>
                <a:tc>
                  <a:txBody>
                    <a:bodyPr/>
                    <a:lstStyle/>
                    <a:p>
                      <a:pPr>
                        <a:lnSpc>
                          <a:spcPct val="100000"/>
                        </a:lnSpc>
                        <a:spcAft>
                          <a:spcPts val="0"/>
                        </a:spcAft>
                      </a:pPr>
                      <a:r>
                        <a:rPr lang="nl-NL" sz="1000">
                          <a:effectLst/>
                          <a:latin typeface="+mn-lt"/>
                          <a:ea typeface="Calibri" panose="020F0502020204030204" pitchFamily="34" charset="0"/>
                          <a:cs typeface="Arial"/>
                        </a:rPr>
                        <a:t>Live lecture</a:t>
                      </a:r>
                    </a:p>
                  </a:txBody>
                  <a:tcPr marL="60953" marR="60953" marT="0" marB="0" anchor="ctr">
                    <a:solidFill>
                      <a:srgbClr val="00FFFF"/>
                    </a:solidFill>
                  </a:tcPr>
                </a:tc>
                <a:tc>
                  <a:txBody>
                    <a:bodyPr/>
                    <a:lstStyle/>
                    <a:p>
                      <a:pPr>
                        <a:lnSpc>
                          <a:spcPct val="100000"/>
                        </a:lnSpc>
                        <a:spcAft>
                          <a:spcPts val="0"/>
                        </a:spcAft>
                      </a:pPr>
                      <a:r>
                        <a:rPr lang="nl-NL" sz="1000">
                          <a:effectLst/>
                          <a:latin typeface="+mn-lt"/>
                          <a:ea typeface="Calibri" panose="020F0502020204030204" pitchFamily="34" charset="0"/>
                          <a:cs typeface="Arial"/>
                        </a:rPr>
                        <a:t>Live lecture</a:t>
                      </a:r>
                    </a:p>
                  </a:txBody>
                  <a:tcPr marL="60953" marR="60953" marT="0" marB="0" anchor="ctr">
                    <a:solidFill>
                      <a:srgbClr val="00FFFF"/>
                    </a:solidFill>
                  </a:tcPr>
                </a:tc>
                <a:tc gridSpan="2">
                  <a:txBody>
                    <a:bodyPr/>
                    <a:lstStyle/>
                    <a:p>
                      <a:pPr>
                        <a:lnSpc>
                          <a:spcPct val="100000"/>
                        </a:lnSpc>
                        <a:spcAft>
                          <a:spcPts val="0"/>
                        </a:spcAft>
                      </a:pPr>
                      <a:r>
                        <a:rPr lang="nl-NL" sz="1000">
                          <a:effectLst/>
                          <a:latin typeface="+mn-lt"/>
                          <a:ea typeface="Calibri" panose="020F0502020204030204" pitchFamily="34" charset="0"/>
                          <a:cs typeface="Arial"/>
                        </a:rPr>
                        <a:t>Live lecture</a:t>
                      </a:r>
                    </a:p>
                  </a:txBody>
                  <a:tcPr marL="60953" marR="60953" marT="0" marB="0" anchor="ctr">
                    <a:solidFill>
                      <a:srgbClr val="00FFFF"/>
                    </a:solidFill>
                  </a:tcPr>
                </a:tc>
                <a:tc hMerge="1">
                  <a:txBody>
                    <a:bodyPr/>
                    <a:lstStyle/>
                    <a:p>
                      <a:endParaRPr lang="en-GB"/>
                    </a:p>
                  </a:txBody>
                  <a:tcPr/>
                </a:tc>
                <a:tc>
                  <a:txBody>
                    <a:bodyPr/>
                    <a:lstStyle/>
                    <a:p>
                      <a:pPr>
                        <a:lnSpc>
                          <a:spcPct val="100000"/>
                        </a:lnSpc>
                        <a:spcAft>
                          <a:spcPts val="0"/>
                        </a:spcAft>
                      </a:pPr>
                      <a:endParaRPr lang="nl-NL" sz="1000">
                        <a:effectLst/>
                        <a:latin typeface="+mn-lt"/>
                        <a:ea typeface="Calibri" panose="020F0502020204030204" pitchFamily="34" charset="0"/>
                        <a:cs typeface="Arial" panose="020B0604020202020204" pitchFamily="34" charset="0"/>
                      </a:endParaRPr>
                    </a:p>
                  </a:txBody>
                  <a:tcPr marL="60953" marR="60953" marT="0" marB="0" anchor="ctr"/>
                </a:tc>
                <a:tc>
                  <a:txBody>
                    <a:bodyPr/>
                    <a:lstStyle/>
                    <a:p>
                      <a:pPr>
                        <a:lnSpc>
                          <a:spcPct val="100000"/>
                        </a:lnSpc>
                        <a:spcAft>
                          <a:spcPts val="0"/>
                        </a:spcAft>
                      </a:pPr>
                      <a:r>
                        <a:rPr lang="nl-NL" sz="1000">
                          <a:effectLst/>
                          <a:latin typeface="+mn-lt"/>
                          <a:ea typeface="Calibri" panose="020F0502020204030204" pitchFamily="34" charset="0"/>
                          <a:cs typeface="Arial"/>
                        </a:rPr>
                        <a:t>Live lecture</a:t>
                      </a:r>
                    </a:p>
                  </a:txBody>
                  <a:tcPr marL="60953" marR="60953" marT="0" marB="0" anchor="ctr">
                    <a:solidFill>
                      <a:srgbClr val="00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000">
                          <a:effectLst/>
                          <a:latin typeface="+mn-lt"/>
                          <a:ea typeface="Calibri" panose="020F0502020204030204" pitchFamily="34" charset="0"/>
                          <a:cs typeface="Arial"/>
                        </a:rPr>
                        <a:t>Pre-recorded video lectures</a:t>
                      </a:r>
                    </a:p>
                  </a:txBody>
                  <a:tcPr marL="60953" marR="60953" marT="0" marB="0" anchor="ctr">
                    <a:solidFill>
                      <a:srgbClr val="00FFFF"/>
                    </a:solidFill>
                  </a:tcPr>
                </a:tc>
                <a:tc>
                  <a:txBody>
                    <a:bodyPr/>
                    <a:lstStyle/>
                    <a:p>
                      <a:pPr>
                        <a:lnSpc>
                          <a:spcPct val="100000"/>
                        </a:lnSpc>
                        <a:spcAft>
                          <a:spcPts val="0"/>
                        </a:spcAft>
                      </a:pPr>
                      <a:endParaRPr lang="nl-NL" sz="1000">
                        <a:effectLst/>
                        <a:latin typeface="+mn-lt"/>
                        <a:ea typeface="Calibri" panose="020F0502020204030204" pitchFamily="34" charset="0"/>
                        <a:cs typeface="Arial" panose="020B0604020202020204" pitchFamily="34" charset="0"/>
                      </a:endParaRPr>
                    </a:p>
                  </a:txBody>
                  <a:tcPr marL="60953" marR="60953"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1000">
                        <a:effectLst/>
                        <a:latin typeface="+mn-lt"/>
                        <a:ea typeface="Calibri" panose="020F0502020204030204" pitchFamily="34" charset="0"/>
                        <a:cs typeface="Arial" panose="020B0604020202020204" pitchFamily="34" charset="0"/>
                      </a:endParaRPr>
                    </a:p>
                  </a:txBody>
                  <a:tcPr marL="60953" marR="60953"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1000">
                        <a:effectLst/>
                        <a:latin typeface="+mn-lt"/>
                        <a:ea typeface="Calibri" panose="020F0502020204030204" pitchFamily="34" charset="0"/>
                        <a:cs typeface="Arial" panose="020B0604020202020204" pitchFamily="34" charset="0"/>
                      </a:endParaRPr>
                    </a:p>
                  </a:txBody>
                  <a:tcPr marL="60953" marR="60953" marT="0" marB="0" anchor="ctr"/>
                </a:tc>
                <a:tc>
                  <a:txBody>
                    <a:bodyPr/>
                    <a:lstStyle/>
                    <a:p>
                      <a:pPr>
                        <a:lnSpc>
                          <a:spcPct val="100000"/>
                        </a:lnSpc>
                        <a:spcAft>
                          <a:spcPts val="0"/>
                        </a:spcAft>
                      </a:pPr>
                      <a:endParaRPr lang="nl-NL" sz="1000">
                        <a:effectLst/>
                        <a:latin typeface="+mn-lt"/>
                        <a:ea typeface="Calibri" panose="020F0502020204030204" pitchFamily="34" charset="0"/>
                        <a:cs typeface="Arial" panose="020B0604020202020204" pitchFamily="34" charset="0"/>
                      </a:endParaRPr>
                    </a:p>
                  </a:txBody>
                  <a:tcPr marL="60953" marR="60953" marT="0" marB="0" anchor="ctr"/>
                </a:tc>
                <a:extLst>
                  <a:ext uri="{0D108BD9-81ED-4DB2-BD59-A6C34878D82A}">
                    <a16:rowId xmlns:a16="http://schemas.microsoft.com/office/drawing/2014/main" val="3633772264"/>
                  </a:ext>
                </a:extLst>
              </a:tr>
              <a:tr h="224424">
                <a:tc>
                  <a:txBody>
                    <a:bodyPr/>
                    <a:lstStyle/>
                    <a:p>
                      <a:pPr algn="ctr">
                        <a:lnSpc>
                          <a:spcPct val="100000"/>
                        </a:lnSpc>
                        <a:spcAft>
                          <a:spcPts val="0"/>
                        </a:spcAft>
                      </a:pPr>
                      <a:r>
                        <a:rPr lang="en-US" sz="1000">
                          <a:effectLst/>
                          <a:latin typeface="+mn-lt"/>
                        </a:rPr>
                        <a:t>Activity 3</a:t>
                      </a:r>
                      <a:endParaRPr lang="nl-NL" sz="1000">
                        <a:effectLst/>
                        <a:latin typeface="+mn-lt"/>
                        <a:ea typeface="Calibri" panose="020F0502020204030204" pitchFamily="34" charset="0"/>
                        <a:cs typeface="Arial" panose="020B0604020202020204" pitchFamily="34" charset="0"/>
                      </a:endParaRPr>
                    </a:p>
                  </a:txBody>
                  <a:tcPr marL="60953" marR="60953" marT="0" marB="0" anchor="ctr"/>
                </a:tc>
                <a:tc>
                  <a:txBody>
                    <a:bodyPr/>
                    <a:lstStyle/>
                    <a:p>
                      <a:pPr>
                        <a:lnSpc>
                          <a:spcPct val="100000"/>
                        </a:lnSpc>
                        <a:spcAft>
                          <a:spcPts val="0"/>
                        </a:spcAft>
                      </a:pPr>
                      <a:r>
                        <a:rPr lang="nl-NL" sz="1000">
                          <a:effectLst/>
                          <a:latin typeface="+mn-lt"/>
                          <a:ea typeface="Calibri" panose="020F0502020204030204" pitchFamily="34" charset="0"/>
                          <a:cs typeface="Arial"/>
                        </a:rPr>
                        <a:t>Quiz</a:t>
                      </a:r>
                    </a:p>
                  </a:txBody>
                  <a:tcPr marL="60953" marR="60953" marT="0" marB="0" anchor="ctr">
                    <a:solidFill>
                      <a:srgbClr val="7D39D3"/>
                    </a:solidFill>
                  </a:tcPr>
                </a:tc>
                <a:tc>
                  <a:txBody>
                    <a:bodyPr/>
                    <a:lstStyle/>
                    <a:p>
                      <a:pPr>
                        <a:lnSpc>
                          <a:spcPct val="100000"/>
                        </a:lnSpc>
                        <a:spcAft>
                          <a:spcPts val="0"/>
                        </a:spcAft>
                      </a:pPr>
                      <a:r>
                        <a:rPr lang="nl-NL" sz="1000">
                          <a:effectLst/>
                          <a:latin typeface="+mn-lt"/>
                          <a:ea typeface="Calibri" panose="020F0502020204030204" pitchFamily="34" charset="0"/>
                          <a:cs typeface="Arial"/>
                        </a:rPr>
                        <a:t>Quiz</a:t>
                      </a:r>
                    </a:p>
                  </a:txBody>
                  <a:tcPr marL="60953" marR="60953" marT="0" marB="0" anchor="ctr">
                    <a:solidFill>
                      <a:srgbClr val="7D39D3"/>
                    </a:solidFill>
                  </a:tcPr>
                </a:tc>
                <a:tc gridSpan="2">
                  <a:txBody>
                    <a:bodyPr/>
                    <a:lstStyle/>
                    <a:p>
                      <a:pPr>
                        <a:lnSpc>
                          <a:spcPct val="100000"/>
                        </a:lnSpc>
                        <a:spcAft>
                          <a:spcPts val="0"/>
                        </a:spcAft>
                      </a:pPr>
                      <a:r>
                        <a:rPr lang="nl-NL" sz="1000">
                          <a:effectLst/>
                          <a:latin typeface="+mn-lt"/>
                          <a:ea typeface="Calibri" panose="020F0502020204030204" pitchFamily="34" charset="0"/>
                          <a:cs typeface="Arial"/>
                        </a:rPr>
                        <a:t>Quiz</a:t>
                      </a:r>
                    </a:p>
                  </a:txBody>
                  <a:tcPr marL="60953" marR="60953" marT="0" marB="0" anchor="ctr">
                    <a:solidFill>
                      <a:srgbClr val="7D39D3"/>
                    </a:solidFill>
                  </a:tcPr>
                </a:tc>
                <a:tc hMerge="1">
                  <a:txBody>
                    <a:bodyPr/>
                    <a:lstStyle/>
                    <a:p>
                      <a:endParaRPr lang="en-GB"/>
                    </a:p>
                  </a:txBody>
                  <a:tcPr/>
                </a:tc>
                <a:tc>
                  <a:txBody>
                    <a:bodyPr/>
                    <a:lstStyle/>
                    <a:p>
                      <a:pPr>
                        <a:lnSpc>
                          <a:spcPct val="100000"/>
                        </a:lnSpc>
                        <a:spcAft>
                          <a:spcPts val="0"/>
                        </a:spcAft>
                      </a:pPr>
                      <a:r>
                        <a:rPr lang="nl-NL" sz="1000">
                          <a:effectLst/>
                          <a:latin typeface="+mn-lt"/>
                          <a:ea typeface="Calibri" panose="020F0502020204030204" pitchFamily="34" charset="0"/>
                          <a:cs typeface="Arial"/>
                        </a:rPr>
                        <a:t>Quiz</a:t>
                      </a:r>
                      <a:endParaRPr lang="nl-NL" sz="1000">
                        <a:effectLst/>
                        <a:latin typeface="+mn-lt"/>
                        <a:ea typeface="Calibri" panose="020F0502020204030204" pitchFamily="34" charset="0"/>
                        <a:cs typeface="Arial" panose="020B0604020202020204" pitchFamily="34" charset="0"/>
                      </a:endParaRPr>
                    </a:p>
                  </a:txBody>
                  <a:tcPr marL="60953" marR="60953" marT="0" marB="0" anchor="ctr">
                    <a:solidFill>
                      <a:srgbClr val="7D39D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000">
                          <a:effectLst/>
                          <a:latin typeface="+mn-lt"/>
                          <a:ea typeface="Calibri" panose="020F0502020204030204" pitchFamily="34" charset="0"/>
                          <a:cs typeface="Arial"/>
                        </a:rPr>
                        <a:t>Quiz</a:t>
                      </a:r>
                    </a:p>
                  </a:txBody>
                  <a:tcPr marL="60953" marR="60953" marT="0" marB="0" anchor="ctr">
                    <a:solidFill>
                      <a:srgbClr val="7D39D3"/>
                    </a:solidFill>
                  </a:tcPr>
                </a:tc>
                <a:tc>
                  <a:txBody>
                    <a:bodyPr/>
                    <a:lstStyle/>
                    <a:p>
                      <a:pPr>
                        <a:lnSpc>
                          <a:spcPct val="100000"/>
                        </a:lnSpc>
                        <a:spcAft>
                          <a:spcPts val="0"/>
                        </a:spcAft>
                      </a:pPr>
                      <a:r>
                        <a:rPr lang="nl-NL" sz="1000">
                          <a:effectLst/>
                          <a:latin typeface="+mn-lt"/>
                          <a:ea typeface="Calibri" panose="020F0502020204030204" pitchFamily="34" charset="0"/>
                          <a:cs typeface="Arial"/>
                        </a:rPr>
                        <a:t>Quiz</a:t>
                      </a:r>
                    </a:p>
                  </a:txBody>
                  <a:tcPr marL="60953" marR="60953" marT="0" marB="0" anchor="ctr">
                    <a:solidFill>
                      <a:srgbClr val="7D39D3"/>
                    </a:solidFill>
                  </a:tcPr>
                </a:tc>
                <a:tc>
                  <a:txBody>
                    <a:bodyPr/>
                    <a:lstStyle/>
                    <a:p>
                      <a:pPr>
                        <a:lnSpc>
                          <a:spcPct val="100000"/>
                        </a:lnSpc>
                        <a:spcAft>
                          <a:spcPts val="0"/>
                        </a:spcAft>
                      </a:pPr>
                      <a:r>
                        <a:rPr lang="nl-NL" sz="1000">
                          <a:effectLst/>
                          <a:latin typeface="+mn-lt"/>
                          <a:ea typeface="Calibri" panose="020F0502020204030204" pitchFamily="34" charset="0"/>
                          <a:cs typeface="Arial"/>
                        </a:rPr>
                        <a:t>Quiz</a:t>
                      </a:r>
                    </a:p>
                  </a:txBody>
                  <a:tcPr marL="60953" marR="60953" marT="0" marB="0" anchor="ctr">
                    <a:solidFill>
                      <a:srgbClr val="7D39D3"/>
                    </a:solidFill>
                  </a:tcPr>
                </a:tc>
                <a:tc>
                  <a:txBody>
                    <a:bodyPr/>
                    <a:lstStyle/>
                    <a:p>
                      <a:pPr>
                        <a:lnSpc>
                          <a:spcPct val="100000"/>
                        </a:lnSpc>
                        <a:spcAft>
                          <a:spcPts val="0"/>
                        </a:spcAft>
                      </a:pPr>
                      <a:endParaRPr lang="nl-NL" sz="1000">
                        <a:effectLst/>
                        <a:latin typeface="+mn-lt"/>
                        <a:ea typeface="Calibri" panose="020F0502020204030204" pitchFamily="34" charset="0"/>
                        <a:cs typeface="Arial" panose="020B0604020202020204" pitchFamily="34" charset="0"/>
                      </a:endParaRPr>
                    </a:p>
                  </a:txBody>
                  <a:tcPr marL="60953" marR="60953" marT="0" marB="0" anchor="ctr"/>
                </a:tc>
                <a:tc>
                  <a:txBody>
                    <a:bodyPr/>
                    <a:lstStyle/>
                    <a:p>
                      <a:pPr>
                        <a:lnSpc>
                          <a:spcPct val="100000"/>
                        </a:lnSpc>
                        <a:spcAft>
                          <a:spcPts val="0"/>
                        </a:spcAft>
                      </a:pPr>
                      <a:endParaRPr lang="nl-NL" sz="1000">
                        <a:effectLst/>
                        <a:latin typeface="+mn-lt"/>
                        <a:ea typeface="Calibri" panose="020F0502020204030204" pitchFamily="34" charset="0"/>
                        <a:cs typeface="Arial" panose="020B0604020202020204" pitchFamily="34" charset="0"/>
                      </a:endParaRPr>
                    </a:p>
                  </a:txBody>
                  <a:tcPr marL="60953" marR="60953" marT="0" marB="0" anchor="ctr"/>
                </a:tc>
                <a:tc>
                  <a:txBody>
                    <a:bodyPr/>
                    <a:lstStyle/>
                    <a:p>
                      <a:pPr>
                        <a:lnSpc>
                          <a:spcPct val="100000"/>
                        </a:lnSpc>
                        <a:spcAft>
                          <a:spcPts val="0"/>
                        </a:spcAft>
                      </a:pPr>
                      <a:endParaRPr lang="nl-NL" sz="1000">
                        <a:effectLst/>
                        <a:latin typeface="+mn-lt"/>
                        <a:ea typeface="Calibri" panose="020F0502020204030204" pitchFamily="34" charset="0"/>
                        <a:cs typeface="Arial" panose="020B0604020202020204" pitchFamily="34" charset="0"/>
                      </a:endParaRPr>
                    </a:p>
                  </a:txBody>
                  <a:tcPr marL="60953" marR="60953" marT="0" marB="0" anchor="ctr"/>
                </a:tc>
                <a:extLst>
                  <a:ext uri="{0D108BD9-81ED-4DB2-BD59-A6C34878D82A}">
                    <a16:rowId xmlns:a16="http://schemas.microsoft.com/office/drawing/2014/main" val="2537766277"/>
                  </a:ext>
                </a:extLst>
              </a:tr>
              <a:tr h="775159">
                <a:tc>
                  <a:txBody>
                    <a:bodyPr/>
                    <a:lstStyle/>
                    <a:p>
                      <a:pPr algn="ctr">
                        <a:lnSpc>
                          <a:spcPct val="100000"/>
                        </a:lnSpc>
                        <a:spcAft>
                          <a:spcPts val="0"/>
                        </a:spcAft>
                      </a:pPr>
                      <a:r>
                        <a:rPr lang="en-US" sz="1000">
                          <a:effectLst/>
                          <a:latin typeface="+mn-lt"/>
                        </a:rPr>
                        <a:t>Activity 4</a:t>
                      </a:r>
                      <a:endParaRPr lang="nl-NL" sz="1000">
                        <a:effectLst/>
                        <a:latin typeface="+mn-lt"/>
                        <a:ea typeface="Calibri" panose="020F0502020204030204" pitchFamily="34" charset="0"/>
                        <a:cs typeface="Arial" panose="020B0604020202020204" pitchFamily="34" charset="0"/>
                      </a:endParaRPr>
                    </a:p>
                  </a:txBody>
                  <a:tcPr marL="60953" marR="60953" marT="0" marB="0" anchor="ctr"/>
                </a:tc>
                <a:tc>
                  <a:txBody>
                    <a:bodyPr/>
                    <a:lstStyle/>
                    <a:p>
                      <a:pPr>
                        <a:lnSpc>
                          <a:spcPct val="100000"/>
                        </a:lnSpc>
                        <a:spcAft>
                          <a:spcPts val="0"/>
                        </a:spcAft>
                      </a:pPr>
                      <a:r>
                        <a:rPr lang="nl-NL" sz="1000">
                          <a:effectLst/>
                          <a:latin typeface="+mn-lt"/>
                          <a:ea typeface="Calibri" panose="020F0502020204030204" pitchFamily="34" charset="0"/>
                          <a:cs typeface="Arial"/>
                        </a:rPr>
                        <a:t>Post term project idea</a:t>
                      </a:r>
                    </a:p>
                  </a:txBody>
                  <a:tcPr marL="60953" marR="60953" marT="0" marB="0" anchor="ctr">
                    <a:solidFill>
                      <a:srgbClr val="92D050"/>
                    </a:solidFill>
                  </a:tcPr>
                </a:tc>
                <a:tc>
                  <a:txBody>
                    <a:bodyPr/>
                    <a:lstStyle/>
                    <a:p>
                      <a:pPr>
                        <a:lnSpc>
                          <a:spcPct val="100000"/>
                        </a:lnSpc>
                        <a:spcAft>
                          <a:spcPts val="0"/>
                        </a:spcAft>
                      </a:pPr>
                      <a:r>
                        <a:rPr lang="en-GB" sz="1000">
                          <a:effectLst/>
                          <a:latin typeface="+mn-lt"/>
                          <a:ea typeface="Calibri" panose="020F0502020204030204" pitchFamily="34" charset="0"/>
                          <a:cs typeface="Arial"/>
                        </a:rPr>
                        <a:t>Post abstract for term project; Find data for term projects</a:t>
                      </a:r>
                      <a:endParaRPr lang="nl-NL" sz="1000">
                        <a:effectLst/>
                        <a:latin typeface="+mn-lt"/>
                        <a:ea typeface="Calibri" panose="020F0502020204030204" pitchFamily="34" charset="0"/>
                        <a:cs typeface="Arial"/>
                      </a:endParaRPr>
                    </a:p>
                  </a:txBody>
                  <a:tcPr marL="60953" marR="60953" marT="0" marB="0" anchor="ctr">
                    <a:solidFill>
                      <a:srgbClr val="FF00FF"/>
                    </a:solidFill>
                  </a:tcPr>
                </a:tc>
                <a:tc gridSpan="2">
                  <a:txBody>
                    <a:bodyPr/>
                    <a:lstStyle/>
                    <a:p>
                      <a:pPr>
                        <a:lnSpc>
                          <a:spcPct val="100000"/>
                        </a:lnSpc>
                        <a:spcAft>
                          <a:spcPts val="0"/>
                        </a:spcAft>
                      </a:pPr>
                      <a:r>
                        <a:rPr lang="en-GB" sz="1000">
                          <a:effectLst/>
                          <a:latin typeface="+mn-lt"/>
                          <a:ea typeface="Calibri" panose="020F0502020204030204" pitchFamily="34" charset="0"/>
                          <a:cs typeface="Arial"/>
                        </a:rPr>
                        <a:t>Find data for term projects</a:t>
                      </a:r>
                      <a:endParaRPr lang="nl-NL" sz="1000">
                        <a:effectLst/>
                        <a:latin typeface="+mn-lt"/>
                        <a:ea typeface="Calibri" panose="020F0502020204030204" pitchFamily="34" charset="0"/>
                        <a:cs typeface="Arial"/>
                      </a:endParaRPr>
                    </a:p>
                  </a:txBody>
                  <a:tcPr marL="60953" marR="60953" marT="0" marB="0" anchor="ctr">
                    <a:solidFill>
                      <a:srgbClr val="FF00FF"/>
                    </a:solidFill>
                  </a:tcPr>
                </a:tc>
                <a:tc hMerge="1">
                  <a:txBody>
                    <a:bodyPr/>
                    <a:lstStyle/>
                    <a:p>
                      <a:endParaRPr lang="en-GB"/>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000">
                          <a:effectLst/>
                          <a:latin typeface="+mn-lt"/>
                          <a:ea typeface="Calibri" panose="020F0502020204030204" pitchFamily="34" charset="0"/>
                          <a:cs typeface="Arial"/>
                        </a:rPr>
                        <a:t>Post term project proposal</a:t>
                      </a:r>
                    </a:p>
                  </a:txBody>
                  <a:tcPr marL="60953" marR="60953" marT="0" marB="0" anchor="ctr">
                    <a:solidFill>
                      <a:srgbClr val="92D050"/>
                    </a:solidFill>
                  </a:tcPr>
                </a:tc>
                <a:tc>
                  <a:txBody>
                    <a:bodyPr/>
                    <a:lstStyle/>
                    <a:p>
                      <a:pPr>
                        <a:lnSpc>
                          <a:spcPct val="100000"/>
                        </a:lnSpc>
                        <a:spcAft>
                          <a:spcPts val="0"/>
                        </a:spcAft>
                      </a:pPr>
                      <a:r>
                        <a:rPr lang="nl-NL" sz="1000">
                          <a:effectLst/>
                          <a:latin typeface="+mn-lt"/>
                          <a:ea typeface="Calibri" panose="020F0502020204030204" pitchFamily="34" charset="0"/>
                          <a:cs typeface="Arial"/>
                        </a:rPr>
                        <a:t>Peer-review term projects</a:t>
                      </a:r>
                    </a:p>
                  </a:txBody>
                  <a:tcPr marL="60953" marR="60953" marT="0" marB="0" anchor="ctr">
                    <a:solidFill>
                      <a:srgbClr val="0070C0"/>
                    </a:solidFill>
                  </a:tcPr>
                </a:tc>
                <a:tc>
                  <a:txBody>
                    <a:bodyPr/>
                    <a:lstStyle/>
                    <a:p>
                      <a:pPr>
                        <a:lnSpc>
                          <a:spcPct val="100000"/>
                        </a:lnSpc>
                        <a:spcAft>
                          <a:spcPts val="0"/>
                        </a:spcAft>
                      </a:pPr>
                      <a:r>
                        <a:rPr lang="nl-NL" sz="1000">
                          <a:effectLst/>
                          <a:latin typeface="+mn-lt"/>
                          <a:ea typeface="Calibri" panose="020F0502020204030204" pitchFamily="34" charset="0"/>
                          <a:cs typeface="Arial"/>
                        </a:rPr>
                        <a:t>Submit final Project Proposal</a:t>
                      </a:r>
                    </a:p>
                  </a:txBody>
                  <a:tcPr marL="60953" marR="60953" marT="0" marB="0" anchor="ctr">
                    <a:solidFill>
                      <a:srgbClr val="92D05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effectLst/>
                          <a:latin typeface="+mn-lt"/>
                          <a:ea typeface="Calibri" panose="020F0502020204030204" pitchFamily="34" charset="0"/>
                          <a:cs typeface="Arial"/>
                        </a:rPr>
                        <a:t>Continue working on term project</a:t>
                      </a:r>
                      <a:endParaRPr lang="nl-NL" sz="1000">
                        <a:effectLst/>
                        <a:latin typeface="+mn-lt"/>
                        <a:ea typeface="Calibri" panose="020F0502020204030204" pitchFamily="34" charset="0"/>
                        <a:cs typeface="Arial"/>
                      </a:endParaRPr>
                    </a:p>
                  </a:txBody>
                  <a:tcPr marL="60953" marR="60953" marT="0" marB="0" anchor="ctr">
                    <a:solidFill>
                      <a:srgbClr val="92D050"/>
                    </a:solidFill>
                  </a:tcPr>
                </a:tc>
                <a:tc>
                  <a:txBody>
                    <a:bodyPr/>
                    <a:lstStyle/>
                    <a:p>
                      <a:pPr>
                        <a:lnSpc>
                          <a:spcPct val="100000"/>
                        </a:lnSpc>
                        <a:spcAft>
                          <a:spcPts val="0"/>
                        </a:spcAft>
                      </a:pPr>
                      <a:r>
                        <a:rPr lang="nl-NL" sz="1000">
                          <a:effectLst/>
                          <a:latin typeface="+mn-lt"/>
                          <a:ea typeface="Calibri" panose="020F0502020204030204" pitchFamily="34" charset="0"/>
                          <a:cs typeface="Arial"/>
                        </a:rPr>
                        <a:t>Work on completing term project</a:t>
                      </a:r>
                    </a:p>
                  </a:txBody>
                  <a:tcPr marL="60953" marR="60953" marT="0" marB="0" anchor="ctr">
                    <a:solidFill>
                      <a:srgbClr val="92D050"/>
                    </a:solidFill>
                  </a:tcPr>
                </a:tc>
                <a:tc>
                  <a:txBody>
                    <a:bodyPr/>
                    <a:lstStyle/>
                    <a:p>
                      <a:pPr>
                        <a:lnSpc>
                          <a:spcPct val="100000"/>
                        </a:lnSpc>
                        <a:spcAft>
                          <a:spcPts val="0"/>
                        </a:spcAft>
                      </a:pPr>
                      <a:r>
                        <a:rPr lang="en-GB" sz="1000">
                          <a:effectLst/>
                          <a:latin typeface="+mn-lt"/>
                          <a:ea typeface="Calibri" panose="020F0502020204030204" pitchFamily="34" charset="0"/>
                          <a:cs typeface="Arial"/>
                        </a:rPr>
                        <a:t>Work on completing term project</a:t>
                      </a:r>
                      <a:endParaRPr lang="nl-NL" sz="1000">
                        <a:effectLst/>
                        <a:latin typeface="+mn-lt"/>
                        <a:ea typeface="Calibri" panose="020F0502020204030204" pitchFamily="34" charset="0"/>
                        <a:cs typeface="Arial"/>
                      </a:endParaRPr>
                    </a:p>
                  </a:txBody>
                  <a:tcPr marL="60953" marR="60953" marT="0" marB="0" anchor="ctr">
                    <a:solidFill>
                      <a:srgbClr val="92D050"/>
                    </a:solidFill>
                  </a:tcPr>
                </a:tc>
                <a:tc>
                  <a:txBody>
                    <a:bodyPr/>
                    <a:lstStyle/>
                    <a:p>
                      <a:pPr>
                        <a:lnSpc>
                          <a:spcPct val="100000"/>
                        </a:lnSpc>
                        <a:spcAft>
                          <a:spcPts val="0"/>
                        </a:spcAft>
                      </a:pPr>
                      <a:r>
                        <a:rPr lang="en-GB" sz="1000">
                          <a:effectLst/>
                          <a:latin typeface="+mn-lt"/>
                          <a:ea typeface="Calibri" panose="020F0502020204030204" pitchFamily="34" charset="0"/>
                          <a:cs typeface="Arial"/>
                        </a:rPr>
                        <a:t>Discussions, peer-review of final projects</a:t>
                      </a:r>
                      <a:endParaRPr lang="nl-NL" sz="1000">
                        <a:effectLst/>
                        <a:latin typeface="+mn-lt"/>
                        <a:ea typeface="Calibri" panose="020F0502020204030204" pitchFamily="34" charset="0"/>
                        <a:cs typeface="Arial"/>
                      </a:endParaRPr>
                    </a:p>
                  </a:txBody>
                  <a:tcPr marL="60953" marR="60953" marT="0" marB="0" anchor="ctr">
                    <a:solidFill>
                      <a:srgbClr val="0070C0"/>
                    </a:solidFill>
                  </a:tcPr>
                </a:tc>
                <a:extLst>
                  <a:ext uri="{0D108BD9-81ED-4DB2-BD59-A6C34878D82A}">
                    <a16:rowId xmlns:a16="http://schemas.microsoft.com/office/drawing/2014/main" val="721663395"/>
                  </a:ext>
                </a:extLst>
              </a:tr>
              <a:tr h="224424">
                <a:tc>
                  <a:txBody>
                    <a:bodyPr/>
                    <a:lstStyle/>
                    <a:p>
                      <a:pPr algn="ctr">
                        <a:lnSpc>
                          <a:spcPct val="100000"/>
                        </a:lnSpc>
                        <a:spcAft>
                          <a:spcPts val="0"/>
                        </a:spcAft>
                      </a:pPr>
                      <a:r>
                        <a:rPr lang="en-US" sz="1000">
                          <a:effectLst/>
                          <a:latin typeface="+mn-lt"/>
                        </a:rPr>
                        <a:t>Activity 5</a:t>
                      </a:r>
                      <a:endParaRPr lang="nl-NL" sz="1000">
                        <a:effectLst/>
                        <a:latin typeface="+mn-lt"/>
                        <a:ea typeface="Calibri" panose="020F0502020204030204" pitchFamily="34" charset="0"/>
                        <a:cs typeface="Arial" panose="020B0604020202020204" pitchFamily="34" charset="0"/>
                      </a:endParaRPr>
                    </a:p>
                  </a:txBody>
                  <a:tcPr marL="60953" marR="60953" marT="0" marB="0" anchor="ctr"/>
                </a:tc>
                <a:tc>
                  <a:txBody>
                    <a:bodyPr/>
                    <a:lstStyle/>
                    <a:p>
                      <a:pPr>
                        <a:lnSpc>
                          <a:spcPct val="100000"/>
                        </a:lnSpc>
                        <a:spcAft>
                          <a:spcPts val="0"/>
                        </a:spcAft>
                      </a:pPr>
                      <a:r>
                        <a:rPr lang="nl-NL" sz="1000" err="1">
                          <a:effectLst/>
                          <a:latin typeface="+mn-lt"/>
                          <a:ea typeface="Calibri" panose="020F0502020204030204" pitchFamily="34" charset="0"/>
                          <a:cs typeface="Arial" panose="020B0604020202020204" pitchFamily="34" charset="0"/>
                        </a:rPr>
                        <a:t>Discussion</a:t>
                      </a:r>
                      <a:endParaRPr lang="nl-NL" sz="1000">
                        <a:effectLst/>
                        <a:latin typeface="+mn-lt"/>
                        <a:ea typeface="Calibri" panose="020F0502020204030204" pitchFamily="34" charset="0"/>
                        <a:cs typeface="Arial" panose="020B0604020202020204" pitchFamily="34" charset="0"/>
                      </a:endParaRPr>
                    </a:p>
                  </a:txBody>
                  <a:tcPr marL="60953" marR="60953" marT="0" marB="0" anchor="ctr">
                    <a:solidFill>
                      <a:srgbClr val="0070C0"/>
                    </a:solidFill>
                  </a:tcPr>
                </a:tc>
                <a:tc>
                  <a:txBody>
                    <a:bodyPr/>
                    <a:lstStyle/>
                    <a:p>
                      <a:pPr>
                        <a:lnSpc>
                          <a:spcPct val="100000"/>
                        </a:lnSpc>
                        <a:spcAft>
                          <a:spcPts val="0"/>
                        </a:spcAft>
                      </a:pPr>
                      <a:r>
                        <a:rPr lang="nl-NL" sz="1000" err="1">
                          <a:effectLst/>
                          <a:latin typeface="+mn-lt"/>
                          <a:ea typeface="Calibri" panose="020F0502020204030204" pitchFamily="34" charset="0"/>
                          <a:cs typeface="Arial" panose="020B0604020202020204" pitchFamily="34" charset="0"/>
                        </a:rPr>
                        <a:t>Discussion</a:t>
                      </a:r>
                      <a:endParaRPr lang="nl-NL" sz="1000">
                        <a:effectLst/>
                        <a:latin typeface="+mn-lt"/>
                        <a:ea typeface="Calibri" panose="020F0502020204030204" pitchFamily="34" charset="0"/>
                        <a:cs typeface="Arial" panose="020B0604020202020204" pitchFamily="34" charset="0"/>
                      </a:endParaRPr>
                    </a:p>
                  </a:txBody>
                  <a:tcPr marL="60953" marR="60953" marT="0" marB="0" anchor="ctr">
                    <a:solidFill>
                      <a:srgbClr val="0070C0"/>
                    </a:solidFill>
                  </a:tcPr>
                </a:tc>
                <a:tc gridSpan="2">
                  <a:txBody>
                    <a:bodyPr/>
                    <a:lstStyle/>
                    <a:p>
                      <a:pPr>
                        <a:lnSpc>
                          <a:spcPct val="100000"/>
                        </a:lnSpc>
                        <a:spcAft>
                          <a:spcPts val="0"/>
                        </a:spcAft>
                      </a:pPr>
                      <a:endParaRPr lang="nl-NL" sz="1000">
                        <a:effectLst/>
                        <a:latin typeface="+mn-lt"/>
                        <a:ea typeface="Calibri" panose="020F0502020204030204" pitchFamily="34" charset="0"/>
                        <a:cs typeface="Arial" panose="020B0604020202020204" pitchFamily="34" charset="0"/>
                      </a:endParaRPr>
                    </a:p>
                  </a:txBody>
                  <a:tcPr marL="60953" marR="60953" marT="0" marB="0" anchor="ctr"/>
                </a:tc>
                <a:tc hMerge="1">
                  <a:txBody>
                    <a:bodyPr/>
                    <a:lstStyle/>
                    <a:p>
                      <a:endParaRPr lang="en-GB"/>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1000">
                        <a:effectLst/>
                        <a:latin typeface="+mn-lt"/>
                        <a:ea typeface="Calibri" panose="020F0502020204030204" pitchFamily="34" charset="0"/>
                        <a:cs typeface="Arial" panose="020B0604020202020204" pitchFamily="34" charset="0"/>
                      </a:endParaRPr>
                    </a:p>
                  </a:txBody>
                  <a:tcPr marL="60953" marR="60953" marT="0" marB="0" anchor="ctr"/>
                </a:tc>
                <a:tc>
                  <a:txBody>
                    <a:bodyPr/>
                    <a:lstStyle/>
                    <a:p>
                      <a:pPr>
                        <a:lnSpc>
                          <a:spcPct val="100000"/>
                        </a:lnSpc>
                        <a:spcAft>
                          <a:spcPts val="0"/>
                        </a:spcAft>
                      </a:pPr>
                      <a:endParaRPr lang="nl-NL" sz="1000">
                        <a:effectLst/>
                        <a:latin typeface="+mn-lt"/>
                        <a:ea typeface="Calibri" panose="020F0502020204030204" pitchFamily="34" charset="0"/>
                        <a:cs typeface="Arial" panose="020B0604020202020204" pitchFamily="34" charset="0"/>
                      </a:endParaRPr>
                    </a:p>
                  </a:txBody>
                  <a:tcPr marL="60953" marR="60953" marT="0" marB="0" anchor="ctr"/>
                </a:tc>
                <a:tc>
                  <a:txBody>
                    <a:bodyPr/>
                    <a:lstStyle/>
                    <a:p>
                      <a:pPr>
                        <a:lnSpc>
                          <a:spcPct val="100000"/>
                        </a:lnSpc>
                        <a:spcAft>
                          <a:spcPts val="0"/>
                        </a:spcAft>
                      </a:pPr>
                      <a:endParaRPr lang="nl-NL" sz="1000">
                        <a:effectLst/>
                        <a:latin typeface="+mn-lt"/>
                        <a:ea typeface="Calibri" panose="020F0502020204030204" pitchFamily="34" charset="0"/>
                        <a:cs typeface="Arial" panose="020B0604020202020204" pitchFamily="34" charset="0"/>
                      </a:endParaRPr>
                    </a:p>
                  </a:txBody>
                  <a:tcPr marL="60953" marR="60953" marT="0" marB="0" anchor="ctr"/>
                </a:tc>
                <a:tc>
                  <a:txBody>
                    <a:bodyPr/>
                    <a:lstStyle/>
                    <a:p>
                      <a:pPr>
                        <a:lnSpc>
                          <a:spcPct val="100000"/>
                        </a:lnSpc>
                        <a:spcAft>
                          <a:spcPts val="0"/>
                        </a:spcAft>
                      </a:pPr>
                      <a:r>
                        <a:rPr lang="nl-NL" sz="1000" err="1">
                          <a:effectLst/>
                          <a:latin typeface="+mn-lt"/>
                          <a:ea typeface="Calibri" panose="020F0502020204030204" pitchFamily="34" charset="0"/>
                          <a:cs typeface="Arial" panose="020B0604020202020204" pitchFamily="34" charset="0"/>
                        </a:rPr>
                        <a:t>Discussion</a:t>
                      </a:r>
                      <a:endParaRPr lang="nl-NL" sz="1000">
                        <a:effectLst/>
                        <a:latin typeface="+mn-lt"/>
                        <a:ea typeface="Calibri" panose="020F0502020204030204" pitchFamily="34" charset="0"/>
                        <a:cs typeface="Arial" panose="020B0604020202020204" pitchFamily="34" charset="0"/>
                      </a:endParaRPr>
                    </a:p>
                  </a:txBody>
                  <a:tcPr marL="60953" marR="60953" marT="0" marB="0" anchor="ctr">
                    <a:solidFill>
                      <a:srgbClr val="0070C0"/>
                    </a:solidFill>
                  </a:tcPr>
                </a:tc>
                <a:tc>
                  <a:txBody>
                    <a:bodyPr/>
                    <a:lstStyle/>
                    <a:p>
                      <a:pPr>
                        <a:lnSpc>
                          <a:spcPct val="100000"/>
                        </a:lnSpc>
                        <a:spcAft>
                          <a:spcPts val="0"/>
                        </a:spcAft>
                      </a:pPr>
                      <a:endParaRPr lang="nl-NL" sz="1000">
                        <a:effectLst/>
                        <a:latin typeface="+mn-lt"/>
                        <a:ea typeface="Calibri" panose="020F0502020204030204" pitchFamily="34" charset="0"/>
                        <a:cs typeface="Arial" panose="020B0604020202020204" pitchFamily="34" charset="0"/>
                      </a:endParaRPr>
                    </a:p>
                  </a:txBody>
                  <a:tcPr marL="60953" marR="60953" marT="0" marB="0" anchor="ctr"/>
                </a:tc>
                <a:tc>
                  <a:txBody>
                    <a:bodyPr/>
                    <a:lstStyle/>
                    <a:p>
                      <a:pPr>
                        <a:lnSpc>
                          <a:spcPct val="100000"/>
                        </a:lnSpc>
                        <a:spcAft>
                          <a:spcPts val="0"/>
                        </a:spcAft>
                      </a:pPr>
                      <a:endParaRPr lang="nl-NL" sz="1000">
                        <a:effectLst/>
                        <a:latin typeface="+mn-lt"/>
                        <a:ea typeface="Calibri" panose="020F0502020204030204" pitchFamily="34" charset="0"/>
                        <a:cs typeface="Arial" panose="020B0604020202020204" pitchFamily="34" charset="0"/>
                      </a:endParaRPr>
                    </a:p>
                  </a:txBody>
                  <a:tcPr marL="60953" marR="60953" marT="0" marB="0" anchor="ctr"/>
                </a:tc>
                <a:tc>
                  <a:txBody>
                    <a:bodyPr/>
                    <a:lstStyle/>
                    <a:p>
                      <a:pPr>
                        <a:lnSpc>
                          <a:spcPct val="100000"/>
                        </a:lnSpc>
                        <a:spcAft>
                          <a:spcPts val="0"/>
                        </a:spcAft>
                      </a:pPr>
                      <a:endParaRPr lang="nl-NL" sz="1000">
                        <a:effectLst/>
                        <a:latin typeface="+mn-lt"/>
                        <a:ea typeface="Calibri" panose="020F0502020204030204" pitchFamily="34" charset="0"/>
                        <a:cs typeface="Arial" panose="020B0604020202020204" pitchFamily="34" charset="0"/>
                      </a:endParaRPr>
                    </a:p>
                  </a:txBody>
                  <a:tcPr marL="60953" marR="60953" marT="0" marB="0" anchor="ctr"/>
                </a:tc>
                <a:extLst>
                  <a:ext uri="{0D108BD9-81ED-4DB2-BD59-A6C34878D82A}">
                    <a16:rowId xmlns:a16="http://schemas.microsoft.com/office/drawing/2014/main" val="3011591049"/>
                  </a:ext>
                </a:extLst>
              </a:tr>
              <a:tr h="224424">
                <a:tc>
                  <a:txBody>
                    <a:bodyPr/>
                    <a:lstStyle/>
                    <a:p>
                      <a:pPr algn="ctr">
                        <a:lnSpc>
                          <a:spcPct val="100000"/>
                        </a:lnSpc>
                        <a:spcAft>
                          <a:spcPts val="0"/>
                        </a:spcAft>
                      </a:pPr>
                      <a:r>
                        <a:rPr lang="en-US" sz="1000" dirty="0">
                          <a:effectLst/>
                          <a:latin typeface="+mn-lt"/>
                        </a:rPr>
                        <a:t>Activity 6</a:t>
                      </a:r>
                      <a:endParaRPr lang="nl-NL" sz="1000" dirty="0">
                        <a:effectLst/>
                        <a:latin typeface="+mn-lt"/>
                        <a:ea typeface="Calibri" panose="020F0502020204030204" pitchFamily="34" charset="0"/>
                        <a:cs typeface="Arial" panose="020B0604020202020204" pitchFamily="34" charset="0"/>
                      </a:endParaRPr>
                    </a:p>
                  </a:txBody>
                  <a:tcPr marL="60953" marR="60953" marT="0" marB="0" anchor="ctr"/>
                </a:tc>
                <a:tc>
                  <a:txBody>
                    <a:bodyPr/>
                    <a:lstStyle/>
                    <a:p>
                      <a:pPr>
                        <a:lnSpc>
                          <a:spcPct val="100000"/>
                        </a:lnSpc>
                        <a:spcAft>
                          <a:spcPts val="0"/>
                        </a:spcAft>
                      </a:pPr>
                      <a:r>
                        <a:rPr lang="nl-NL" sz="1000" err="1">
                          <a:effectLst/>
                          <a:latin typeface="+mn-lt"/>
                          <a:ea typeface="Calibri" panose="020F0502020204030204" pitchFamily="34" charset="0"/>
                          <a:cs typeface="Arial" panose="020B0604020202020204" pitchFamily="34" charset="0"/>
                        </a:rPr>
                        <a:t>Assignment</a:t>
                      </a:r>
                      <a:endParaRPr lang="nl-NL" sz="1000">
                        <a:effectLst/>
                        <a:latin typeface="+mn-lt"/>
                        <a:ea typeface="Calibri" panose="020F0502020204030204" pitchFamily="34" charset="0"/>
                        <a:cs typeface="Arial" panose="020B0604020202020204" pitchFamily="34" charset="0"/>
                      </a:endParaRPr>
                    </a:p>
                  </a:txBody>
                  <a:tcPr marL="60953" marR="60953" marT="0" marB="0" anchor="ctr">
                    <a:solidFill>
                      <a:srgbClr val="9933FF"/>
                    </a:solidFill>
                  </a:tcPr>
                </a:tc>
                <a:tc>
                  <a:txBody>
                    <a:bodyPr/>
                    <a:lstStyle/>
                    <a:p>
                      <a:pPr>
                        <a:lnSpc>
                          <a:spcPct val="100000"/>
                        </a:lnSpc>
                        <a:spcAft>
                          <a:spcPts val="0"/>
                        </a:spcAft>
                      </a:pPr>
                      <a:endParaRPr lang="nl-NL" sz="1000">
                        <a:effectLst/>
                        <a:latin typeface="+mn-lt"/>
                        <a:ea typeface="Calibri" panose="020F0502020204030204" pitchFamily="34" charset="0"/>
                        <a:cs typeface="Arial" panose="020B0604020202020204" pitchFamily="34" charset="0"/>
                      </a:endParaRPr>
                    </a:p>
                  </a:txBody>
                  <a:tcPr marL="60953" marR="60953" marT="0" marB="0" anchor="ctr"/>
                </a:tc>
                <a:tc gridSpan="2">
                  <a:txBody>
                    <a:bodyPr/>
                    <a:lstStyle/>
                    <a:p>
                      <a:pPr>
                        <a:lnSpc>
                          <a:spcPct val="100000"/>
                        </a:lnSpc>
                        <a:spcAft>
                          <a:spcPts val="0"/>
                        </a:spcAft>
                      </a:pPr>
                      <a:r>
                        <a:rPr lang="nl-NL" sz="1000" err="1">
                          <a:effectLst/>
                          <a:latin typeface="+mn-lt"/>
                          <a:ea typeface="Calibri" panose="020F0502020204030204" pitchFamily="34" charset="0"/>
                          <a:cs typeface="Arial" panose="020B0604020202020204" pitchFamily="34" charset="0"/>
                        </a:rPr>
                        <a:t>Assignment</a:t>
                      </a:r>
                      <a:endParaRPr lang="nl-NL" sz="1000">
                        <a:effectLst/>
                        <a:latin typeface="+mn-lt"/>
                        <a:ea typeface="Calibri" panose="020F0502020204030204" pitchFamily="34" charset="0"/>
                        <a:cs typeface="Arial" panose="020B0604020202020204" pitchFamily="34" charset="0"/>
                      </a:endParaRPr>
                    </a:p>
                  </a:txBody>
                  <a:tcPr marL="60953" marR="60953" marT="0" marB="0" anchor="ctr">
                    <a:solidFill>
                      <a:srgbClr val="9933FF"/>
                    </a:solidFill>
                  </a:tcPr>
                </a:tc>
                <a:tc hMerge="1">
                  <a:txBody>
                    <a:bodyPr/>
                    <a:lstStyle/>
                    <a:p>
                      <a:endParaRPr lang="en-GB"/>
                    </a:p>
                  </a:txBody>
                  <a:tcPr/>
                </a:tc>
                <a:tc>
                  <a:txBody>
                    <a:bodyPr/>
                    <a:lstStyle/>
                    <a:p>
                      <a:pPr>
                        <a:lnSpc>
                          <a:spcPct val="100000"/>
                        </a:lnSpc>
                        <a:spcAft>
                          <a:spcPts val="0"/>
                        </a:spcAft>
                      </a:pPr>
                      <a:endParaRPr lang="nl-NL" sz="1000">
                        <a:effectLst/>
                        <a:latin typeface="+mn-lt"/>
                        <a:ea typeface="Calibri" panose="020F0502020204030204" pitchFamily="34" charset="0"/>
                        <a:cs typeface="Arial" panose="020B0604020202020204" pitchFamily="34" charset="0"/>
                      </a:endParaRPr>
                    </a:p>
                  </a:txBody>
                  <a:tcPr marL="60953" marR="60953" marT="0" marB="0" anchor="ctr"/>
                </a:tc>
                <a:tc>
                  <a:txBody>
                    <a:bodyPr/>
                    <a:lstStyle/>
                    <a:p>
                      <a:pPr>
                        <a:lnSpc>
                          <a:spcPct val="100000"/>
                        </a:lnSpc>
                        <a:spcAft>
                          <a:spcPts val="0"/>
                        </a:spcAft>
                      </a:pPr>
                      <a:r>
                        <a:rPr lang="nl-NL" sz="1000" err="1">
                          <a:effectLst/>
                          <a:latin typeface="+mn-lt"/>
                          <a:ea typeface="Calibri" panose="020F0502020204030204" pitchFamily="34" charset="0"/>
                          <a:cs typeface="Arial" panose="020B0604020202020204" pitchFamily="34" charset="0"/>
                        </a:rPr>
                        <a:t>Assignment</a:t>
                      </a:r>
                      <a:endParaRPr lang="nl-NL" sz="1000">
                        <a:effectLst/>
                        <a:latin typeface="+mn-lt"/>
                        <a:ea typeface="Calibri" panose="020F0502020204030204" pitchFamily="34" charset="0"/>
                        <a:cs typeface="Arial" panose="020B0604020202020204" pitchFamily="34" charset="0"/>
                      </a:endParaRPr>
                    </a:p>
                  </a:txBody>
                  <a:tcPr marL="60953" marR="60953" marT="0" marB="0" anchor="ctr">
                    <a:solidFill>
                      <a:srgbClr val="9933FF"/>
                    </a:solidFill>
                  </a:tcPr>
                </a:tc>
                <a:tc>
                  <a:txBody>
                    <a:bodyPr/>
                    <a:lstStyle/>
                    <a:p>
                      <a:pPr>
                        <a:lnSpc>
                          <a:spcPct val="100000"/>
                        </a:lnSpc>
                        <a:spcAft>
                          <a:spcPts val="0"/>
                        </a:spcAft>
                      </a:pPr>
                      <a:r>
                        <a:rPr lang="nl-NL" sz="1000" err="1">
                          <a:effectLst/>
                          <a:latin typeface="+mn-lt"/>
                          <a:ea typeface="Calibri" panose="020F0502020204030204" pitchFamily="34" charset="0"/>
                          <a:cs typeface="Arial" panose="020B0604020202020204" pitchFamily="34" charset="0"/>
                        </a:rPr>
                        <a:t>Assignment</a:t>
                      </a:r>
                      <a:endParaRPr lang="nl-NL" sz="1000">
                        <a:effectLst/>
                        <a:latin typeface="+mn-lt"/>
                        <a:ea typeface="Calibri" panose="020F0502020204030204" pitchFamily="34" charset="0"/>
                        <a:cs typeface="Arial" panose="020B0604020202020204" pitchFamily="34" charset="0"/>
                      </a:endParaRPr>
                    </a:p>
                  </a:txBody>
                  <a:tcPr marL="60953" marR="60953" marT="0" marB="0" anchor="ctr">
                    <a:solidFill>
                      <a:srgbClr val="9933FF"/>
                    </a:solidFill>
                  </a:tcPr>
                </a:tc>
                <a:tc>
                  <a:txBody>
                    <a:bodyPr/>
                    <a:lstStyle/>
                    <a:p>
                      <a:pPr>
                        <a:lnSpc>
                          <a:spcPct val="100000"/>
                        </a:lnSpc>
                        <a:spcAft>
                          <a:spcPts val="0"/>
                        </a:spcAft>
                      </a:pPr>
                      <a:endParaRPr lang="nl-NL" sz="1000">
                        <a:effectLst/>
                        <a:latin typeface="+mn-lt"/>
                        <a:ea typeface="Calibri" panose="020F0502020204030204" pitchFamily="34" charset="0"/>
                        <a:cs typeface="Arial" panose="020B0604020202020204" pitchFamily="34" charset="0"/>
                      </a:endParaRPr>
                    </a:p>
                  </a:txBody>
                  <a:tcPr marL="60953" marR="60953" marT="0" marB="0" anchor="ctr"/>
                </a:tc>
                <a:tc>
                  <a:txBody>
                    <a:bodyPr/>
                    <a:lstStyle/>
                    <a:p>
                      <a:pPr>
                        <a:lnSpc>
                          <a:spcPct val="100000"/>
                        </a:lnSpc>
                        <a:spcAft>
                          <a:spcPts val="0"/>
                        </a:spcAft>
                      </a:pPr>
                      <a:endParaRPr lang="nl-NL" sz="1000">
                        <a:effectLst/>
                        <a:latin typeface="+mn-lt"/>
                        <a:ea typeface="Calibri" panose="020F0502020204030204" pitchFamily="34" charset="0"/>
                        <a:cs typeface="Arial" panose="020B0604020202020204" pitchFamily="34" charset="0"/>
                      </a:endParaRPr>
                    </a:p>
                  </a:txBody>
                  <a:tcPr marL="60953" marR="60953" marT="0" marB="0" anchor="ctr"/>
                </a:tc>
                <a:tc>
                  <a:txBody>
                    <a:bodyPr/>
                    <a:lstStyle/>
                    <a:p>
                      <a:pPr>
                        <a:lnSpc>
                          <a:spcPct val="100000"/>
                        </a:lnSpc>
                        <a:spcAft>
                          <a:spcPts val="0"/>
                        </a:spcAft>
                      </a:pPr>
                      <a:endParaRPr lang="nl-NL" sz="1000">
                        <a:effectLst/>
                        <a:latin typeface="+mn-lt"/>
                        <a:ea typeface="Calibri" panose="020F0502020204030204" pitchFamily="34" charset="0"/>
                        <a:cs typeface="Arial" panose="020B0604020202020204" pitchFamily="34" charset="0"/>
                      </a:endParaRPr>
                    </a:p>
                  </a:txBody>
                  <a:tcPr marL="60953" marR="60953" marT="0" marB="0" anchor="ctr"/>
                </a:tc>
                <a:tc>
                  <a:txBody>
                    <a:bodyPr/>
                    <a:lstStyle/>
                    <a:p>
                      <a:pPr>
                        <a:lnSpc>
                          <a:spcPct val="100000"/>
                        </a:lnSpc>
                        <a:spcAft>
                          <a:spcPts val="0"/>
                        </a:spcAft>
                      </a:pPr>
                      <a:endParaRPr lang="nl-NL" sz="1000">
                        <a:effectLst/>
                        <a:latin typeface="+mn-lt"/>
                        <a:ea typeface="Calibri" panose="020F0502020204030204" pitchFamily="34" charset="0"/>
                        <a:cs typeface="Arial" panose="020B0604020202020204" pitchFamily="34" charset="0"/>
                      </a:endParaRPr>
                    </a:p>
                  </a:txBody>
                  <a:tcPr marL="60953" marR="60953" marT="0" marB="0" anchor="ctr"/>
                </a:tc>
                <a:extLst>
                  <a:ext uri="{0D108BD9-81ED-4DB2-BD59-A6C34878D82A}">
                    <a16:rowId xmlns:a16="http://schemas.microsoft.com/office/drawing/2014/main" val="1245100698"/>
                  </a:ext>
                </a:extLst>
              </a:tr>
              <a:tr h="302996">
                <a:tc>
                  <a:txBody>
                    <a:bodyPr/>
                    <a:lstStyle/>
                    <a:p>
                      <a:pPr algn="ctr">
                        <a:lnSpc>
                          <a:spcPct val="100000"/>
                        </a:lnSpc>
                        <a:spcAft>
                          <a:spcPts val="0"/>
                        </a:spcAft>
                      </a:pPr>
                      <a:r>
                        <a:rPr lang="en-US" sz="1000">
                          <a:effectLst/>
                          <a:latin typeface="+mn-lt"/>
                        </a:rPr>
                        <a:t>Assessment</a:t>
                      </a:r>
                      <a:endParaRPr lang="nl-NL" sz="1000">
                        <a:effectLst/>
                        <a:latin typeface="+mn-lt"/>
                        <a:ea typeface="Calibri" panose="020F0502020204030204" pitchFamily="34" charset="0"/>
                        <a:cs typeface="Arial" panose="020B0604020202020204" pitchFamily="34" charset="0"/>
                      </a:endParaRPr>
                    </a:p>
                  </a:txBody>
                  <a:tcPr marL="60953" marR="60953" marT="0" marB="0" anchor="ctr"/>
                </a:tc>
                <a:tc>
                  <a:txBody>
                    <a:bodyPr/>
                    <a:lstStyle/>
                    <a:p>
                      <a:pPr>
                        <a:lnSpc>
                          <a:spcPct val="100000"/>
                        </a:lnSpc>
                        <a:spcAft>
                          <a:spcPts val="0"/>
                        </a:spcAft>
                      </a:pPr>
                      <a:endParaRPr lang="nl-NL" sz="1000">
                        <a:effectLst/>
                        <a:latin typeface="+mn-lt"/>
                        <a:ea typeface="Calibri" panose="020F0502020204030204" pitchFamily="34" charset="0"/>
                        <a:cs typeface="Arial" panose="020B0604020202020204" pitchFamily="34" charset="0"/>
                      </a:endParaRPr>
                    </a:p>
                  </a:txBody>
                  <a:tcPr marL="60953" marR="60953" marT="0" marB="0" anchor="ctr">
                    <a:solidFill>
                      <a:schemeClr val="tx2">
                        <a:lumMod val="20000"/>
                        <a:lumOff val="80000"/>
                      </a:schemeClr>
                    </a:solidFill>
                  </a:tcPr>
                </a:tc>
                <a:tc>
                  <a:txBody>
                    <a:bodyPr/>
                    <a:lstStyle/>
                    <a:p>
                      <a:pPr>
                        <a:lnSpc>
                          <a:spcPct val="100000"/>
                        </a:lnSpc>
                        <a:spcAft>
                          <a:spcPts val="0"/>
                        </a:spcAft>
                      </a:pPr>
                      <a:endParaRPr lang="nl-NL" sz="1000">
                        <a:effectLst/>
                        <a:latin typeface="+mn-lt"/>
                        <a:ea typeface="Calibri" panose="020F0502020204030204" pitchFamily="34" charset="0"/>
                        <a:cs typeface="Arial" panose="020B0604020202020204" pitchFamily="34" charset="0"/>
                      </a:endParaRPr>
                    </a:p>
                  </a:txBody>
                  <a:tcPr marL="60953" marR="60953" marT="0" marB="0" anchor="ctr">
                    <a:solidFill>
                      <a:schemeClr val="tx2">
                        <a:lumMod val="20000"/>
                        <a:lumOff val="80000"/>
                      </a:schemeClr>
                    </a:solidFill>
                  </a:tcPr>
                </a:tc>
                <a:tc gridSpan="2">
                  <a:txBody>
                    <a:bodyPr/>
                    <a:lstStyle/>
                    <a:p>
                      <a:pPr>
                        <a:lnSpc>
                          <a:spcPct val="100000"/>
                        </a:lnSpc>
                        <a:spcAft>
                          <a:spcPts val="0"/>
                        </a:spcAft>
                      </a:pPr>
                      <a:endParaRPr lang="nl-NL" sz="1000">
                        <a:effectLst/>
                        <a:latin typeface="+mn-lt"/>
                        <a:ea typeface="Calibri" panose="020F0502020204030204" pitchFamily="34" charset="0"/>
                        <a:cs typeface="Arial" panose="020B0604020202020204" pitchFamily="34" charset="0"/>
                      </a:endParaRPr>
                    </a:p>
                  </a:txBody>
                  <a:tcPr marL="60953" marR="60953" marT="0" marB="0" anchor="ctr">
                    <a:solidFill>
                      <a:schemeClr val="tx2">
                        <a:lumMod val="20000"/>
                        <a:lumOff val="80000"/>
                      </a:schemeClr>
                    </a:solidFill>
                  </a:tcPr>
                </a:tc>
                <a:tc hMerge="1">
                  <a:txBody>
                    <a:bodyPr/>
                    <a:lstStyle/>
                    <a:p>
                      <a:endParaRPr lang="en-GB"/>
                    </a:p>
                  </a:txBody>
                  <a:tcPr/>
                </a:tc>
                <a:tc>
                  <a:txBody>
                    <a:bodyPr/>
                    <a:lstStyle/>
                    <a:p>
                      <a:pPr>
                        <a:lnSpc>
                          <a:spcPct val="100000"/>
                        </a:lnSpc>
                        <a:spcAft>
                          <a:spcPts val="0"/>
                        </a:spcAft>
                      </a:pPr>
                      <a:endParaRPr lang="nl-NL" sz="1000">
                        <a:effectLst/>
                        <a:latin typeface="+mn-lt"/>
                        <a:ea typeface="Calibri" panose="020F0502020204030204" pitchFamily="34" charset="0"/>
                        <a:cs typeface="Arial" panose="020B0604020202020204" pitchFamily="34" charset="0"/>
                      </a:endParaRPr>
                    </a:p>
                  </a:txBody>
                  <a:tcPr marL="60953" marR="60953" marT="0" marB="0" anchor="ctr">
                    <a:solidFill>
                      <a:schemeClr val="tx2">
                        <a:lumMod val="20000"/>
                        <a:lumOff val="80000"/>
                      </a:schemeClr>
                    </a:solidFill>
                  </a:tcPr>
                </a:tc>
                <a:tc>
                  <a:txBody>
                    <a:bodyPr/>
                    <a:lstStyle/>
                    <a:p>
                      <a:pPr>
                        <a:lnSpc>
                          <a:spcPct val="100000"/>
                        </a:lnSpc>
                        <a:spcAft>
                          <a:spcPts val="0"/>
                        </a:spcAft>
                      </a:pPr>
                      <a:endParaRPr lang="nl-NL" sz="1000">
                        <a:effectLst/>
                        <a:latin typeface="+mn-lt"/>
                        <a:ea typeface="Calibri" panose="020F0502020204030204" pitchFamily="34" charset="0"/>
                        <a:cs typeface="Arial" panose="020B0604020202020204" pitchFamily="34" charset="0"/>
                      </a:endParaRPr>
                    </a:p>
                  </a:txBody>
                  <a:tcPr marL="60953" marR="60953" marT="0" marB="0" anchor="ctr">
                    <a:solidFill>
                      <a:schemeClr val="tx2">
                        <a:lumMod val="20000"/>
                        <a:lumOff val="80000"/>
                      </a:schemeClr>
                    </a:solidFill>
                  </a:tcPr>
                </a:tc>
                <a:tc>
                  <a:txBody>
                    <a:bodyPr/>
                    <a:lstStyle/>
                    <a:p>
                      <a:pPr>
                        <a:lnSpc>
                          <a:spcPct val="100000"/>
                        </a:lnSpc>
                        <a:spcAft>
                          <a:spcPts val="0"/>
                        </a:spcAft>
                      </a:pPr>
                      <a:endParaRPr lang="nl-NL" sz="1000">
                        <a:effectLst/>
                        <a:latin typeface="+mn-lt"/>
                        <a:ea typeface="Calibri" panose="020F0502020204030204" pitchFamily="34" charset="0"/>
                        <a:cs typeface="Arial" panose="020B0604020202020204" pitchFamily="34" charset="0"/>
                      </a:endParaRPr>
                    </a:p>
                  </a:txBody>
                  <a:tcPr marL="60953" marR="60953" marT="0" marB="0" anchor="ctr">
                    <a:solidFill>
                      <a:schemeClr val="tx2">
                        <a:lumMod val="20000"/>
                        <a:lumOff val="80000"/>
                      </a:schemeClr>
                    </a:solidFill>
                  </a:tcPr>
                </a:tc>
                <a:tc>
                  <a:txBody>
                    <a:bodyPr/>
                    <a:lstStyle/>
                    <a:p>
                      <a:pPr>
                        <a:lnSpc>
                          <a:spcPct val="100000"/>
                        </a:lnSpc>
                        <a:spcAft>
                          <a:spcPts val="0"/>
                        </a:spcAft>
                      </a:pPr>
                      <a:endParaRPr lang="nl-NL" sz="1000">
                        <a:effectLst/>
                        <a:latin typeface="+mn-lt"/>
                        <a:ea typeface="Calibri" panose="020F0502020204030204" pitchFamily="34" charset="0"/>
                        <a:cs typeface="Arial" panose="020B0604020202020204" pitchFamily="34" charset="0"/>
                      </a:endParaRPr>
                    </a:p>
                  </a:txBody>
                  <a:tcPr marL="60953" marR="60953" marT="0" marB="0" anchor="ctr">
                    <a:solidFill>
                      <a:schemeClr val="tx2">
                        <a:lumMod val="20000"/>
                        <a:lumOff val="80000"/>
                      </a:schemeClr>
                    </a:solidFill>
                  </a:tcPr>
                </a:tc>
                <a:tc>
                  <a:txBody>
                    <a:bodyPr/>
                    <a:lstStyle/>
                    <a:p>
                      <a:pPr>
                        <a:lnSpc>
                          <a:spcPct val="100000"/>
                        </a:lnSpc>
                        <a:spcAft>
                          <a:spcPts val="0"/>
                        </a:spcAft>
                      </a:pPr>
                      <a:endParaRPr lang="nl-NL" sz="1000">
                        <a:effectLst/>
                        <a:latin typeface="+mn-lt"/>
                        <a:ea typeface="Calibri" panose="020F0502020204030204" pitchFamily="34" charset="0"/>
                        <a:cs typeface="Arial" panose="020B0604020202020204" pitchFamily="34" charset="0"/>
                      </a:endParaRPr>
                    </a:p>
                  </a:txBody>
                  <a:tcPr marL="60953" marR="60953" marT="0" marB="0" anchor="ctr">
                    <a:solidFill>
                      <a:schemeClr val="tx2">
                        <a:lumMod val="20000"/>
                        <a:lumOff val="80000"/>
                      </a:schemeClr>
                    </a:solidFill>
                  </a:tcPr>
                </a:tc>
                <a:tc>
                  <a:txBody>
                    <a:bodyPr/>
                    <a:lstStyle/>
                    <a:p>
                      <a:pPr>
                        <a:lnSpc>
                          <a:spcPct val="100000"/>
                        </a:lnSpc>
                        <a:spcAft>
                          <a:spcPts val="0"/>
                        </a:spcAft>
                      </a:pPr>
                      <a:r>
                        <a:rPr lang="nl-NL" sz="1000">
                          <a:effectLst/>
                          <a:latin typeface="+mn-lt"/>
                          <a:ea typeface="Calibri" panose="020F0502020204030204" pitchFamily="34" charset="0"/>
                          <a:cs typeface="Arial"/>
                        </a:rPr>
                        <a:t>Term project</a:t>
                      </a:r>
                    </a:p>
                  </a:txBody>
                  <a:tcPr marL="60953" marR="60953" marT="0" marB="0" anchor="ctr">
                    <a:solidFill>
                      <a:schemeClr val="tx2">
                        <a:lumMod val="20000"/>
                        <a:lumOff val="80000"/>
                      </a:schemeClr>
                    </a:solidFill>
                  </a:tcPr>
                </a:tc>
                <a:tc>
                  <a:txBody>
                    <a:bodyPr/>
                    <a:lstStyle/>
                    <a:p>
                      <a:pPr>
                        <a:lnSpc>
                          <a:spcPct val="100000"/>
                        </a:lnSpc>
                        <a:spcAft>
                          <a:spcPts val="0"/>
                        </a:spcAft>
                      </a:pPr>
                      <a:endParaRPr lang="nl-NL" sz="1000" dirty="0">
                        <a:effectLst/>
                        <a:latin typeface="+mn-lt"/>
                        <a:ea typeface="Calibri" panose="020F0502020204030204" pitchFamily="34" charset="0"/>
                        <a:cs typeface="Arial" panose="020B0604020202020204" pitchFamily="34" charset="0"/>
                      </a:endParaRPr>
                    </a:p>
                  </a:txBody>
                  <a:tcPr marL="60953" marR="60953" marT="0" marB="0" anchor="ctr">
                    <a:solidFill>
                      <a:schemeClr val="tx2">
                        <a:lumMod val="20000"/>
                        <a:lumOff val="80000"/>
                      </a:schemeClr>
                    </a:solidFill>
                  </a:tcPr>
                </a:tc>
                <a:extLst>
                  <a:ext uri="{0D108BD9-81ED-4DB2-BD59-A6C34878D82A}">
                    <a16:rowId xmlns:a16="http://schemas.microsoft.com/office/drawing/2014/main" val="3434592825"/>
                  </a:ext>
                </a:extLst>
              </a:tr>
            </a:tbl>
          </a:graphicData>
        </a:graphic>
      </p:graphicFrame>
      <p:sp>
        <p:nvSpPr>
          <p:cNvPr id="3" name="Rectangle 2">
            <a:extLst>
              <a:ext uri="{FF2B5EF4-FFF2-40B4-BE49-F238E27FC236}">
                <a16:creationId xmlns:a16="http://schemas.microsoft.com/office/drawing/2014/main" id="{D95D97E0-CF5A-A995-DDD8-F3CFA45DF86E}"/>
              </a:ext>
            </a:extLst>
          </p:cNvPr>
          <p:cNvSpPr/>
          <p:nvPr/>
        </p:nvSpPr>
        <p:spPr>
          <a:xfrm>
            <a:off x="1333499" y="4886325"/>
            <a:ext cx="10363201" cy="838200"/>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D29FE125-80D2-EC11-C731-C2B7CFCABE02}"/>
              </a:ext>
            </a:extLst>
          </p:cNvPr>
          <p:cNvSpPr txBox="1"/>
          <p:nvPr/>
        </p:nvSpPr>
        <p:spPr>
          <a:xfrm>
            <a:off x="10130821" y="4601277"/>
            <a:ext cx="130350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Project</a:t>
            </a:r>
          </a:p>
        </p:txBody>
      </p:sp>
      <p:sp>
        <p:nvSpPr>
          <p:cNvPr id="5" name="Title 4">
            <a:extLst>
              <a:ext uri="{FF2B5EF4-FFF2-40B4-BE49-F238E27FC236}">
                <a16:creationId xmlns:a16="http://schemas.microsoft.com/office/drawing/2014/main" id="{C97C4910-4BE5-B520-4F85-CD57A9AC936D}"/>
              </a:ext>
            </a:extLst>
          </p:cNvPr>
          <p:cNvSpPr>
            <a:spLocks noGrp="1"/>
          </p:cNvSpPr>
          <p:nvPr>
            <p:ph type="title"/>
          </p:nvPr>
        </p:nvSpPr>
        <p:spPr>
          <a:xfrm>
            <a:off x="675503" y="309105"/>
            <a:ext cx="10515600" cy="1052513"/>
          </a:xfrm>
        </p:spPr>
        <p:txBody>
          <a:bodyPr/>
          <a:lstStyle/>
          <a:p>
            <a:r>
              <a:rPr lang="en-GB" dirty="0">
                <a:solidFill>
                  <a:schemeClr val="bg1"/>
                </a:solidFill>
                <a:latin typeface="Verdana" panose="020B0604030504040204" pitchFamily="34" charset="0"/>
                <a:ea typeface="Verdana" panose="020B0604030504040204" pitchFamily="34" charset="0"/>
              </a:rPr>
              <a:t>Project based</a:t>
            </a:r>
          </a:p>
        </p:txBody>
      </p:sp>
    </p:spTree>
    <p:extLst>
      <p:ext uri="{BB962C8B-B14F-4D97-AF65-F5344CB8AC3E}">
        <p14:creationId xmlns:p14="http://schemas.microsoft.com/office/powerpoint/2010/main" val="8291169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BB9BCCAF-E5DB-FB45-32D3-ACABB48D2F28}"/>
              </a:ext>
            </a:extLst>
          </p:cNvPr>
          <p:cNvGraphicFramePr>
            <a:graphicFrameLocks noGrp="1"/>
          </p:cNvGraphicFramePr>
          <p:nvPr>
            <p:extLst>
              <p:ext uri="{D42A27DB-BD31-4B8C-83A1-F6EECF244321}">
                <p14:modId xmlns:p14="http://schemas.microsoft.com/office/powerpoint/2010/main" val="3422710670"/>
              </p:ext>
            </p:extLst>
          </p:nvPr>
        </p:nvGraphicFramePr>
        <p:xfrm>
          <a:off x="455035" y="1162447"/>
          <a:ext cx="11281929" cy="5513847"/>
        </p:xfrm>
        <a:graphic>
          <a:graphicData uri="http://schemas.openxmlformats.org/drawingml/2006/table">
            <a:tbl>
              <a:tblPr firstRow="1" firstCol="1" bandRow="1">
                <a:tableStyleId>{5C22544A-7EE6-4342-B048-85BDC9FD1C3A}</a:tableStyleId>
              </a:tblPr>
              <a:tblGrid>
                <a:gridCol w="1048929">
                  <a:extLst>
                    <a:ext uri="{9D8B030D-6E8A-4147-A177-3AD203B41FA5}">
                      <a16:colId xmlns:a16="http://schemas.microsoft.com/office/drawing/2014/main" val="1743856302"/>
                    </a:ext>
                  </a:extLst>
                </a:gridCol>
                <a:gridCol w="1027104">
                  <a:extLst>
                    <a:ext uri="{9D8B030D-6E8A-4147-A177-3AD203B41FA5}">
                      <a16:colId xmlns:a16="http://schemas.microsoft.com/office/drawing/2014/main" val="2895046120"/>
                    </a:ext>
                  </a:extLst>
                </a:gridCol>
                <a:gridCol w="1027104">
                  <a:extLst>
                    <a:ext uri="{9D8B030D-6E8A-4147-A177-3AD203B41FA5}">
                      <a16:colId xmlns:a16="http://schemas.microsoft.com/office/drawing/2014/main" val="2987497837"/>
                    </a:ext>
                  </a:extLst>
                </a:gridCol>
                <a:gridCol w="494532">
                  <a:extLst>
                    <a:ext uri="{9D8B030D-6E8A-4147-A177-3AD203B41FA5}">
                      <a16:colId xmlns:a16="http://schemas.microsoft.com/office/drawing/2014/main" val="2272562101"/>
                    </a:ext>
                  </a:extLst>
                </a:gridCol>
                <a:gridCol w="494532">
                  <a:extLst>
                    <a:ext uri="{9D8B030D-6E8A-4147-A177-3AD203B41FA5}">
                      <a16:colId xmlns:a16="http://schemas.microsoft.com/office/drawing/2014/main" val="1589483828"/>
                    </a:ext>
                  </a:extLst>
                </a:gridCol>
                <a:gridCol w="1027104">
                  <a:extLst>
                    <a:ext uri="{9D8B030D-6E8A-4147-A177-3AD203B41FA5}">
                      <a16:colId xmlns:a16="http://schemas.microsoft.com/office/drawing/2014/main" val="1845690476"/>
                    </a:ext>
                  </a:extLst>
                </a:gridCol>
                <a:gridCol w="1027104">
                  <a:extLst>
                    <a:ext uri="{9D8B030D-6E8A-4147-A177-3AD203B41FA5}">
                      <a16:colId xmlns:a16="http://schemas.microsoft.com/office/drawing/2014/main" val="2773672961"/>
                    </a:ext>
                  </a:extLst>
                </a:gridCol>
                <a:gridCol w="1027104">
                  <a:extLst>
                    <a:ext uri="{9D8B030D-6E8A-4147-A177-3AD203B41FA5}">
                      <a16:colId xmlns:a16="http://schemas.microsoft.com/office/drawing/2014/main" val="2984224609"/>
                    </a:ext>
                  </a:extLst>
                </a:gridCol>
                <a:gridCol w="1027104">
                  <a:extLst>
                    <a:ext uri="{9D8B030D-6E8A-4147-A177-3AD203B41FA5}">
                      <a16:colId xmlns:a16="http://schemas.microsoft.com/office/drawing/2014/main" val="295345827"/>
                    </a:ext>
                  </a:extLst>
                </a:gridCol>
                <a:gridCol w="1027104">
                  <a:extLst>
                    <a:ext uri="{9D8B030D-6E8A-4147-A177-3AD203B41FA5}">
                      <a16:colId xmlns:a16="http://schemas.microsoft.com/office/drawing/2014/main" val="628824725"/>
                    </a:ext>
                  </a:extLst>
                </a:gridCol>
                <a:gridCol w="1027104">
                  <a:extLst>
                    <a:ext uri="{9D8B030D-6E8A-4147-A177-3AD203B41FA5}">
                      <a16:colId xmlns:a16="http://schemas.microsoft.com/office/drawing/2014/main" val="1237042716"/>
                    </a:ext>
                  </a:extLst>
                </a:gridCol>
                <a:gridCol w="1027104">
                  <a:extLst>
                    <a:ext uri="{9D8B030D-6E8A-4147-A177-3AD203B41FA5}">
                      <a16:colId xmlns:a16="http://schemas.microsoft.com/office/drawing/2014/main" val="968002687"/>
                    </a:ext>
                  </a:extLst>
                </a:gridCol>
              </a:tblGrid>
              <a:tr h="376638">
                <a:tc gridSpan="4">
                  <a:txBody>
                    <a:bodyPr/>
                    <a:lstStyle/>
                    <a:p>
                      <a:pPr>
                        <a:lnSpc>
                          <a:spcPct val="100000"/>
                        </a:lnSpc>
                        <a:spcAft>
                          <a:spcPts val="0"/>
                        </a:spcAft>
                      </a:pPr>
                      <a:r>
                        <a:rPr lang="en-US" sz="1100">
                          <a:effectLst/>
                          <a:latin typeface="+mn-lt"/>
                        </a:rPr>
                        <a:t>Course title: Weather impact analysis</a:t>
                      </a:r>
                    </a:p>
                    <a:p>
                      <a:pPr>
                        <a:lnSpc>
                          <a:spcPct val="100000"/>
                        </a:lnSpc>
                        <a:spcAft>
                          <a:spcPts val="0"/>
                        </a:spcAft>
                      </a:pPr>
                      <a:r>
                        <a:rPr lang="en-US" sz="1100">
                          <a:effectLst/>
                          <a:latin typeface="+mn-lt"/>
                          <a:ea typeface="Calibri" panose="020F0502020204030204" pitchFamily="34" charset="0"/>
                          <a:cs typeface="Arial" panose="020B0604020202020204" pitchFamily="34" charset="0"/>
                        </a:rPr>
                        <a:t>M-Geo Q4 elective</a:t>
                      </a:r>
                      <a:endParaRPr lang="nl-NL" sz="1100">
                        <a:effectLst/>
                        <a:latin typeface="+mn-lt"/>
                        <a:ea typeface="Calibri" panose="020F0502020204030204" pitchFamily="34" charset="0"/>
                        <a:cs typeface="Arial" panose="020B0604020202020204" pitchFamily="34" charset="0"/>
                      </a:endParaRPr>
                    </a:p>
                  </a:txBody>
                  <a:tcPr marL="60953" marR="60953" marT="0" marB="0" anchor="ctr"/>
                </a:tc>
                <a:tc hMerge="1">
                  <a:txBody>
                    <a:bodyPr/>
                    <a:lstStyle/>
                    <a:p>
                      <a:endParaRPr lang="en-GB"/>
                    </a:p>
                  </a:txBody>
                  <a:tcPr/>
                </a:tc>
                <a:tc hMerge="1">
                  <a:txBody>
                    <a:bodyPr/>
                    <a:lstStyle/>
                    <a:p>
                      <a:endParaRPr lang="en-GB"/>
                    </a:p>
                  </a:txBody>
                  <a:tcPr/>
                </a:tc>
                <a:tc hMerge="1">
                  <a:txBody>
                    <a:bodyPr/>
                    <a:lstStyle/>
                    <a:p>
                      <a:endParaRPr lang="en-GB"/>
                    </a:p>
                  </a:txBody>
                  <a:tcPr/>
                </a:tc>
                <a:tc gridSpan="8">
                  <a:txBody>
                    <a:bodyPr/>
                    <a:lstStyle/>
                    <a:p>
                      <a:pPr>
                        <a:lnSpc>
                          <a:spcPct val="100000"/>
                        </a:lnSpc>
                        <a:spcAft>
                          <a:spcPts val="0"/>
                        </a:spcAft>
                      </a:pPr>
                      <a:r>
                        <a:rPr lang="en-US" sz="1100" dirty="0">
                          <a:effectLst/>
                          <a:latin typeface="+mn-lt"/>
                        </a:rPr>
                        <a:t>Coordinator: Janneke Ettema</a:t>
                      </a:r>
                      <a:endParaRPr lang="nl-NL" sz="1100" dirty="0">
                        <a:effectLst/>
                        <a:latin typeface="+mn-lt"/>
                      </a:endParaRPr>
                    </a:p>
                    <a:p>
                      <a:pPr>
                        <a:lnSpc>
                          <a:spcPct val="100000"/>
                        </a:lnSpc>
                        <a:spcAft>
                          <a:spcPts val="0"/>
                        </a:spcAft>
                      </a:pPr>
                      <a:r>
                        <a:rPr lang="en-US" sz="1100" dirty="0">
                          <a:effectLst/>
                          <a:latin typeface="+mn-lt"/>
                        </a:rPr>
                        <a:t>Date: 2020</a:t>
                      </a:r>
                      <a:endParaRPr lang="nl-NL" sz="1100" dirty="0">
                        <a:effectLst/>
                        <a:latin typeface="+mn-lt"/>
                        <a:ea typeface="Calibri" panose="020F0502020204030204" pitchFamily="34" charset="0"/>
                        <a:cs typeface="Arial" panose="020B0604020202020204" pitchFamily="34" charset="0"/>
                      </a:endParaRPr>
                    </a:p>
                  </a:txBody>
                  <a:tcPr marL="60953" marR="60953" marT="0" marB="0" anchor="ct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621117851"/>
                  </a:ext>
                </a:extLst>
              </a:tr>
              <a:tr h="875478">
                <a:tc gridSpan="12">
                  <a:txBody>
                    <a:bodyPr/>
                    <a:lstStyle/>
                    <a:p>
                      <a:pPr algn="l">
                        <a:lnSpc>
                          <a:spcPct val="100000"/>
                        </a:lnSpc>
                        <a:spcAft>
                          <a:spcPts val="0"/>
                        </a:spcAft>
                      </a:pPr>
                      <a:r>
                        <a:rPr lang="en-US" sz="1100">
                          <a:effectLst/>
                          <a:latin typeface="+mn-lt"/>
                        </a:rPr>
                        <a:t>Course learning Outcomes: The student is able …</a:t>
                      </a:r>
                    </a:p>
                    <a:p>
                      <a:pPr marL="228600" indent="-228600" algn="l">
                        <a:lnSpc>
                          <a:spcPct val="100000"/>
                        </a:lnSpc>
                        <a:spcAft>
                          <a:spcPts val="0"/>
                        </a:spcAft>
                        <a:buFont typeface="+mj-lt"/>
                        <a:buAutoNum type="arabicPeriod"/>
                      </a:pPr>
                      <a:r>
                        <a:rPr lang="en-GB" sz="1100">
                          <a:effectLst/>
                          <a:latin typeface="+mn-lt"/>
                        </a:rPr>
                        <a:t>    To explain physical processes that underly the impact that weather, especially extreme weather events, can have on earth surface processes</a:t>
                      </a:r>
                    </a:p>
                    <a:p>
                      <a:pPr marL="228600" indent="-228600" algn="l">
                        <a:lnSpc>
                          <a:spcPct val="100000"/>
                        </a:lnSpc>
                        <a:spcAft>
                          <a:spcPts val="0"/>
                        </a:spcAft>
                        <a:buFont typeface="+mj-lt"/>
                        <a:buAutoNum type="arabicPeriod"/>
                      </a:pPr>
                      <a:r>
                        <a:rPr lang="en-GB" sz="1100">
                          <a:effectLst/>
                          <a:latin typeface="+mn-lt"/>
                        </a:rPr>
                        <a:t>    To apply basic analytic tools to analyse various weather data sources, focusing on extracting weather extreme events</a:t>
                      </a:r>
                    </a:p>
                    <a:p>
                      <a:pPr marL="228600" indent="-228600" algn="l">
                        <a:lnSpc>
                          <a:spcPct val="100000"/>
                        </a:lnSpc>
                        <a:spcAft>
                          <a:spcPts val="0"/>
                        </a:spcAft>
                        <a:buFont typeface="+mj-lt"/>
                        <a:buAutoNum type="arabicPeriod"/>
                      </a:pPr>
                      <a:r>
                        <a:rPr lang="en-GB" sz="1100">
                          <a:effectLst/>
                          <a:latin typeface="+mn-lt"/>
                        </a:rPr>
                        <a:t>    To select appropriate observational data sets to analyse the impact of  weather</a:t>
                      </a:r>
                    </a:p>
                    <a:p>
                      <a:pPr marL="228600" indent="-228600" algn="l">
                        <a:lnSpc>
                          <a:spcPct val="100000"/>
                        </a:lnSpc>
                        <a:spcAft>
                          <a:spcPts val="0"/>
                        </a:spcAft>
                        <a:buFont typeface="+mj-lt"/>
                        <a:buAutoNum type="arabicPeriod"/>
                      </a:pPr>
                      <a:r>
                        <a:rPr lang="en-GB" sz="1100">
                          <a:effectLst/>
                          <a:latin typeface="+mn-lt"/>
                        </a:rPr>
                        <a:t>    To define, investigate, and evaluate extreme weather impact on the chosen field of application</a:t>
                      </a:r>
                      <a:endParaRPr lang="nl-NL" sz="1100">
                        <a:effectLst/>
                        <a:latin typeface="+mn-lt"/>
                      </a:endParaRPr>
                    </a:p>
                  </a:txBody>
                  <a:tcPr marL="60953" marR="60953" marT="0" marB="0"/>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466053358"/>
                  </a:ext>
                </a:extLst>
              </a:tr>
              <a:tr h="267353">
                <a:tc>
                  <a:txBody>
                    <a:bodyPr/>
                    <a:lstStyle/>
                    <a:p>
                      <a:pPr algn="ctr">
                        <a:lnSpc>
                          <a:spcPct val="100000"/>
                        </a:lnSpc>
                        <a:spcAft>
                          <a:spcPts val="0"/>
                        </a:spcAft>
                      </a:pPr>
                      <a:r>
                        <a:rPr lang="en-US" sz="1100">
                          <a:effectLst/>
                          <a:latin typeface="+mn-lt"/>
                        </a:rPr>
                        <a:t> </a:t>
                      </a:r>
                      <a:endParaRPr lang="nl-NL" sz="1100">
                        <a:effectLst/>
                        <a:latin typeface="+mn-lt"/>
                        <a:ea typeface="Calibri" panose="020F0502020204030204" pitchFamily="34" charset="0"/>
                        <a:cs typeface="Arial" panose="020B0604020202020204" pitchFamily="34" charset="0"/>
                      </a:endParaRPr>
                    </a:p>
                  </a:txBody>
                  <a:tcPr marL="60953" marR="60953" marT="0" marB="0" anchor="ctr"/>
                </a:tc>
                <a:tc>
                  <a:txBody>
                    <a:bodyPr/>
                    <a:lstStyle/>
                    <a:p>
                      <a:pPr algn="ctr">
                        <a:lnSpc>
                          <a:spcPct val="100000"/>
                        </a:lnSpc>
                        <a:spcAft>
                          <a:spcPts val="0"/>
                        </a:spcAft>
                      </a:pPr>
                      <a:r>
                        <a:rPr lang="en-US" sz="1000">
                          <a:effectLst/>
                          <a:latin typeface="+mn-lt"/>
                        </a:rPr>
                        <a:t>Week 1</a:t>
                      </a:r>
                      <a:endParaRPr lang="nl-NL" sz="1000">
                        <a:effectLst/>
                        <a:latin typeface="+mn-lt"/>
                        <a:ea typeface="Calibri" panose="020F0502020204030204" pitchFamily="34" charset="0"/>
                        <a:cs typeface="Arial" panose="020B0604020202020204" pitchFamily="34" charset="0"/>
                      </a:endParaRPr>
                    </a:p>
                  </a:txBody>
                  <a:tcPr marL="60953" marR="60953" marT="0" marB="0" anchor="ctr"/>
                </a:tc>
                <a:tc>
                  <a:txBody>
                    <a:bodyPr/>
                    <a:lstStyle/>
                    <a:p>
                      <a:pPr algn="ctr">
                        <a:lnSpc>
                          <a:spcPct val="100000"/>
                        </a:lnSpc>
                        <a:spcAft>
                          <a:spcPts val="0"/>
                        </a:spcAft>
                      </a:pPr>
                      <a:r>
                        <a:rPr lang="en-US" sz="1000">
                          <a:effectLst/>
                          <a:latin typeface="+mn-lt"/>
                        </a:rPr>
                        <a:t>Week 2</a:t>
                      </a:r>
                      <a:endParaRPr lang="nl-NL" sz="1000">
                        <a:effectLst/>
                        <a:latin typeface="+mn-lt"/>
                        <a:ea typeface="Calibri" panose="020F0502020204030204" pitchFamily="34" charset="0"/>
                        <a:cs typeface="Arial" panose="020B0604020202020204" pitchFamily="34" charset="0"/>
                      </a:endParaRPr>
                    </a:p>
                  </a:txBody>
                  <a:tcPr marL="60953" marR="60953" marT="0" marB="0" anchor="ctr"/>
                </a:tc>
                <a:tc gridSpan="2">
                  <a:txBody>
                    <a:bodyPr/>
                    <a:lstStyle/>
                    <a:p>
                      <a:pPr algn="ctr">
                        <a:lnSpc>
                          <a:spcPct val="100000"/>
                        </a:lnSpc>
                        <a:spcAft>
                          <a:spcPts val="0"/>
                        </a:spcAft>
                      </a:pPr>
                      <a:r>
                        <a:rPr lang="en-US" sz="1000">
                          <a:effectLst/>
                          <a:latin typeface="+mn-lt"/>
                        </a:rPr>
                        <a:t>Week 3</a:t>
                      </a:r>
                      <a:endParaRPr lang="nl-NL" sz="1000">
                        <a:effectLst/>
                        <a:latin typeface="+mn-lt"/>
                        <a:ea typeface="Calibri" panose="020F0502020204030204" pitchFamily="34" charset="0"/>
                        <a:cs typeface="Arial" panose="020B0604020202020204" pitchFamily="34" charset="0"/>
                      </a:endParaRPr>
                    </a:p>
                  </a:txBody>
                  <a:tcPr marL="60953" marR="60953" marT="0" marB="0" anchor="ctr"/>
                </a:tc>
                <a:tc hMerge="1">
                  <a:txBody>
                    <a:bodyPr/>
                    <a:lstStyle/>
                    <a:p>
                      <a:endParaRPr lang="en-GB"/>
                    </a:p>
                  </a:txBody>
                  <a:tcPr/>
                </a:tc>
                <a:tc>
                  <a:txBody>
                    <a:bodyPr/>
                    <a:lstStyle/>
                    <a:p>
                      <a:pPr algn="ctr">
                        <a:lnSpc>
                          <a:spcPct val="100000"/>
                        </a:lnSpc>
                        <a:spcAft>
                          <a:spcPts val="0"/>
                        </a:spcAft>
                      </a:pPr>
                      <a:r>
                        <a:rPr lang="en-US" sz="1000">
                          <a:effectLst/>
                          <a:latin typeface="+mn-lt"/>
                        </a:rPr>
                        <a:t>Week 4</a:t>
                      </a:r>
                      <a:endParaRPr lang="nl-NL" sz="1000">
                        <a:effectLst/>
                        <a:latin typeface="+mn-lt"/>
                        <a:ea typeface="Calibri" panose="020F0502020204030204" pitchFamily="34" charset="0"/>
                        <a:cs typeface="Arial" panose="020B0604020202020204" pitchFamily="34" charset="0"/>
                      </a:endParaRPr>
                    </a:p>
                  </a:txBody>
                  <a:tcPr marL="60953" marR="60953" marT="0" marB="0" anchor="ctr"/>
                </a:tc>
                <a:tc>
                  <a:txBody>
                    <a:bodyPr/>
                    <a:lstStyle/>
                    <a:p>
                      <a:pPr algn="ctr">
                        <a:lnSpc>
                          <a:spcPct val="100000"/>
                        </a:lnSpc>
                        <a:spcAft>
                          <a:spcPts val="0"/>
                        </a:spcAft>
                      </a:pPr>
                      <a:r>
                        <a:rPr lang="en-US" sz="1000">
                          <a:effectLst/>
                          <a:latin typeface="+mn-lt"/>
                        </a:rPr>
                        <a:t>Week 5</a:t>
                      </a:r>
                      <a:endParaRPr lang="nl-NL" sz="1000">
                        <a:effectLst/>
                        <a:latin typeface="+mn-lt"/>
                        <a:ea typeface="Calibri" panose="020F0502020204030204" pitchFamily="34" charset="0"/>
                        <a:cs typeface="Arial" panose="020B0604020202020204" pitchFamily="34" charset="0"/>
                      </a:endParaRPr>
                    </a:p>
                  </a:txBody>
                  <a:tcPr marL="60953" marR="60953" marT="0" marB="0" anchor="ctr"/>
                </a:tc>
                <a:tc>
                  <a:txBody>
                    <a:bodyPr/>
                    <a:lstStyle/>
                    <a:p>
                      <a:pPr algn="ctr">
                        <a:lnSpc>
                          <a:spcPct val="100000"/>
                        </a:lnSpc>
                        <a:spcAft>
                          <a:spcPts val="0"/>
                        </a:spcAft>
                      </a:pPr>
                      <a:r>
                        <a:rPr lang="en-US" sz="1000">
                          <a:effectLst/>
                          <a:latin typeface="+mn-lt"/>
                        </a:rPr>
                        <a:t>Week 6</a:t>
                      </a:r>
                      <a:endParaRPr lang="nl-NL" sz="1000">
                        <a:effectLst/>
                        <a:latin typeface="+mn-lt"/>
                        <a:ea typeface="Calibri" panose="020F0502020204030204" pitchFamily="34" charset="0"/>
                        <a:cs typeface="Arial" panose="020B0604020202020204" pitchFamily="34" charset="0"/>
                      </a:endParaRPr>
                    </a:p>
                  </a:txBody>
                  <a:tcPr marL="60953" marR="60953" marT="0" marB="0" anchor="ctr"/>
                </a:tc>
                <a:tc>
                  <a:txBody>
                    <a:bodyPr/>
                    <a:lstStyle/>
                    <a:p>
                      <a:pPr algn="ctr">
                        <a:lnSpc>
                          <a:spcPct val="100000"/>
                        </a:lnSpc>
                        <a:spcAft>
                          <a:spcPts val="0"/>
                        </a:spcAft>
                      </a:pPr>
                      <a:r>
                        <a:rPr lang="en-US" sz="1000">
                          <a:effectLst/>
                          <a:latin typeface="+mn-lt"/>
                        </a:rPr>
                        <a:t>Week 7</a:t>
                      </a:r>
                      <a:endParaRPr lang="nl-NL" sz="1000">
                        <a:effectLst/>
                        <a:latin typeface="+mn-lt"/>
                        <a:ea typeface="Calibri" panose="020F0502020204030204" pitchFamily="34" charset="0"/>
                        <a:cs typeface="Arial" panose="020B0604020202020204" pitchFamily="34" charset="0"/>
                      </a:endParaRPr>
                    </a:p>
                  </a:txBody>
                  <a:tcPr marL="60953" marR="60953" marT="0" marB="0" anchor="ctr"/>
                </a:tc>
                <a:tc>
                  <a:txBody>
                    <a:bodyPr/>
                    <a:lstStyle/>
                    <a:p>
                      <a:pPr algn="ctr">
                        <a:lnSpc>
                          <a:spcPct val="100000"/>
                        </a:lnSpc>
                        <a:spcAft>
                          <a:spcPts val="0"/>
                        </a:spcAft>
                      </a:pPr>
                      <a:r>
                        <a:rPr lang="en-US" sz="1000">
                          <a:effectLst/>
                          <a:latin typeface="+mn-lt"/>
                        </a:rPr>
                        <a:t>Week 8</a:t>
                      </a:r>
                      <a:endParaRPr lang="nl-NL" sz="1000">
                        <a:effectLst/>
                        <a:latin typeface="+mn-lt"/>
                        <a:ea typeface="Calibri" panose="020F0502020204030204" pitchFamily="34" charset="0"/>
                        <a:cs typeface="Arial" panose="020B0604020202020204" pitchFamily="34" charset="0"/>
                      </a:endParaRPr>
                    </a:p>
                  </a:txBody>
                  <a:tcPr marL="60953" marR="60953" marT="0" marB="0" anchor="ctr"/>
                </a:tc>
                <a:tc>
                  <a:txBody>
                    <a:bodyPr/>
                    <a:lstStyle/>
                    <a:p>
                      <a:pPr algn="ctr">
                        <a:lnSpc>
                          <a:spcPct val="100000"/>
                        </a:lnSpc>
                        <a:spcAft>
                          <a:spcPts val="0"/>
                        </a:spcAft>
                      </a:pPr>
                      <a:r>
                        <a:rPr lang="en-US" sz="1000">
                          <a:effectLst/>
                          <a:latin typeface="+mn-lt"/>
                        </a:rPr>
                        <a:t>Week 9</a:t>
                      </a:r>
                      <a:endParaRPr lang="nl-NL" sz="1000">
                        <a:effectLst/>
                        <a:latin typeface="+mn-lt"/>
                        <a:ea typeface="Calibri" panose="020F0502020204030204" pitchFamily="34" charset="0"/>
                        <a:cs typeface="Arial" panose="020B0604020202020204" pitchFamily="34" charset="0"/>
                      </a:endParaRPr>
                    </a:p>
                  </a:txBody>
                  <a:tcPr marL="60953" marR="60953" marT="0" marB="0" anchor="ctr"/>
                </a:tc>
                <a:tc>
                  <a:txBody>
                    <a:bodyPr/>
                    <a:lstStyle/>
                    <a:p>
                      <a:pPr algn="ctr">
                        <a:lnSpc>
                          <a:spcPct val="100000"/>
                        </a:lnSpc>
                        <a:spcAft>
                          <a:spcPts val="0"/>
                        </a:spcAft>
                      </a:pPr>
                      <a:r>
                        <a:rPr lang="en-US" sz="1000">
                          <a:effectLst/>
                          <a:latin typeface="+mn-lt"/>
                        </a:rPr>
                        <a:t>Week 10</a:t>
                      </a:r>
                      <a:endParaRPr lang="nl-NL" sz="1000">
                        <a:effectLst/>
                        <a:latin typeface="+mn-lt"/>
                        <a:ea typeface="Calibri" panose="020F0502020204030204" pitchFamily="34" charset="0"/>
                        <a:cs typeface="Arial" panose="020B0604020202020204" pitchFamily="34" charset="0"/>
                      </a:endParaRPr>
                    </a:p>
                  </a:txBody>
                  <a:tcPr marL="60953" marR="60953" marT="0" marB="0" anchor="ctr"/>
                </a:tc>
                <a:extLst>
                  <a:ext uri="{0D108BD9-81ED-4DB2-BD59-A6C34878D82A}">
                    <a16:rowId xmlns:a16="http://schemas.microsoft.com/office/drawing/2014/main" val="1024385519"/>
                  </a:ext>
                </a:extLst>
              </a:tr>
              <a:tr h="635221">
                <a:tc>
                  <a:txBody>
                    <a:bodyPr/>
                    <a:lstStyle/>
                    <a:p>
                      <a:pPr algn="ctr">
                        <a:lnSpc>
                          <a:spcPct val="100000"/>
                        </a:lnSpc>
                        <a:spcAft>
                          <a:spcPts val="0"/>
                        </a:spcAft>
                      </a:pPr>
                      <a:r>
                        <a:rPr lang="en-US" sz="1100">
                          <a:effectLst/>
                          <a:latin typeface="+mn-lt"/>
                        </a:rPr>
                        <a:t>Unit title</a:t>
                      </a:r>
                      <a:endParaRPr lang="nl-NL" sz="1100">
                        <a:effectLst/>
                        <a:latin typeface="+mn-lt"/>
                        <a:ea typeface="Calibri" panose="020F0502020204030204" pitchFamily="34" charset="0"/>
                        <a:cs typeface="Arial" panose="020B0604020202020204" pitchFamily="34" charset="0"/>
                      </a:endParaRPr>
                    </a:p>
                  </a:txBody>
                  <a:tcPr marL="60953" marR="60953" marT="0" marB="0" anchor="ctr"/>
                </a:tc>
                <a:tc>
                  <a:txBody>
                    <a:bodyPr/>
                    <a:lstStyle/>
                    <a:p>
                      <a:pPr>
                        <a:lnSpc>
                          <a:spcPct val="100000"/>
                        </a:lnSpc>
                        <a:spcAft>
                          <a:spcPts val="0"/>
                        </a:spcAft>
                      </a:pPr>
                      <a:r>
                        <a:rPr lang="en-US" sz="1000">
                          <a:effectLst/>
                          <a:latin typeface="+mn-lt"/>
                        </a:rPr>
                        <a:t> Extreme weather</a:t>
                      </a:r>
                      <a:endParaRPr lang="nl-NL" sz="1000">
                        <a:effectLst/>
                        <a:latin typeface="+mn-lt"/>
                        <a:ea typeface="Calibri" panose="020F0502020204030204" pitchFamily="34" charset="0"/>
                        <a:cs typeface="Arial" panose="020B0604020202020204" pitchFamily="34" charset="0"/>
                      </a:endParaRPr>
                    </a:p>
                  </a:txBody>
                  <a:tcPr marL="60953" marR="60953" marT="0" marB="0" anchor="ctr"/>
                </a:tc>
                <a:tc>
                  <a:txBody>
                    <a:bodyPr/>
                    <a:lstStyle/>
                    <a:p>
                      <a:pPr>
                        <a:lnSpc>
                          <a:spcPct val="100000"/>
                        </a:lnSpc>
                        <a:spcAft>
                          <a:spcPts val="0"/>
                        </a:spcAft>
                      </a:pPr>
                      <a:r>
                        <a:rPr lang="en-US" sz="1000">
                          <a:effectLst/>
                          <a:latin typeface="+mn-lt"/>
                        </a:rPr>
                        <a:t> Impact analysis with Sentinel</a:t>
                      </a:r>
                      <a:endParaRPr lang="nl-NL" sz="1000">
                        <a:effectLst/>
                        <a:latin typeface="+mn-lt"/>
                        <a:ea typeface="Calibri" panose="020F0502020204030204" pitchFamily="34" charset="0"/>
                        <a:cs typeface="Arial" panose="020B0604020202020204" pitchFamily="34" charset="0"/>
                      </a:endParaRPr>
                    </a:p>
                  </a:txBody>
                  <a:tcPr marL="60953" marR="60953" marT="0" marB="0" anchor="ctr"/>
                </a:tc>
                <a:tc gridSpan="2">
                  <a:txBody>
                    <a:bodyPr/>
                    <a:lstStyle/>
                    <a:p>
                      <a:pPr>
                        <a:lnSpc>
                          <a:spcPct val="100000"/>
                        </a:lnSpc>
                        <a:spcAft>
                          <a:spcPts val="0"/>
                        </a:spcAft>
                      </a:pPr>
                      <a:r>
                        <a:rPr lang="en-US" sz="1000">
                          <a:effectLst/>
                          <a:latin typeface="+mn-lt"/>
                        </a:rPr>
                        <a:t>Impact analysis with GEE</a:t>
                      </a:r>
                      <a:endParaRPr lang="nl-NL" sz="1000">
                        <a:effectLst/>
                        <a:latin typeface="+mn-lt"/>
                        <a:ea typeface="Calibri" panose="020F0502020204030204" pitchFamily="34" charset="0"/>
                        <a:cs typeface="Arial" panose="020B0604020202020204" pitchFamily="34" charset="0"/>
                      </a:endParaRPr>
                    </a:p>
                  </a:txBody>
                  <a:tcPr marL="60953" marR="60953" marT="0" marB="0" anchor="ctr"/>
                </a:tc>
                <a:tc hMerge="1">
                  <a:txBody>
                    <a:bodyPr/>
                    <a:lstStyle/>
                    <a:p>
                      <a:endParaRPr lang="en-GB"/>
                    </a:p>
                  </a:txBody>
                  <a:tcPr/>
                </a:tc>
                <a:tc>
                  <a:txBody>
                    <a:bodyPr/>
                    <a:lstStyle/>
                    <a:p>
                      <a:pPr>
                        <a:lnSpc>
                          <a:spcPct val="100000"/>
                        </a:lnSpc>
                        <a:spcAft>
                          <a:spcPts val="0"/>
                        </a:spcAft>
                      </a:pPr>
                      <a:r>
                        <a:rPr lang="en-US" sz="1000">
                          <a:effectLst/>
                          <a:latin typeface="+mn-lt"/>
                        </a:rPr>
                        <a:t>Weather impact project – Problem definition</a:t>
                      </a:r>
                    </a:p>
                  </a:txBody>
                  <a:tcPr marL="60953" marR="60953"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a:effectLst/>
                          <a:latin typeface="+mn-lt"/>
                        </a:rPr>
                        <a:t>Weather impact project – Project challenge</a:t>
                      </a:r>
                    </a:p>
                  </a:txBody>
                  <a:tcPr marL="60953" marR="60953" marT="0" marB="0" anchor="ctr"/>
                </a:tc>
                <a:tc>
                  <a:txBody>
                    <a:bodyPr/>
                    <a:lstStyle/>
                    <a:p>
                      <a:pPr>
                        <a:lnSpc>
                          <a:spcPct val="100000"/>
                        </a:lnSpc>
                        <a:spcAft>
                          <a:spcPts val="0"/>
                        </a:spcAft>
                      </a:pPr>
                      <a:r>
                        <a:rPr lang="nl-NL" sz="1000" err="1">
                          <a:effectLst/>
                          <a:latin typeface="+mn-lt"/>
                          <a:ea typeface="Calibri" panose="020F0502020204030204" pitchFamily="34" charset="0"/>
                          <a:cs typeface="Arial" panose="020B0604020202020204" pitchFamily="34" charset="0"/>
                        </a:rPr>
                        <a:t>Weather</a:t>
                      </a:r>
                      <a:r>
                        <a:rPr lang="nl-NL" sz="1000">
                          <a:effectLst/>
                          <a:latin typeface="+mn-lt"/>
                          <a:ea typeface="Calibri" panose="020F0502020204030204" pitchFamily="34" charset="0"/>
                          <a:cs typeface="Arial" panose="020B0604020202020204" pitchFamily="34" charset="0"/>
                        </a:rPr>
                        <a:t> impact project - Project </a:t>
                      </a:r>
                      <a:r>
                        <a:rPr lang="nl-NL" sz="1000" err="1">
                          <a:effectLst/>
                          <a:latin typeface="+mn-lt"/>
                          <a:ea typeface="Calibri" panose="020F0502020204030204" pitchFamily="34" charset="0"/>
                          <a:cs typeface="Arial" panose="020B0604020202020204" pitchFamily="34" charset="0"/>
                        </a:rPr>
                        <a:t>challenge</a:t>
                      </a:r>
                      <a:r>
                        <a:rPr lang="nl-NL" sz="1000">
                          <a:effectLst/>
                          <a:latin typeface="+mn-lt"/>
                          <a:ea typeface="Calibri" panose="020F0502020204030204" pitchFamily="34" charset="0"/>
                          <a:cs typeface="Arial" panose="020B0604020202020204" pitchFamily="34" charset="0"/>
                        </a:rPr>
                        <a:t> </a:t>
                      </a:r>
                    </a:p>
                  </a:txBody>
                  <a:tcPr marL="60953" marR="60953"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000" err="1">
                          <a:effectLst/>
                          <a:latin typeface="+mn-lt"/>
                          <a:ea typeface="Calibri" panose="020F0502020204030204" pitchFamily="34" charset="0"/>
                          <a:cs typeface="Arial" panose="020B0604020202020204" pitchFamily="34" charset="0"/>
                        </a:rPr>
                        <a:t>Weather</a:t>
                      </a:r>
                      <a:r>
                        <a:rPr lang="nl-NL" sz="1000">
                          <a:effectLst/>
                          <a:latin typeface="+mn-lt"/>
                          <a:ea typeface="Calibri" panose="020F0502020204030204" pitchFamily="34" charset="0"/>
                          <a:cs typeface="Arial" panose="020B0604020202020204" pitchFamily="34" charset="0"/>
                        </a:rPr>
                        <a:t> impact project – </a:t>
                      </a:r>
                      <a:r>
                        <a:rPr lang="nl-NL" sz="1000" err="1">
                          <a:effectLst/>
                          <a:latin typeface="+mn-lt"/>
                          <a:ea typeface="Calibri" panose="020F0502020204030204" pitchFamily="34" charset="0"/>
                          <a:cs typeface="Arial" panose="020B0604020202020204" pitchFamily="34" charset="0"/>
                        </a:rPr>
                        <a:t>Guiding</a:t>
                      </a:r>
                      <a:r>
                        <a:rPr lang="nl-NL" sz="1000">
                          <a:effectLst/>
                          <a:latin typeface="+mn-lt"/>
                          <a:ea typeface="Calibri" panose="020F0502020204030204" pitchFamily="34" charset="0"/>
                          <a:cs typeface="Arial" panose="020B0604020202020204" pitchFamily="34" charset="0"/>
                        </a:rPr>
                        <a:t> </a:t>
                      </a:r>
                      <a:r>
                        <a:rPr lang="nl-NL" sz="1000" err="1">
                          <a:effectLst/>
                          <a:latin typeface="+mn-lt"/>
                          <a:ea typeface="Calibri" panose="020F0502020204030204" pitchFamily="34" charset="0"/>
                          <a:cs typeface="Arial" panose="020B0604020202020204" pitchFamily="34" charset="0"/>
                        </a:rPr>
                        <a:t>questions</a:t>
                      </a:r>
                      <a:endParaRPr lang="nl-NL" sz="1000">
                        <a:effectLst/>
                        <a:latin typeface="+mn-lt"/>
                        <a:ea typeface="Calibri" panose="020F0502020204030204" pitchFamily="34" charset="0"/>
                        <a:cs typeface="Arial" panose="020B0604020202020204" pitchFamily="34" charset="0"/>
                      </a:endParaRPr>
                    </a:p>
                  </a:txBody>
                  <a:tcPr marL="60953" marR="60953"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000" err="1">
                          <a:effectLst/>
                          <a:latin typeface="+mn-lt"/>
                          <a:ea typeface="Calibri" panose="020F0502020204030204" pitchFamily="34" charset="0"/>
                          <a:cs typeface="Arial" panose="020B0604020202020204" pitchFamily="34" charset="0"/>
                        </a:rPr>
                        <a:t>Weather</a:t>
                      </a:r>
                      <a:r>
                        <a:rPr lang="nl-NL" sz="1000">
                          <a:effectLst/>
                          <a:latin typeface="+mn-lt"/>
                          <a:ea typeface="Calibri" panose="020F0502020204030204" pitchFamily="34" charset="0"/>
                          <a:cs typeface="Arial" panose="020B0604020202020204" pitchFamily="34" charset="0"/>
                        </a:rPr>
                        <a:t> impact project</a:t>
                      </a:r>
                      <a:r>
                        <a:rPr lang="en-US" sz="1000">
                          <a:effectLst/>
                          <a:latin typeface="+mn-lt"/>
                        </a:rPr>
                        <a:t> </a:t>
                      </a:r>
                      <a:endParaRPr lang="nl-NL" sz="1000">
                        <a:effectLst/>
                        <a:latin typeface="+mn-lt"/>
                        <a:ea typeface="Calibri" panose="020F0502020204030204" pitchFamily="34" charset="0"/>
                        <a:cs typeface="Arial" panose="020B0604020202020204" pitchFamily="34" charset="0"/>
                      </a:endParaRPr>
                    </a:p>
                  </a:txBody>
                  <a:tcPr marL="60953" marR="60953"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000" err="1">
                          <a:effectLst/>
                          <a:latin typeface="+mn-lt"/>
                          <a:ea typeface="Calibri" panose="020F0502020204030204" pitchFamily="34" charset="0"/>
                          <a:cs typeface="Arial" panose="020B0604020202020204" pitchFamily="34" charset="0"/>
                        </a:rPr>
                        <a:t>Weather</a:t>
                      </a:r>
                      <a:r>
                        <a:rPr lang="nl-NL" sz="1000">
                          <a:effectLst/>
                          <a:latin typeface="+mn-lt"/>
                          <a:ea typeface="Calibri" panose="020F0502020204030204" pitchFamily="34" charset="0"/>
                          <a:cs typeface="Arial" panose="020B0604020202020204" pitchFamily="34" charset="0"/>
                        </a:rPr>
                        <a:t> impact project</a:t>
                      </a:r>
                      <a:r>
                        <a:rPr lang="en-US" sz="1000">
                          <a:effectLst/>
                          <a:latin typeface="+mn-lt"/>
                        </a:rPr>
                        <a:t> - Story map</a:t>
                      </a:r>
                      <a:endParaRPr lang="nl-NL" sz="1000">
                        <a:effectLst/>
                        <a:latin typeface="+mn-lt"/>
                        <a:ea typeface="Calibri" panose="020F0502020204030204" pitchFamily="34" charset="0"/>
                        <a:cs typeface="Arial" panose="020B0604020202020204" pitchFamily="34" charset="0"/>
                      </a:endParaRPr>
                    </a:p>
                  </a:txBody>
                  <a:tcPr marL="60953" marR="60953"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000" err="1">
                          <a:effectLst/>
                          <a:latin typeface="+mn-lt"/>
                          <a:ea typeface="Calibri" panose="020F0502020204030204" pitchFamily="34" charset="0"/>
                          <a:cs typeface="Arial" panose="020B0604020202020204" pitchFamily="34" charset="0"/>
                        </a:rPr>
                        <a:t>Weather</a:t>
                      </a:r>
                      <a:r>
                        <a:rPr lang="nl-NL" sz="1000">
                          <a:effectLst/>
                          <a:latin typeface="+mn-lt"/>
                          <a:ea typeface="Calibri" panose="020F0502020204030204" pitchFamily="34" charset="0"/>
                          <a:cs typeface="Arial" panose="020B0604020202020204" pitchFamily="34" charset="0"/>
                        </a:rPr>
                        <a:t> impact project</a:t>
                      </a:r>
                      <a:r>
                        <a:rPr lang="en-US" sz="1000">
                          <a:effectLst/>
                          <a:latin typeface="+mn-lt"/>
                        </a:rPr>
                        <a:t> </a:t>
                      </a:r>
                      <a:endParaRPr lang="nl-NL" sz="1000">
                        <a:effectLst/>
                        <a:latin typeface="+mn-lt"/>
                        <a:ea typeface="Calibri" panose="020F0502020204030204" pitchFamily="34" charset="0"/>
                        <a:cs typeface="Arial" panose="020B0604020202020204" pitchFamily="34" charset="0"/>
                      </a:endParaRPr>
                    </a:p>
                  </a:txBody>
                  <a:tcPr marL="60953" marR="60953" marT="0" marB="0" anchor="ctr"/>
                </a:tc>
                <a:extLst>
                  <a:ext uri="{0D108BD9-81ED-4DB2-BD59-A6C34878D82A}">
                    <a16:rowId xmlns:a16="http://schemas.microsoft.com/office/drawing/2014/main" val="613151139"/>
                  </a:ext>
                </a:extLst>
              </a:tr>
              <a:tr h="174065">
                <a:tc>
                  <a:txBody>
                    <a:bodyPr/>
                    <a:lstStyle/>
                    <a:p>
                      <a:pPr algn="ctr">
                        <a:lnSpc>
                          <a:spcPct val="100000"/>
                        </a:lnSpc>
                        <a:spcAft>
                          <a:spcPts val="0"/>
                        </a:spcAft>
                      </a:pPr>
                      <a:r>
                        <a:rPr lang="en-US" sz="1100">
                          <a:effectLst/>
                          <a:latin typeface="+mn-lt"/>
                        </a:rPr>
                        <a:t>CLOs</a:t>
                      </a:r>
                      <a:endParaRPr lang="nl-NL" sz="1100">
                        <a:effectLst/>
                        <a:latin typeface="+mn-lt"/>
                        <a:ea typeface="Calibri" panose="020F0502020204030204" pitchFamily="34" charset="0"/>
                        <a:cs typeface="Arial" panose="020B0604020202020204" pitchFamily="34" charset="0"/>
                      </a:endParaRPr>
                    </a:p>
                  </a:txBody>
                  <a:tcPr marL="60953" marR="60953" marT="0" marB="0" anchor="ctr"/>
                </a:tc>
                <a:tc>
                  <a:txBody>
                    <a:bodyPr/>
                    <a:lstStyle/>
                    <a:p>
                      <a:pPr>
                        <a:lnSpc>
                          <a:spcPct val="100000"/>
                        </a:lnSpc>
                        <a:spcAft>
                          <a:spcPts val="0"/>
                        </a:spcAft>
                      </a:pPr>
                      <a:r>
                        <a:rPr lang="en-US" sz="1000">
                          <a:effectLst/>
                          <a:latin typeface="+mn-lt"/>
                        </a:rPr>
                        <a:t> 1</a:t>
                      </a:r>
                      <a:endParaRPr lang="nl-NL" sz="1000">
                        <a:effectLst/>
                        <a:latin typeface="+mn-lt"/>
                        <a:ea typeface="Calibri" panose="020F0502020204030204" pitchFamily="34" charset="0"/>
                        <a:cs typeface="Arial" panose="020B0604020202020204" pitchFamily="34" charset="0"/>
                      </a:endParaRPr>
                    </a:p>
                  </a:txBody>
                  <a:tcPr marL="60953" marR="60953" marT="0" marB="0" anchor="ctr"/>
                </a:tc>
                <a:tc>
                  <a:txBody>
                    <a:bodyPr/>
                    <a:lstStyle/>
                    <a:p>
                      <a:pPr>
                        <a:lnSpc>
                          <a:spcPct val="100000"/>
                        </a:lnSpc>
                        <a:spcAft>
                          <a:spcPts val="0"/>
                        </a:spcAft>
                      </a:pPr>
                      <a:r>
                        <a:rPr lang="en-US" sz="1000">
                          <a:effectLst/>
                          <a:latin typeface="+mn-lt"/>
                        </a:rPr>
                        <a:t> 2,3</a:t>
                      </a:r>
                      <a:endParaRPr lang="nl-NL" sz="1000">
                        <a:effectLst/>
                        <a:latin typeface="+mn-lt"/>
                        <a:ea typeface="Calibri" panose="020F0502020204030204" pitchFamily="34" charset="0"/>
                        <a:cs typeface="Arial" panose="020B0604020202020204" pitchFamily="34" charset="0"/>
                      </a:endParaRPr>
                    </a:p>
                  </a:txBody>
                  <a:tcPr marL="60953" marR="60953" marT="0" marB="0" anchor="ctr"/>
                </a:tc>
                <a:tc gridSpan="2">
                  <a:txBody>
                    <a:bodyPr/>
                    <a:lstStyle/>
                    <a:p>
                      <a:pPr>
                        <a:lnSpc>
                          <a:spcPct val="100000"/>
                        </a:lnSpc>
                        <a:spcAft>
                          <a:spcPts val="0"/>
                        </a:spcAft>
                      </a:pPr>
                      <a:r>
                        <a:rPr lang="en-US" sz="1000">
                          <a:effectLst/>
                          <a:latin typeface="+mn-lt"/>
                        </a:rPr>
                        <a:t> 2,3</a:t>
                      </a:r>
                      <a:endParaRPr lang="nl-NL" sz="1000">
                        <a:effectLst/>
                        <a:latin typeface="+mn-lt"/>
                        <a:ea typeface="Calibri" panose="020F0502020204030204" pitchFamily="34" charset="0"/>
                        <a:cs typeface="Arial" panose="020B0604020202020204" pitchFamily="34" charset="0"/>
                      </a:endParaRPr>
                    </a:p>
                  </a:txBody>
                  <a:tcPr marL="60953" marR="60953" marT="0" marB="0" anchor="ctr"/>
                </a:tc>
                <a:tc hMerge="1">
                  <a:txBody>
                    <a:bodyPr/>
                    <a:lstStyle/>
                    <a:p>
                      <a:endParaRPr lang="en-GB"/>
                    </a:p>
                  </a:txBody>
                  <a:tcPr/>
                </a:tc>
                <a:tc>
                  <a:txBody>
                    <a:bodyPr/>
                    <a:lstStyle/>
                    <a:p>
                      <a:pPr>
                        <a:lnSpc>
                          <a:spcPct val="100000"/>
                        </a:lnSpc>
                        <a:spcAft>
                          <a:spcPts val="0"/>
                        </a:spcAft>
                      </a:pPr>
                      <a:r>
                        <a:rPr lang="en-US" sz="1000">
                          <a:effectLst/>
                          <a:latin typeface="+mn-lt"/>
                        </a:rPr>
                        <a:t> 1-4</a:t>
                      </a:r>
                      <a:endParaRPr lang="nl-NL" sz="1000">
                        <a:effectLst/>
                        <a:latin typeface="+mn-lt"/>
                        <a:ea typeface="Calibri" panose="020F0502020204030204" pitchFamily="34" charset="0"/>
                        <a:cs typeface="Arial" panose="020B0604020202020204" pitchFamily="34" charset="0"/>
                      </a:endParaRPr>
                    </a:p>
                  </a:txBody>
                  <a:tcPr marL="60953" marR="60953" marT="0" marB="0" anchor="ctr"/>
                </a:tc>
                <a:tc>
                  <a:txBody>
                    <a:bodyPr/>
                    <a:lstStyle/>
                    <a:p>
                      <a:pPr>
                        <a:lnSpc>
                          <a:spcPct val="100000"/>
                        </a:lnSpc>
                        <a:spcAft>
                          <a:spcPts val="0"/>
                        </a:spcAft>
                      </a:pPr>
                      <a:r>
                        <a:rPr lang="nl-NL" sz="1000">
                          <a:effectLst/>
                          <a:latin typeface="+mn-lt"/>
                          <a:ea typeface="Calibri" panose="020F0502020204030204" pitchFamily="34" charset="0"/>
                          <a:cs typeface="Arial" panose="020B0604020202020204" pitchFamily="34" charset="0"/>
                        </a:rPr>
                        <a:t>1-4</a:t>
                      </a:r>
                    </a:p>
                  </a:txBody>
                  <a:tcPr marL="60953" marR="60953" marT="0" marB="0" anchor="ctr"/>
                </a:tc>
                <a:tc>
                  <a:txBody>
                    <a:bodyPr/>
                    <a:lstStyle/>
                    <a:p>
                      <a:pPr>
                        <a:lnSpc>
                          <a:spcPct val="100000"/>
                        </a:lnSpc>
                        <a:spcAft>
                          <a:spcPts val="0"/>
                        </a:spcAft>
                      </a:pPr>
                      <a:r>
                        <a:rPr lang="nl-NL" sz="1000">
                          <a:effectLst/>
                          <a:latin typeface="+mn-lt"/>
                          <a:ea typeface="Calibri" panose="020F0502020204030204" pitchFamily="34" charset="0"/>
                          <a:cs typeface="Arial" panose="020B0604020202020204" pitchFamily="34" charset="0"/>
                        </a:rPr>
                        <a:t>1-4</a:t>
                      </a:r>
                    </a:p>
                  </a:txBody>
                  <a:tcPr marL="60953" marR="60953" marT="0" marB="0" anchor="ctr"/>
                </a:tc>
                <a:tc>
                  <a:txBody>
                    <a:bodyPr/>
                    <a:lstStyle/>
                    <a:p>
                      <a:pPr>
                        <a:lnSpc>
                          <a:spcPct val="100000"/>
                        </a:lnSpc>
                        <a:spcAft>
                          <a:spcPts val="0"/>
                        </a:spcAft>
                      </a:pPr>
                      <a:r>
                        <a:rPr lang="en-US" sz="1000">
                          <a:effectLst/>
                          <a:latin typeface="+mn-lt"/>
                        </a:rPr>
                        <a:t> 1-4</a:t>
                      </a:r>
                      <a:endParaRPr lang="nl-NL" sz="1000">
                        <a:effectLst/>
                        <a:latin typeface="+mn-lt"/>
                        <a:ea typeface="Calibri" panose="020F0502020204030204" pitchFamily="34" charset="0"/>
                        <a:cs typeface="Arial" panose="020B0604020202020204" pitchFamily="34" charset="0"/>
                      </a:endParaRPr>
                    </a:p>
                  </a:txBody>
                  <a:tcPr marL="60953" marR="60953" marT="0" marB="0" anchor="ctr"/>
                </a:tc>
                <a:tc>
                  <a:txBody>
                    <a:bodyPr/>
                    <a:lstStyle/>
                    <a:p>
                      <a:pPr>
                        <a:lnSpc>
                          <a:spcPct val="100000"/>
                        </a:lnSpc>
                        <a:spcAft>
                          <a:spcPts val="0"/>
                        </a:spcAft>
                      </a:pPr>
                      <a:r>
                        <a:rPr lang="en-US" sz="1000">
                          <a:effectLst/>
                          <a:latin typeface="+mn-lt"/>
                        </a:rPr>
                        <a:t> 1-4</a:t>
                      </a:r>
                      <a:endParaRPr lang="nl-NL" sz="1000">
                        <a:effectLst/>
                        <a:latin typeface="+mn-lt"/>
                        <a:ea typeface="Calibri" panose="020F0502020204030204" pitchFamily="34" charset="0"/>
                        <a:cs typeface="Arial" panose="020B0604020202020204" pitchFamily="34" charset="0"/>
                      </a:endParaRPr>
                    </a:p>
                  </a:txBody>
                  <a:tcPr marL="60953" marR="60953" marT="0" marB="0" anchor="ctr"/>
                </a:tc>
                <a:tc>
                  <a:txBody>
                    <a:bodyPr/>
                    <a:lstStyle/>
                    <a:p>
                      <a:pPr>
                        <a:lnSpc>
                          <a:spcPct val="100000"/>
                        </a:lnSpc>
                        <a:spcAft>
                          <a:spcPts val="0"/>
                        </a:spcAft>
                      </a:pPr>
                      <a:r>
                        <a:rPr lang="en-US" sz="1000">
                          <a:effectLst/>
                          <a:latin typeface="+mn-lt"/>
                        </a:rPr>
                        <a:t> 1-4</a:t>
                      </a:r>
                      <a:endParaRPr lang="nl-NL" sz="1000">
                        <a:effectLst/>
                        <a:latin typeface="+mn-lt"/>
                        <a:ea typeface="Calibri" panose="020F0502020204030204" pitchFamily="34" charset="0"/>
                        <a:cs typeface="Arial" panose="020B0604020202020204" pitchFamily="34" charset="0"/>
                      </a:endParaRPr>
                    </a:p>
                  </a:txBody>
                  <a:tcPr marL="60953" marR="60953" marT="0" marB="0" anchor="ctr"/>
                </a:tc>
                <a:tc>
                  <a:txBody>
                    <a:bodyPr/>
                    <a:lstStyle/>
                    <a:p>
                      <a:pPr>
                        <a:lnSpc>
                          <a:spcPct val="100000"/>
                        </a:lnSpc>
                        <a:spcAft>
                          <a:spcPts val="0"/>
                        </a:spcAft>
                      </a:pPr>
                      <a:r>
                        <a:rPr lang="en-US" sz="1000">
                          <a:effectLst/>
                          <a:latin typeface="+mn-lt"/>
                        </a:rPr>
                        <a:t> 1-4</a:t>
                      </a:r>
                      <a:endParaRPr lang="nl-NL" sz="1000">
                        <a:effectLst/>
                        <a:latin typeface="+mn-lt"/>
                        <a:ea typeface="Calibri" panose="020F0502020204030204" pitchFamily="34" charset="0"/>
                        <a:cs typeface="Arial" panose="020B0604020202020204" pitchFamily="34" charset="0"/>
                      </a:endParaRPr>
                    </a:p>
                  </a:txBody>
                  <a:tcPr marL="60953" marR="60953" marT="0" marB="0" anchor="ctr"/>
                </a:tc>
                <a:extLst>
                  <a:ext uri="{0D108BD9-81ED-4DB2-BD59-A6C34878D82A}">
                    <a16:rowId xmlns:a16="http://schemas.microsoft.com/office/drawing/2014/main" val="917560489"/>
                  </a:ext>
                </a:extLst>
              </a:tr>
              <a:tr h="431693">
                <a:tc>
                  <a:txBody>
                    <a:bodyPr/>
                    <a:lstStyle/>
                    <a:p>
                      <a:pPr algn="ctr">
                        <a:lnSpc>
                          <a:spcPct val="100000"/>
                        </a:lnSpc>
                        <a:spcAft>
                          <a:spcPts val="0"/>
                        </a:spcAft>
                      </a:pPr>
                      <a:r>
                        <a:rPr lang="en-US" sz="1100">
                          <a:effectLst/>
                          <a:latin typeface="+mn-lt"/>
                        </a:rPr>
                        <a:t>Unit learning outcomes</a:t>
                      </a:r>
                      <a:endParaRPr lang="nl-NL" sz="1100">
                        <a:effectLst/>
                        <a:latin typeface="+mn-lt"/>
                        <a:ea typeface="Calibri" panose="020F0502020204030204" pitchFamily="34" charset="0"/>
                        <a:cs typeface="Arial" panose="020B0604020202020204" pitchFamily="34" charset="0"/>
                      </a:endParaRPr>
                    </a:p>
                  </a:txBody>
                  <a:tcPr marL="60953" marR="60953" marT="0" marB="0" anchor="ctr"/>
                </a:tc>
                <a:tc>
                  <a:txBody>
                    <a:bodyPr/>
                    <a:lstStyle/>
                    <a:p>
                      <a:pPr>
                        <a:lnSpc>
                          <a:spcPct val="100000"/>
                        </a:lnSpc>
                        <a:spcAft>
                          <a:spcPts val="0"/>
                        </a:spcAft>
                      </a:pPr>
                      <a:r>
                        <a:rPr lang="en-US" sz="1000">
                          <a:effectLst/>
                          <a:latin typeface="+mn-lt"/>
                        </a:rPr>
                        <a:t> </a:t>
                      </a:r>
                      <a:endParaRPr lang="nl-NL" sz="1000">
                        <a:effectLst/>
                        <a:latin typeface="+mn-lt"/>
                        <a:ea typeface="Calibri" panose="020F0502020204030204" pitchFamily="34" charset="0"/>
                        <a:cs typeface="Arial" panose="020B0604020202020204" pitchFamily="34" charset="0"/>
                      </a:endParaRPr>
                    </a:p>
                  </a:txBody>
                  <a:tcPr marL="60953" marR="60953" marT="0" marB="0" anchor="ctr"/>
                </a:tc>
                <a:tc>
                  <a:txBody>
                    <a:bodyPr/>
                    <a:lstStyle/>
                    <a:p>
                      <a:pPr>
                        <a:lnSpc>
                          <a:spcPct val="100000"/>
                        </a:lnSpc>
                        <a:spcAft>
                          <a:spcPts val="0"/>
                        </a:spcAft>
                      </a:pPr>
                      <a:r>
                        <a:rPr lang="en-US" sz="1000">
                          <a:effectLst/>
                          <a:latin typeface="+mn-lt"/>
                        </a:rPr>
                        <a:t> </a:t>
                      </a:r>
                      <a:endParaRPr lang="nl-NL" sz="1000">
                        <a:effectLst/>
                        <a:latin typeface="+mn-lt"/>
                        <a:ea typeface="Calibri" panose="020F0502020204030204" pitchFamily="34" charset="0"/>
                        <a:cs typeface="Arial" panose="020B0604020202020204" pitchFamily="34" charset="0"/>
                      </a:endParaRPr>
                    </a:p>
                  </a:txBody>
                  <a:tcPr marL="60953" marR="60953" marT="0" marB="0" anchor="ctr"/>
                </a:tc>
                <a:tc gridSpan="2">
                  <a:txBody>
                    <a:bodyPr/>
                    <a:lstStyle/>
                    <a:p>
                      <a:pPr>
                        <a:lnSpc>
                          <a:spcPct val="100000"/>
                        </a:lnSpc>
                        <a:spcAft>
                          <a:spcPts val="0"/>
                        </a:spcAft>
                      </a:pPr>
                      <a:r>
                        <a:rPr lang="en-US" sz="1000">
                          <a:effectLst/>
                          <a:latin typeface="+mn-lt"/>
                        </a:rPr>
                        <a:t> </a:t>
                      </a:r>
                      <a:endParaRPr lang="nl-NL" sz="1000">
                        <a:effectLst/>
                        <a:latin typeface="+mn-lt"/>
                        <a:ea typeface="Calibri" panose="020F0502020204030204" pitchFamily="34" charset="0"/>
                        <a:cs typeface="Arial" panose="020B0604020202020204" pitchFamily="34" charset="0"/>
                      </a:endParaRPr>
                    </a:p>
                  </a:txBody>
                  <a:tcPr marL="60953" marR="60953" marT="0" marB="0" anchor="ctr"/>
                </a:tc>
                <a:tc hMerge="1">
                  <a:txBody>
                    <a:bodyPr/>
                    <a:lstStyle/>
                    <a:p>
                      <a:endParaRPr lang="en-GB"/>
                    </a:p>
                  </a:txBody>
                  <a:tcPr/>
                </a:tc>
                <a:tc>
                  <a:txBody>
                    <a:bodyPr/>
                    <a:lstStyle/>
                    <a:p>
                      <a:pPr>
                        <a:lnSpc>
                          <a:spcPct val="100000"/>
                        </a:lnSpc>
                        <a:spcAft>
                          <a:spcPts val="0"/>
                        </a:spcAft>
                      </a:pPr>
                      <a:r>
                        <a:rPr lang="en-US" sz="1000">
                          <a:effectLst/>
                          <a:latin typeface="+mn-lt"/>
                        </a:rPr>
                        <a:t> </a:t>
                      </a:r>
                      <a:endParaRPr lang="nl-NL" sz="1000">
                        <a:effectLst/>
                        <a:latin typeface="+mn-lt"/>
                        <a:ea typeface="Calibri" panose="020F0502020204030204" pitchFamily="34" charset="0"/>
                        <a:cs typeface="Arial" panose="020B0604020202020204" pitchFamily="34" charset="0"/>
                      </a:endParaRPr>
                    </a:p>
                  </a:txBody>
                  <a:tcPr marL="60953" marR="60953" marT="0" marB="0" anchor="ctr"/>
                </a:tc>
                <a:tc>
                  <a:txBody>
                    <a:bodyPr/>
                    <a:lstStyle/>
                    <a:p>
                      <a:pPr>
                        <a:lnSpc>
                          <a:spcPct val="100000"/>
                        </a:lnSpc>
                        <a:spcAft>
                          <a:spcPts val="0"/>
                        </a:spcAft>
                      </a:pPr>
                      <a:endParaRPr lang="nl-NL" sz="1000">
                        <a:effectLst/>
                        <a:latin typeface="+mn-lt"/>
                        <a:ea typeface="Calibri" panose="020F0502020204030204" pitchFamily="34" charset="0"/>
                        <a:cs typeface="Arial" panose="020B0604020202020204" pitchFamily="34" charset="0"/>
                      </a:endParaRPr>
                    </a:p>
                  </a:txBody>
                  <a:tcPr marL="60953" marR="60953" marT="0" marB="0" anchor="ctr"/>
                </a:tc>
                <a:tc>
                  <a:txBody>
                    <a:bodyPr/>
                    <a:lstStyle/>
                    <a:p>
                      <a:pPr>
                        <a:lnSpc>
                          <a:spcPct val="100000"/>
                        </a:lnSpc>
                        <a:spcAft>
                          <a:spcPts val="0"/>
                        </a:spcAft>
                      </a:pPr>
                      <a:endParaRPr lang="nl-NL" sz="1000">
                        <a:effectLst/>
                        <a:latin typeface="+mn-lt"/>
                        <a:ea typeface="Calibri" panose="020F0502020204030204" pitchFamily="34" charset="0"/>
                        <a:cs typeface="Arial" panose="020B0604020202020204" pitchFamily="34" charset="0"/>
                      </a:endParaRPr>
                    </a:p>
                  </a:txBody>
                  <a:tcPr marL="60953" marR="60953" marT="0" marB="0" anchor="ctr"/>
                </a:tc>
                <a:tc>
                  <a:txBody>
                    <a:bodyPr/>
                    <a:lstStyle/>
                    <a:p>
                      <a:pPr>
                        <a:lnSpc>
                          <a:spcPct val="100000"/>
                        </a:lnSpc>
                        <a:spcAft>
                          <a:spcPts val="0"/>
                        </a:spcAft>
                      </a:pPr>
                      <a:r>
                        <a:rPr lang="en-US" sz="1000">
                          <a:effectLst/>
                          <a:latin typeface="+mn-lt"/>
                        </a:rPr>
                        <a:t> </a:t>
                      </a:r>
                      <a:endParaRPr lang="nl-NL" sz="1000">
                        <a:effectLst/>
                        <a:latin typeface="+mn-lt"/>
                        <a:ea typeface="Calibri" panose="020F0502020204030204" pitchFamily="34" charset="0"/>
                        <a:cs typeface="Arial" panose="020B0604020202020204" pitchFamily="34" charset="0"/>
                      </a:endParaRPr>
                    </a:p>
                  </a:txBody>
                  <a:tcPr marL="60953" marR="60953" marT="0" marB="0" anchor="ctr"/>
                </a:tc>
                <a:tc>
                  <a:txBody>
                    <a:bodyPr/>
                    <a:lstStyle/>
                    <a:p>
                      <a:pPr>
                        <a:lnSpc>
                          <a:spcPct val="100000"/>
                        </a:lnSpc>
                        <a:spcAft>
                          <a:spcPts val="0"/>
                        </a:spcAft>
                      </a:pPr>
                      <a:r>
                        <a:rPr lang="en-US" sz="1000">
                          <a:effectLst/>
                          <a:latin typeface="+mn-lt"/>
                        </a:rPr>
                        <a:t> </a:t>
                      </a:r>
                      <a:endParaRPr lang="nl-NL" sz="1000">
                        <a:effectLst/>
                        <a:latin typeface="+mn-lt"/>
                        <a:ea typeface="Calibri" panose="020F0502020204030204" pitchFamily="34" charset="0"/>
                        <a:cs typeface="Arial" panose="020B0604020202020204" pitchFamily="34" charset="0"/>
                      </a:endParaRPr>
                    </a:p>
                  </a:txBody>
                  <a:tcPr marL="60953" marR="60953" marT="0" marB="0" anchor="ctr"/>
                </a:tc>
                <a:tc>
                  <a:txBody>
                    <a:bodyPr/>
                    <a:lstStyle/>
                    <a:p>
                      <a:pPr>
                        <a:lnSpc>
                          <a:spcPct val="100000"/>
                        </a:lnSpc>
                        <a:spcAft>
                          <a:spcPts val="0"/>
                        </a:spcAft>
                      </a:pPr>
                      <a:r>
                        <a:rPr lang="en-US" sz="1000">
                          <a:effectLst/>
                          <a:latin typeface="+mn-lt"/>
                        </a:rPr>
                        <a:t> </a:t>
                      </a:r>
                      <a:endParaRPr lang="nl-NL" sz="1000">
                        <a:effectLst/>
                        <a:latin typeface="+mn-lt"/>
                        <a:ea typeface="Calibri" panose="020F0502020204030204" pitchFamily="34" charset="0"/>
                        <a:cs typeface="Arial" panose="020B0604020202020204" pitchFamily="34" charset="0"/>
                      </a:endParaRPr>
                    </a:p>
                  </a:txBody>
                  <a:tcPr marL="60953" marR="60953" marT="0" marB="0" anchor="ctr"/>
                </a:tc>
                <a:tc>
                  <a:txBody>
                    <a:bodyPr/>
                    <a:lstStyle/>
                    <a:p>
                      <a:pPr>
                        <a:lnSpc>
                          <a:spcPct val="100000"/>
                        </a:lnSpc>
                        <a:spcAft>
                          <a:spcPts val="0"/>
                        </a:spcAft>
                      </a:pPr>
                      <a:r>
                        <a:rPr lang="en-US" sz="1000">
                          <a:effectLst/>
                          <a:latin typeface="+mn-lt"/>
                        </a:rPr>
                        <a:t> </a:t>
                      </a:r>
                      <a:endParaRPr lang="nl-NL" sz="1000">
                        <a:effectLst/>
                        <a:latin typeface="+mn-lt"/>
                        <a:ea typeface="Calibri" panose="020F0502020204030204" pitchFamily="34" charset="0"/>
                        <a:cs typeface="Arial" panose="020B0604020202020204" pitchFamily="34" charset="0"/>
                      </a:endParaRPr>
                    </a:p>
                  </a:txBody>
                  <a:tcPr marL="60953" marR="60953" marT="0" marB="0" anchor="ctr"/>
                </a:tc>
                <a:extLst>
                  <a:ext uri="{0D108BD9-81ED-4DB2-BD59-A6C34878D82A}">
                    <a16:rowId xmlns:a16="http://schemas.microsoft.com/office/drawing/2014/main" val="4270175556"/>
                  </a:ext>
                </a:extLst>
              </a:tr>
              <a:tr h="316483">
                <a:tc>
                  <a:txBody>
                    <a:bodyPr/>
                    <a:lstStyle/>
                    <a:p>
                      <a:pPr algn="ctr">
                        <a:lnSpc>
                          <a:spcPct val="100000"/>
                        </a:lnSpc>
                        <a:spcAft>
                          <a:spcPts val="0"/>
                        </a:spcAft>
                      </a:pPr>
                      <a:r>
                        <a:rPr lang="en-US" sz="1100">
                          <a:effectLst/>
                          <a:latin typeface="+mn-lt"/>
                        </a:rPr>
                        <a:t>Activity 1</a:t>
                      </a:r>
                      <a:endParaRPr lang="nl-NL" sz="1100">
                        <a:effectLst/>
                        <a:latin typeface="+mn-lt"/>
                        <a:ea typeface="Calibri" panose="020F0502020204030204" pitchFamily="34" charset="0"/>
                        <a:cs typeface="Arial" panose="020B0604020202020204" pitchFamily="34" charset="0"/>
                      </a:endParaRPr>
                    </a:p>
                  </a:txBody>
                  <a:tcPr marL="60953" marR="60953" marT="0" marB="0" anchor="ctr"/>
                </a:tc>
                <a:tc>
                  <a:txBody>
                    <a:bodyPr/>
                    <a:lstStyle/>
                    <a:p>
                      <a:pPr>
                        <a:lnSpc>
                          <a:spcPct val="100000"/>
                        </a:lnSpc>
                        <a:spcAft>
                          <a:spcPts val="0"/>
                        </a:spcAft>
                      </a:pPr>
                      <a:r>
                        <a:rPr lang="en-US" sz="1000">
                          <a:effectLst/>
                          <a:latin typeface="+mn-lt"/>
                        </a:rPr>
                        <a:t> Lecture</a:t>
                      </a:r>
                      <a:endParaRPr lang="nl-NL" sz="1000">
                        <a:effectLst/>
                        <a:latin typeface="+mn-lt"/>
                        <a:ea typeface="Calibri" panose="020F0502020204030204" pitchFamily="34" charset="0"/>
                        <a:cs typeface="Arial" panose="020B0604020202020204" pitchFamily="34" charset="0"/>
                      </a:endParaRPr>
                    </a:p>
                  </a:txBody>
                  <a:tcPr marL="60953" marR="60953" marT="0" marB="0" anchor="ctr">
                    <a:solidFill>
                      <a:srgbClr val="00FFFF"/>
                    </a:solidFill>
                  </a:tcPr>
                </a:tc>
                <a:tc>
                  <a:txBody>
                    <a:bodyPr/>
                    <a:lstStyle/>
                    <a:p>
                      <a:pPr>
                        <a:lnSpc>
                          <a:spcPct val="100000"/>
                        </a:lnSpc>
                        <a:spcAft>
                          <a:spcPts val="0"/>
                        </a:spcAft>
                      </a:pPr>
                      <a:r>
                        <a:rPr lang="nl-NL" sz="1000">
                          <a:effectLst/>
                          <a:latin typeface="+mn-lt"/>
                          <a:ea typeface="Calibri" panose="020F0502020204030204" pitchFamily="34" charset="0"/>
                          <a:cs typeface="Arial" panose="020B0604020202020204" pitchFamily="34" charset="0"/>
                        </a:rPr>
                        <a:t>Tutorial</a:t>
                      </a:r>
                    </a:p>
                  </a:txBody>
                  <a:tcPr marL="60953" marR="60953" marT="0" marB="0" anchor="ctr">
                    <a:solidFill>
                      <a:srgbClr val="9933FF"/>
                    </a:solidFill>
                  </a:tcPr>
                </a:tc>
                <a:tc gridSpan="2">
                  <a:txBody>
                    <a:bodyPr/>
                    <a:lstStyle/>
                    <a:p>
                      <a:pPr>
                        <a:lnSpc>
                          <a:spcPct val="100000"/>
                        </a:lnSpc>
                        <a:spcAft>
                          <a:spcPts val="0"/>
                        </a:spcAft>
                      </a:pPr>
                      <a:r>
                        <a:rPr lang="nl-NL" sz="1000" err="1">
                          <a:effectLst/>
                          <a:latin typeface="+mn-lt"/>
                          <a:ea typeface="Calibri" panose="020F0502020204030204" pitchFamily="34" charset="0"/>
                          <a:cs typeface="Arial" panose="020B0604020202020204" pitchFamily="34" charset="0"/>
                        </a:rPr>
                        <a:t>Lecture</a:t>
                      </a:r>
                      <a:endParaRPr lang="nl-NL" sz="1000">
                        <a:effectLst/>
                        <a:latin typeface="+mn-lt"/>
                        <a:ea typeface="Calibri" panose="020F0502020204030204" pitchFamily="34" charset="0"/>
                        <a:cs typeface="Arial" panose="020B0604020202020204" pitchFamily="34" charset="0"/>
                      </a:endParaRPr>
                    </a:p>
                  </a:txBody>
                  <a:tcPr marL="60953" marR="60953" marT="0" marB="0" anchor="ctr">
                    <a:solidFill>
                      <a:srgbClr val="00FFFF"/>
                    </a:solidFill>
                  </a:tcPr>
                </a:tc>
                <a:tc hMerge="1">
                  <a:txBody>
                    <a:bodyPr/>
                    <a:lstStyle/>
                    <a:p>
                      <a:endParaRPr lang="en-GB"/>
                    </a:p>
                  </a:txBody>
                  <a:tcPr/>
                </a:tc>
                <a:tc>
                  <a:txBody>
                    <a:bodyPr/>
                    <a:lstStyle/>
                    <a:p>
                      <a:pPr>
                        <a:lnSpc>
                          <a:spcPct val="100000"/>
                        </a:lnSpc>
                        <a:spcAft>
                          <a:spcPts val="0"/>
                        </a:spcAft>
                      </a:pPr>
                      <a:r>
                        <a:rPr lang="en-US" sz="1000">
                          <a:effectLst/>
                          <a:latin typeface="+mn-lt"/>
                        </a:rPr>
                        <a:t> Lecture</a:t>
                      </a:r>
                      <a:endParaRPr lang="nl-NL" sz="1000">
                        <a:effectLst/>
                        <a:latin typeface="+mn-lt"/>
                        <a:ea typeface="Calibri" panose="020F0502020204030204" pitchFamily="34" charset="0"/>
                        <a:cs typeface="Arial" panose="020B0604020202020204" pitchFamily="34" charset="0"/>
                      </a:endParaRPr>
                    </a:p>
                  </a:txBody>
                  <a:tcPr marL="60953" marR="60953" marT="0" marB="0" anchor="ctr">
                    <a:solidFill>
                      <a:srgbClr val="00FFFF"/>
                    </a:solidFill>
                  </a:tcPr>
                </a:tc>
                <a:tc>
                  <a:txBody>
                    <a:bodyPr/>
                    <a:lstStyle/>
                    <a:p>
                      <a:pPr>
                        <a:lnSpc>
                          <a:spcPct val="100000"/>
                        </a:lnSpc>
                        <a:spcAft>
                          <a:spcPts val="0"/>
                        </a:spcAft>
                      </a:pPr>
                      <a:r>
                        <a:rPr lang="nl-NL" sz="1000" err="1">
                          <a:effectLst/>
                          <a:latin typeface="+mn-lt"/>
                          <a:ea typeface="Calibri" panose="020F0502020204030204" pitchFamily="34" charset="0"/>
                          <a:cs typeface="Arial" panose="020B0604020202020204" pitchFamily="34" charset="0"/>
                        </a:rPr>
                        <a:t>Lecture</a:t>
                      </a:r>
                      <a:r>
                        <a:rPr lang="nl-NL" sz="1000">
                          <a:effectLst/>
                          <a:latin typeface="+mn-lt"/>
                          <a:ea typeface="Calibri" panose="020F0502020204030204" pitchFamily="34" charset="0"/>
                          <a:cs typeface="Arial" panose="020B0604020202020204" pitchFamily="34" charset="0"/>
                        </a:rPr>
                        <a:t> </a:t>
                      </a:r>
                    </a:p>
                  </a:txBody>
                  <a:tcPr marL="60953" marR="60953" marT="0" marB="0" anchor="ctr">
                    <a:solidFill>
                      <a:srgbClr val="00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000">
                          <a:effectLst/>
                          <a:latin typeface="+mn-lt"/>
                          <a:ea typeface="Calibri" panose="020F0502020204030204" pitchFamily="34" charset="0"/>
                          <a:cs typeface="Arial" panose="020B0604020202020204" pitchFamily="34" charset="0"/>
                        </a:rPr>
                        <a:t>Tutorial </a:t>
                      </a:r>
                      <a:r>
                        <a:rPr lang="nl-NL" sz="1000" err="1">
                          <a:effectLst/>
                          <a:latin typeface="+mn-lt"/>
                          <a:ea typeface="Calibri" panose="020F0502020204030204" pitchFamily="34" charset="0"/>
                          <a:cs typeface="Arial" panose="020B0604020202020204" pitchFamily="34" charset="0"/>
                        </a:rPr>
                        <a:t>and</a:t>
                      </a:r>
                      <a:r>
                        <a:rPr lang="nl-NL" sz="1000">
                          <a:effectLst/>
                          <a:latin typeface="+mn-lt"/>
                          <a:ea typeface="Calibri" panose="020F0502020204030204" pitchFamily="34" charset="0"/>
                          <a:cs typeface="Arial" panose="020B0604020202020204" pitchFamily="34" charset="0"/>
                        </a:rPr>
                        <a:t> </a:t>
                      </a:r>
                      <a:r>
                        <a:rPr lang="nl-NL" sz="1000" err="1">
                          <a:effectLst/>
                          <a:latin typeface="+mn-lt"/>
                          <a:ea typeface="Calibri" panose="020F0502020204030204" pitchFamily="34" charset="0"/>
                          <a:cs typeface="Arial" panose="020B0604020202020204" pitchFamily="34" charset="0"/>
                        </a:rPr>
                        <a:t>self-study</a:t>
                      </a:r>
                      <a:endParaRPr lang="nl-NL" sz="1000">
                        <a:effectLst/>
                        <a:latin typeface="+mn-lt"/>
                        <a:ea typeface="Calibri" panose="020F0502020204030204" pitchFamily="34" charset="0"/>
                        <a:cs typeface="Arial" panose="020B0604020202020204" pitchFamily="34" charset="0"/>
                      </a:endParaRPr>
                    </a:p>
                  </a:txBody>
                  <a:tcPr marL="60953" marR="60953" marT="0" marB="0" anchor="ctr">
                    <a:solidFill>
                      <a:srgbClr val="9933FF"/>
                    </a:solidFill>
                  </a:tcPr>
                </a:tc>
                <a:tc>
                  <a:txBody>
                    <a:bodyPr/>
                    <a:lstStyle/>
                    <a:p>
                      <a:pPr>
                        <a:lnSpc>
                          <a:spcPct val="100000"/>
                        </a:lnSpc>
                        <a:spcAft>
                          <a:spcPts val="0"/>
                        </a:spcAft>
                      </a:pPr>
                      <a:r>
                        <a:rPr lang="nl-NL" sz="1000" err="1">
                          <a:effectLst/>
                          <a:latin typeface="+mn-lt"/>
                          <a:ea typeface="Calibri" panose="020F0502020204030204" pitchFamily="34" charset="0"/>
                          <a:cs typeface="Arial" panose="020B0604020202020204" pitchFamily="34" charset="0"/>
                        </a:rPr>
                        <a:t>Lecture</a:t>
                      </a:r>
                      <a:endParaRPr lang="nl-NL" sz="1000">
                        <a:effectLst/>
                        <a:latin typeface="+mn-lt"/>
                        <a:ea typeface="Calibri" panose="020F0502020204030204" pitchFamily="34" charset="0"/>
                        <a:cs typeface="Arial" panose="020B0604020202020204" pitchFamily="34" charset="0"/>
                      </a:endParaRPr>
                    </a:p>
                  </a:txBody>
                  <a:tcPr marL="60953" marR="60953" marT="0" marB="0" anchor="ctr">
                    <a:solidFill>
                      <a:srgbClr val="00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a:effectLst/>
                          <a:latin typeface="+mn-lt"/>
                        </a:rPr>
                        <a:t> </a:t>
                      </a:r>
                      <a:r>
                        <a:rPr lang="nl-NL" sz="1000">
                          <a:effectLst/>
                          <a:latin typeface="+mn-lt"/>
                          <a:ea typeface="Calibri" panose="020F0502020204030204" pitchFamily="34" charset="0"/>
                          <a:cs typeface="Arial" panose="020B0604020202020204" pitchFamily="34" charset="0"/>
                        </a:rPr>
                        <a:t>Tutorial </a:t>
                      </a:r>
                      <a:r>
                        <a:rPr lang="nl-NL" sz="1000" err="1">
                          <a:effectLst/>
                          <a:latin typeface="+mn-lt"/>
                          <a:ea typeface="Calibri" panose="020F0502020204030204" pitchFamily="34" charset="0"/>
                          <a:cs typeface="Arial" panose="020B0604020202020204" pitchFamily="34" charset="0"/>
                        </a:rPr>
                        <a:t>and</a:t>
                      </a:r>
                      <a:r>
                        <a:rPr lang="nl-NL" sz="1000">
                          <a:effectLst/>
                          <a:latin typeface="+mn-lt"/>
                          <a:ea typeface="Calibri" panose="020F0502020204030204" pitchFamily="34" charset="0"/>
                          <a:cs typeface="Arial" panose="020B0604020202020204" pitchFamily="34" charset="0"/>
                        </a:rPr>
                        <a:t> </a:t>
                      </a:r>
                      <a:r>
                        <a:rPr lang="nl-NL" sz="1000" err="1">
                          <a:effectLst/>
                          <a:latin typeface="+mn-lt"/>
                          <a:ea typeface="Calibri" panose="020F0502020204030204" pitchFamily="34" charset="0"/>
                          <a:cs typeface="Arial" panose="020B0604020202020204" pitchFamily="34" charset="0"/>
                        </a:rPr>
                        <a:t>self-study</a:t>
                      </a:r>
                      <a:endParaRPr lang="nl-NL" sz="1000">
                        <a:effectLst/>
                        <a:latin typeface="+mn-lt"/>
                        <a:ea typeface="Calibri" panose="020F0502020204030204" pitchFamily="34" charset="0"/>
                        <a:cs typeface="Arial" panose="020B0604020202020204" pitchFamily="34" charset="0"/>
                      </a:endParaRPr>
                    </a:p>
                  </a:txBody>
                  <a:tcPr marL="60953" marR="60953" marT="0" marB="0" anchor="ctr">
                    <a:solidFill>
                      <a:srgbClr val="9933FF"/>
                    </a:solidFill>
                  </a:tcPr>
                </a:tc>
                <a:tc>
                  <a:txBody>
                    <a:bodyPr/>
                    <a:lstStyle/>
                    <a:p>
                      <a:pPr>
                        <a:lnSpc>
                          <a:spcPct val="100000"/>
                        </a:lnSpc>
                        <a:spcAft>
                          <a:spcPts val="0"/>
                        </a:spcAft>
                      </a:pPr>
                      <a:r>
                        <a:rPr lang="en-US" sz="1000">
                          <a:effectLst/>
                          <a:latin typeface="+mn-lt"/>
                        </a:rPr>
                        <a:t> Guest lectures</a:t>
                      </a:r>
                      <a:endParaRPr lang="nl-NL" sz="1000">
                        <a:effectLst/>
                        <a:latin typeface="+mn-lt"/>
                        <a:ea typeface="Calibri" panose="020F0502020204030204" pitchFamily="34" charset="0"/>
                        <a:cs typeface="Arial" panose="020B0604020202020204" pitchFamily="34" charset="0"/>
                      </a:endParaRPr>
                    </a:p>
                  </a:txBody>
                  <a:tcPr marL="60953" marR="60953" marT="0" marB="0" anchor="ctr">
                    <a:solidFill>
                      <a:srgbClr val="00FFFF"/>
                    </a:solidFill>
                  </a:tcPr>
                </a:tc>
                <a:tc>
                  <a:txBody>
                    <a:bodyPr/>
                    <a:lstStyle/>
                    <a:p>
                      <a:pPr>
                        <a:lnSpc>
                          <a:spcPct val="100000"/>
                        </a:lnSpc>
                        <a:spcAft>
                          <a:spcPts val="0"/>
                        </a:spcAft>
                      </a:pPr>
                      <a:r>
                        <a:rPr lang="en-US" sz="1000">
                          <a:effectLst/>
                          <a:latin typeface="+mn-lt"/>
                        </a:rPr>
                        <a:t> </a:t>
                      </a:r>
                      <a:endParaRPr lang="nl-NL" sz="1000">
                        <a:effectLst/>
                        <a:latin typeface="+mn-lt"/>
                        <a:ea typeface="Calibri" panose="020F0502020204030204" pitchFamily="34" charset="0"/>
                        <a:cs typeface="Arial" panose="020B0604020202020204" pitchFamily="34" charset="0"/>
                      </a:endParaRPr>
                    </a:p>
                  </a:txBody>
                  <a:tcPr marL="60953" marR="60953" marT="0" marB="0" anchor="ctr"/>
                </a:tc>
                <a:extLst>
                  <a:ext uri="{0D108BD9-81ED-4DB2-BD59-A6C34878D82A}">
                    <a16:rowId xmlns:a16="http://schemas.microsoft.com/office/drawing/2014/main" val="1139392265"/>
                  </a:ext>
                </a:extLst>
              </a:tr>
              <a:tr h="316483">
                <a:tc>
                  <a:txBody>
                    <a:bodyPr/>
                    <a:lstStyle/>
                    <a:p>
                      <a:pPr algn="ctr">
                        <a:lnSpc>
                          <a:spcPct val="100000"/>
                        </a:lnSpc>
                        <a:spcAft>
                          <a:spcPts val="0"/>
                        </a:spcAft>
                      </a:pPr>
                      <a:r>
                        <a:rPr lang="en-US" sz="1100">
                          <a:effectLst/>
                          <a:latin typeface="+mn-lt"/>
                        </a:rPr>
                        <a:t>Activity 2</a:t>
                      </a:r>
                      <a:endParaRPr lang="nl-NL" sz="1100">
                        <a:effectLst/>
                        <a:latin typeface="+mn-lt"/>
                        <a:ea typeface="Calibri" panose="020F0502020204030204" pitchFamily="34" charset="0"/>
                        <a:cs typeface="Arial" panose="020B0604020202020204" pitchFamily="34" charset="0"/>
                      </a:endParaRPr>
                    </a:p>
                  </a:txBody>
                  <a:tcPr marL="60953" marR="60953" marT="0" marB="0" anchor="ctr"/>
                </a:tc>
                <a:tc>
                  <a:txBody>
                    <a:bodyPr/>
                    <a:lstStyle/>
                    <a:p>
                      <a:pPr>
                        <a:lnSpc>
                          <a:spcPct val="100000"/>
                        </a:lnSpc>
                        <a:spcAft>
                          <a:spcPts val="0"/>
                        </a:spcAft>
                      </a:pPr>
                      <a:r>
                        <a:rPr lang="en-US" sz="1000">
                          <a:effectLst/>
                          <a:latin typeface="+mn-lt"/>
                        </a:rPr>
                        <a:t> Lecture</a:t>
                      </a:r>
                      <a:endParaRPr lang="nl-NL" sz="1000">
                        <a:effectLst/>
                        <a:latin typeface="+mn-lt"/>
                        <a:ea typeface="Calibri" panose="020F0502020204030204" pitchFamily="34" charset="0"/>
                        <a:cs typeface="Arial" panose="020B0604020202020204" pitchFamily="34" charset="0"/>
                      </a:endParaRPr>
                    </a:p>
                  </a:txBody>
                  <a:tcPr marL="60953" marR="60953" marT="0" marB="0" anchor="ctr">
                    <a:solidFill>
                      <a:srgbClr val="00FFFF"/>
                    </a:solidFill>
                  </a:tcPr>
                </a:tc>
                <a:tc>
                  <a:txBody>
                    <a:bodyPr/>
                    <a:lstStyle/>
                    <a:p>
                      <a:pPr>
                        <a:lnSpc>
                          <a:spcPct val="100000"/>
                        </a:lnSpc>
                        <a:spcAft>
                          <a:spcPts val="0"/>
                        </a:spcAft>
                      </a:pPr>
                      <a:r>
                        <a:rPr lang="nl-NL" sz="1000">
                          <a:effectLst/>
                          <a:latin typeface="+mn-lt"/>
                          <a:ea typeface="Calibri" panose="020F0502020204030204" pitchFamily="34" charset="0"/>
                          <a:cs typeface="Arial" panose="020B0604020202020204" pitchFamily="34" charset="0"/>
                        </a:rPr>
                        <a:t>Tutorial</a:t>
                      </a:r>
                    </a:p>
                  </a:txBody>
                  <a:tcPr marL="60953" marR="60953" marT="0" marB="0" anchor="ctr">
                    <a:solidFill>
                      <a:srgbClr val="9933FF"/>
                    </a:solidFill>
                  </a:tcPr>
                </a:tc>
                <a:tc gridSpan="2">
                  <a:txBody>
                    <a:bodyPr/>
                    <a:lstStyle/>
                    <a:p>
                      <a:pPr>
                        <a:lnSpc>
                          <a:spcPct val="100000"/>
                        </a:lnSpc>
                        <a:spcAft>
                          <a:spcPts val="0"/>
                        </a:spcAft>
                      </a:pPr>
                      <a:r>
                        <a:rPr lang="nl-NL" sz="1000">
                          <a:effectLst/>
                          <a:latin typeface="+mn-lt"/>
                          <a:ea typeface="Calibri" panose="020F0502020204030204" pitchFamily="34" charset="0"/>
                          <a:cs typeface="Arial" panose="020B0604020202020204" pitchFamily="34" charset="0"/>
                        </a:rPr>
                        <a:t>Tutorial</a:t>
                      </a:r>
                    </a:p>
                  </a:txBody>
                  <a:tcPr marL="60953" marR="60953" marT="0" marB="0" anchor="ctr">
                    <a:solidFill>
                      <a:srgbClr val="9933FF"/>
                    </a:solidFill>
                  </a:tcPr>
                </a:tc>
                <a:tc hMerge="1">
                  <a:txBody>
                    <a:bodyPr/>
                    <a:lstStyle/>
                    <a:p>
                      <a:endParaRPr lang="en-GB"/>
                    </a:p>
                  </a:txBody>
                  <a:tcPr/>
                </a:tc>
                <a:tc>
                  <a:txBody>
                    <a:bodyPr/>
                    <a:lstStyle/>
                    <a:p>
                      <a:pPr>
                        <a:lnSpc>
                          <a:spcPct val="100000"/>
                        </a:lnSpc>
                        <a:spcAft>
                          <a:spcPts val="0"/>
                        </a:spcAft>
                      </a:pPr>
                      <a:r>
                        <a:rPr lang="en-US" sz="1000">
                          <a:effectLst/>
                          <a:latin typeface="+mn-lt"/>
                        </a:rPr>
                        <a:t> Tutorial</a:t>
                      </a:r>
                      <a:endParaRPr lang="nl-NL" sz="1000">
                        <a:effectLst/>
                        <a:latin typeface="+mn-lt"/>
                        <a:ea typeface="Calibri" panose="020F0502020204030204" pitchFamily="34" charset="0"/>
                        <a:cs typeface="Arial" panose="020B0604020202020204" pitchFamily="34" charset="0"/>
                      </a:endParaRPr>
                    </a:p>
                  </a:txBody>
                  <a:tcPr marL="60953" marR="60953" marT="0" marB="0" anchor="ctr">
                    <a:solidFill>
                      <a:srgbClr val="9933FF"/>
                    </a:solidFill>
                  </a:tcPr>
                </a:tc>
                <a:tc>
                  <a:txBody>
                    <a:bodyPr/>
                    <a:lstStyle/>
                    <a:p>
                      <a:pPr>
                        <a:lnSpc>
                          <a:spcPct val="100000"/>
                        </a:lnSpc>
                        <a:spcAft>
                          <a:spcPts val="0"/>
                        </a:spcAft>
                      </a:pPr>
                      <a:r>
                        <a:rPr lang="nl-NL" sz="1000" err="1">
                          <a:effectLst/>
                          <a:latin typeface="+mn-lt"/>
                          <a:ea typeface="Calibri" panose="020F0502020204030204" pitchFamily="34" charset="0"/>
                          <a:cs typeface="Arial" panose="020B0604020202020204" pitchFamily="34" charset="0"/>
                        </a:rPr>
                        <a:t>Supervised</a:t>
                      </a:r>
                      <a:r>
                        <a:rPr lang="nl-NL" sz="1000">
                          <a:effectLst/>
                          <a:latin typeface="+mn-lt"/>
                          <a:ea typeface="Calibri" panose="020F0502020204030204" pitchFamily="34" charset="0"/>
                          <a:cs typeface="Arial" panose="020B0604020202020204" pitchFamily="34" charset="0"/>
                        </a:rPr>
                        <a:t> practical</a:t>
                      </a:r>
                    </a:p>
                  </a:txBody>
                  <a:tcPr marL="60953" marR="60953" marT="0" marB="0" anchor="ctr">
                    <a:solidFill>
                      <a:srgbClr val="9933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000">
                          <a:effectLst/>
                          <a:latin typeface="+mn-lt"/>
                          <a:ea typeface="Calibri" panose="020F0502020204030204" pitchFamily="34" charset="0"/>
                          <a:cs typeface="Arial" panose="020B0604020202020204" pitchFamily="34" charset="0"/>
                        </a:rPr>
                        <a:t>Online </a:t>
                      </a:r>
                      <a:r>
                        <a:rPr lang="nl-NL" sz="1000" err="1">
                          <a:effectLst/>
                          <a:latin typeface="+mn-lt"/>
                          <a:ea typeface="Calibri" panose="020F0502020204030204" pitchFamily="34" charset="0"/>
                          <a:cs typeface="Arial" panose="020B0604020202020204" pitchFamily="34" charset="0"/>
                        </a:rPr>
                        <a:t>discussions</a:t>
                      </a:r>
                      <a:endParaRPr lang="nl-NL" sz="1000">
                        <a:effectLst/>
                        <a:latin typeface="+mn-lt"/>
                        <a:ea typeface="Calibri" panose="020F0502020204030204" pitchFamily="34" charset="0"/>
                        <a:cs typeface="Arial" panose="020B0604020202020204" pitchFamily="34" charset="0"/>
                      </a:endParaRPr>
                    </a:p>
                  </a:txBody>
                  <a:tcPr marL="60953" marR="60953" marT="0" marB="0" anchor="ctr">
                    <a:solidFill>
                      <a:srgbClr val="0070C0"/>
                    </a:solidFill>
                  </a:tcPr>
                </a:tc>
                <a:tc>
                  <a:txBody>
                    <a:bodyPr/>
                    <a:lstStyle/>
                    <a:p>
                      <a:pPr>
                        <a:lnSpc>
                          <a:spcPct val="100000"/>
                        </a:lnSpc>
                        <a:spcAft>
                          <a:spcPts val="0"/>
                        </a:spcAft>
                      </a:pPr>
                      <a:r>
                        <a:rPr lang="nl-NL" sz="1000">
                          <a:effectLst/>
                          <a:latin typeface="+mn-lt"/>
                          <a:ea typeface="Calibri" panose="020F0502020204030204" pitchFamily="34" charset="0"/>
                          <a:cs typeface="Arial" panose="020B0604020202020204" pitchFamily="34" charset="0"/>
                        </a:rPr>
                        <a:t>Tutorial</a:t>
                      </a:r>
                    </a:p>
                  </a:txBody>
                  <a:tcPr marL="60953" marR="60953" marT="0" marB="0" anchor="ctr">
                    <a:solidFill>
                      <a:srgbClr val="9933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a:effectLst/>
                          <a:latin typeface="+mn-lt"/>
                        </a:rPr>
                        <a:t> </a:t>
                      </a:r>
                      <a:r>
                        <a:rPr lang="nl-NL" sz="1000">
                          <a:effectLst/>
                          <a:latin typeface="+mn-lt"/>
                          <a:ea typeface="Calibri" panose="020F0502020204030204" pitchFamily="34" charset="0"/>
                          <a:cs typeface="Arial" panose="020B0604020202020204" pitchFamily="34" charset="0"/>
                        </a:rPr>
                        <a:t>Online </a:t>
                      </a:r>
                      <a:r>
                        <a:rPr lang="nl-NL" sz="1000" err="1">
                          <a:effectLst/>
                          <a:latin typeface="+mn-lt"/>
                          <a:ea typeface="Calibri" panose="020F0502020204030204" pitchFamily="34" charset="0"/>
                          <a:cs typeface="Arial" panose="020B0604020202020204" pitchFamily="34" charset="0"/>
                        </a:rPr>
                        <a:t>discussions</a:t>
                      </a:r>
                      <a:endParaRPr lang="nl-NL" sz="1000">
                        <a:effectLst/>
                        <a:latin typeface="+mn-lt"/>
                        <a:ea typeface="Calibri" panose="020F0502020204030204" pitchFamily="34" charset="0"/>
                        <a:cs typeface="Arial" panose="020B0604020202020204" pitchFamily="34" charset="0"/>
                      </a:endParaRPr>
                    </a:p>
                  </a:txBody>
                  <a:tcPr marL="60953" marR="60953" marT="0" marB="0" anchor="ctr">
                    <a:solidFill>
                      <a:srgbClr val="0070C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a:effectLst/>
                          <a:latin typeface="+mn-lt"/>
                        </a:rPr>
                        <a:t> </a:t>
                      </a:r>
                      <a:r>
                        <a:rPr lang="nl-NL" sz="1000">
                          <a:effectLst/>
                          <a:latin typeface="+mn-lt"/>
                          <a:ea typeface="Calibri" panose="020F0502020204030204" pitchFamily="34" charset="0"/>
                          <a:cs typeface="Arial" panose="020B0604020202020204" pitchFamily="34" charset="0"/>
                        </a:rPr>
                        <a:t>Online </a:t>
                      </a:r>
                      <a:r>
                        <a:rPr lang="nl-NL" sz="1000" err="1">
                          <a:effectLst/>
                          <a:latin typeface="+mn-lt"/>
                          <a:ea typeface="Calibri" panose="020F0502020204030204" pitchFamily="34" charset="0"/>
                          <a:cs typeface="Arial" panose="020B0604020202020204" pitchFamily="34" charset="0"/>
                        </a:rPr>
                        <a:t>discussions</a:t>
                      </a:r>
                      <a:endParaRPr lang="nl-NL" sz="1000">
                        <a:effectLst/>
                        <a:latin typeface="+mn-lt"/>
                        <a:ea typeface="Calibri" panose="020F0502020204030204" pitchFamily="34" charset="0"/>
                        <a:cs typeface="Arial" panose="020B0604020202020204" pitchFamily="34" charset="0"/>
                      </a:endParaRPr>
                    </a:p>
                  </a:txBody>
                  <a:tcPr marL="60953" marR="60953" marT="0" marB="0" anchor="ctr">
                    <a:solidFill>
                      <a:srgbClr val="0070C0"/>
                    </a:solidFill>
                  </a:tcPr>
                </a:tc>
                <a:tc>
                  <a:txBody>
                    <a:bodyPr/>
                    <a:lstStyle/>
                    <a:p>
                      <a:pPr>
                        <a:lnSpc>
                          <a:spcPct val="100000"/>
                        </a:lnSpc>
                        <a:spcAft>
                          <a:spcPts val="0"/>
                        </a:spcAft>
                      </a:pPr>
                      <a:r>
                        <a:rPr lang="en-US" sz="1000">
                          <a:effectLst/>
                          <a:latin typeface="+mn-lt"/>
                        </a:rPr>
                        <a:t> </a:t>
                      </a:r>
                      <a:endParaRPr lang="nl-NL" sz="1000">
                        <a:effectLst/>
                        <a:latin typeface="+mn-lt"/>
                        <a:ea typeface="Calibri" panose="020F0502020204030204" pitchFamily="34" charset="0"/>
                        <a:cs typeface="Arial" panose="020B0604020202020204" pitchFamily="34" charset="0"/>
                      </a:endParaRPr>
                    </a:p>
                  </a:txBody>
                  <a:tcPr marL="60953" marR="60953" marT="0" marB="0" anchor="ctr"/>
                </a:tc>
                <a:extLst>
                  <a:ext uri="{0D108BD9-81ED-4DB2-BD59-A6C34878D82A}">
                    <a16:rowId xmlns:a16="http://schemas.microsoft.com/office/drawing/2014/main" val="3633772264"/>
                  </a:ext>
                </a:extLst>
              </a:tr>
              <a:tr h="316483">
                <a:tc>
                  <a:txBody>
                    <a:bodyPr/>
                    <a:lstStyle/>
                    <a:p>
                      <a:pPr algn="ctr">
                        <a:lnSpc>
                          <a:spcPct val="100000"/>
                        </a:lnSpc>
                        <a:spcAft>
                          <a:spcPts val="0"/>
                        </a:spcAft>
                      </a:pPr>
                      <a:r>
                        <a:rPr lang="en-US" sz="1100">
                          <a:effectLst/>
                          <a:latin typeface="+mn-lt"/>
                        </a:rPr>
                        <a:t>Activity 3</a:t>
                      </a:r>
                      <a:endParaRPr lang="nl-NL" sz="1100">
                        <a:effectLst/>
                        <a:latin typeface="+mn-lt"/>
                        <a:ea typeface="Calibri" panose="020F0502020204030204" pitchFamily="34" charset="0"/>
                        <a:cs typeface="Arial" panose="020B0604020202020204" pitchFamily="34" charset="0"/>
                      </a:endParaRPr>
                    </a:p>
                  </a:txBody>
                  <a:tcPr marL="60953" marR="60953" marT="0" marB="0" anchor="ctr"/>
                </a:tc>
                <a:tc>
                  <a:txBody>
                    <a:bodyPr/>
                    <a:lstStyle/>
                    <a:p>
                      <a:pPr>
                        <a:lnSpc>
                          <a:spcPct val="100000"/>
                        </a:lnSpc>
                        <a:spcAft>
                          <a:spcPts val="0"/>
                        </a:spcAft>
                      </a:pPr>
                      <a:r>
                        <a:rPr lang="en-US" sz="1000">
                          <a:effectLst/>
                          <a:latin typeface="+mn-lt"/>
                        </a:rPr>
                        <a:t> Tutorial</a:t>
                      </a:r>
                      <a:endParaRPr lang="nl-NL" sz="1000">
                        <a:effectLst/>
                        <a:latin typeface="+mn-lt"/>
                        <a:ea typeface="Calibri" panose="020F0502020204030204" pitchFamily="34" charset="0"/>
                        <a:cs typeface="Arial" panose="020B0604020202020204" pitchFamily="34" charset="0"/>
                      </a:endParaRPr>
                    </a:p>
                  </a:txBody>
                  <a:tcPr marL="60953" marR="60953" marT="0" marB="0">
                    <a:solidFill>
                      <a:srgbClr val="9933FF"/>
                    </a:solidFill>
                  </a:tcPr>
                </a:tc>
                <a:tc>
                  <a:txBody>
                    <a:bodyPr/>
                    <a:lstStyle/>
                    <a:p>
                      <a:pPr>
                        <a:lnSpc>
                          <a:spcPct val="100000"/>
                        </a:lnSpc>
                        <a:spcAft>
                          <a:spcPts val="0"/>
                        </a:spcAft>
                      </a:pPr>
                      <a:endParaRPr lang="nl-NL" sz="1000">
                        <a:effectLst/>
                        <a:latin typeface="+mn-lt"/>
                        <a:ea typeface="Calibri" panose="020F0502020204030204" pitchFamily="34" charset="0"/>
                        <a:cs typeface="Arial" panose="020B0604020202020204" pitchFamily="34" charset="0"/>
                      </a:endParaRPr>
                    </a:p>
                  </a:txBody>
                  <a:tcPr marL="60953" marR="60953" marT="0" marB="0" anchor="ctr"/>
                </a:tc>
                <a:tc gridSpan="2">
                  <a:txBody>
                    <a:bodyPr/>
                    <a:lstStyle/>
                    <a:p>
                      <a:pPr>
                        <a:lnSpc>
                          <a:spcPct val="100000"/>
                        </a:lnSpc>
                        <a:spcAft>
                          <a:spcPts val="0"/>
                        </a:spcAft>
                      </a:pPr>
                      <a:r>
                        <a:rPr lang="nl-NL" sz="1000">
                          <a:effectLst/>
                          <a:latin typeface="+mn-lt"/>
                          <a:ea typeface="Calibri" panose="020F0502020204030204" pitchFamily="34" charset="0"/>
                          <a:cs typeface="Arial" panose="020B0604020202020204" pitchFamily="34" charset="0"/>
                        </a:rPr>
                        <a:t>Tutorial</a:t>
                      </a:r>
                    </a:p>
                  </a:txBody>
                  <a:tcPr marL="60953" marR="60953" marT="0" marB="0">
                    <a:solidFill>
                      <a:srgbClr val="9933FF"/>
                    </a:solidFill>
                  </a:tcPr>
                </a:tc>
                <a:tc hMerge="1">
                  <a:txBody>
                    <a:bodyPr/>
                    <a:lstStyle/>
                    <a:p>
                      <a:endParaRPr lang="en-GB"/>
                    </a:p>
                  </a:txBody>
                  <a:tcPr/>
                </a:tc>
                <a:tc>
                  <a:txBody>
                    <a:bodyPr/>
                    <a:lstStyle/>
                    <a:p>
                      <a:pPr>
                        <a:lnSpc>
                          <a:spcPct val="100000"/>
                        </a:lnSpc>
                        <a:spcAft>
                          <a:spcPts val="0"/>
                        </a:spcAft>
                      </a:pPr>
                      <a:r>
                        <a:rPr lang="en-US" sz="1000">
                          <a:effectLst/>
                          <a:latin typeface="+mn-lt"/>
                        </a:rPr>
                        <a:t> Tutorial</a:t>
                      </a:r>
                      <a:endParaRPr lang="nl-NL" sz="1000">
                        <a:effectLst/>
                        <a:latin typeface="+mn-lt"/>
                        <a:ea typeface="Calibri" panose="020F0502020204030204" pitchFamily="34" charset="0"/>
                        <a:cs typeface="Arial" panose="020B0604020202020204" pitchFamily="34" charset="0"/>
                      </a:endParaRPr>
                    </a:p>
                  </a:txBody>
                  <a:tcPr marL="60953" marR="60953" marT="0" marB="0" anchor="ctr">
                    <a:solidFill>
                      <a:srgbClr val="9933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000">
                          <a:effectLst/>
                          <a:latin typeface="+mn-lt"/>
                          <a:ea typeface="Calibri" panose="020F0502020204030204" pitchFamily="34" charset="0"/>
                          <a:cs typeface="Arial" panose="020B0604020202020204" pitchFamily="34" charset="0"/>
                        </a:rPr>
                        <a:t>Online </a:t>
                      </a:r>
                      <a:r>
                        <a:rPr lang="nl-NL" sz="1000" err="1">
                          <a:effectLst/>
                          <a:latin typeface="+mn-lt"/>
                          <a:ea typeface="Calibri" panose="020F0502020204030204" pitchFamily="34" charset="0"/>
                          <a:cs typeface="Arial" panose="020B0604020202020204" pitchFamily="34" charset="0"/>
                        </a:rPr>
                        <a:t>discussions</a:t>
                      </a:r>
                      <a:endParaRPr lang="nl-NL" sz="1000">
                        <a:effectLst/>
                        <a:latin typeface="+mn-lt"/>
                        <a:ea typeface="Calibri" panose="020F0502020204030204" pitchFamily="34" charset="0"/>
                        <a:cs typeface="Arial" panose="020B0604020202020204" pitchFamily="34" charset="0"/>
                      </a:endParaRPr>
                    </a:p>
                  </a:txBody>
                  <a:tcPr marL="60953" marR="60953" marT="0" marB="0" anchor="ctr">
                    <a:solidFill>
                      <a:srgbClr val="0070C0"/>
                    </a:solidFill>
                  </a:tcPr>
                </a:tc>
                <a:tc>
                  <a:txBody>
                    <a:bodyPr/>
                    <a:lstStyle/>
                    <a:p>
                      <a:pPr>
                        <a:lnSpc>
                          <a:spcPct val="100000"/>
                        </a:lnSpc>
                        <a:spcAft>
                          <a:spcPts val="0"/>
                        </a:spcAft>
                      </a:pPr>
                      <a:endParaRPr lang="nl-NL" sz="1000">
                        <a:effectLst/>
                        <a:latin typeface="+mn-lt"/>
                        <a:ea typeface="Calibri" panose="020F0502020204030204" pitchFamily="34" charset="0"/>
                        <a:cs typeface="Arial" panose="020B0604020202020204" pitchFamily="34" charset="0"/>
                      </a:endParaRPr>
                    </a:p>
                  </a:txBody>
                  <a:tcPr marL="60953" marR="60953" marT="0" marB="0" anchor="ctr"/>
                </a:tc>
                <a:tc>
                  <a:txBody>
                    <a:bodyPr/>
                    <a:lstStyle/>
                    <a:p>
                      <a:pPr>
                        <a:lnSpc>
                          <a:spcPct val="100000"/>
                        </a:lnSpc>
                        <a:spcAft>
                          <a:spcPts val="0"/>
                        </a:spcAft>
                      </a:pPr>
                      <a:r>
                        <a:rPr lang="nl-NL" sz="1000" err="1">
                          <a:effectLst/>
                          <a:latin typeface="+mn-lt"/>
                          <a:ea typeface="Calibri" panose="020F0502020204030204" pitchFamily="34" charset="0"/>
                          <a:cs typeface="Arial" panose="020B0604020202020204" pitchFamily="34" charset="0"/>
                        </a:rPr>
                        <a:t>Guest</a:t>
                      </a:r>
                      <a:r>
                        <a:rPr lang="nl-NL" sz="1000">
                          <a:effectLst/>
                          <a:latin typeface="+mn-lt"/>
                          <a:ea typeface="Calibri" panose="020F0502020204030204" pitchFamily="34" charset="0"/>
                          <a:cs typeface="Arial" panose="020B0604020202020204" pitchFamily="34" charset="0"/>
                        </a:rPr>
                        <a:t> </a:t>
                      </a:r>
                      <a:r>
                        <a:rPr lang="nl-NL" sz="1000" err="1">
                          <a:effectLst/>
                          <a:latin typeface="+mn-lt"/>
                          <a:ea typeface="Calibri" panose="020F0502020204030204" pitchFamily="34" charset="0"/>
                          <a:cs typeface="Arial" panose="020B0604020202020204" pitchFamily="34" charset="0"/>
                        </a:rPr>
                        <a:t>lectures</a:t>
                      </a:r>
                      <a:endParaRPr lang="nl-NL" sz="1000">
                        <a:effectLst/>
                        <a:latin typeface="+mn-lt"/>
                        <a:ea typeface="Calibri" panose="020F0502020204030204" pitchFamily="34" charset="0"/>
                        <a:cs typeface="Arial" panose="020B0604020202020204" pitchFamily="34" charset="0"/>
                      </a:endParaRPr>
                    </a:p>
                  </a:txBody>
                  <a:tcPr marL="60953" marR="60953" marT="0" marB="0" anchor="ctr">
                    <a:solidFill>
                      <a:srgbClr val="00FFFF"/>
                    </a:solidFill>
                  </a:tcPr>
                </a:tc>
                <a:tc>
                  <a:txBody>
                    <a:bodyPr/>
                    <a:lstStyle/>
                    <a:p>
                      <a:pPr>
                        <a:lnSpc>
                          <a:spcPct val="100000"/>
                        </a:lnSpc>
                        <a:spcAft>
                          <a:spcPts val="0"/>
                        </a:spcAft>
                      </a:pPr>
                      <a:r>
                        <a:rPr lang="en-US" sz="1000">
                          <a:effectLst/>
                          <a:latin typeface="+mn-lt"/>
                        </a:rPr>
                        <a:t> </a:t>
                      </a:r>
                      <a:endParaRPr lang="nl-NL" sz="1000">
                        <a:effectLst/>
                        <a:latin typeface="+mn-lt"/>
                        <a:ea typeface="Calibri" panose="020F0502020204030204" pitchFamily="34" charset="0"/>
                        <a:cs typeface="Arial" panose="020B0604020202020204" pitchFamily="34" charset="0"/>
                      </a:endParaRPr>
                    </a:p>
                  </a:txBody>
                  <a:tcPr marL="60953" marR="60953" marT="0" marB="0" anchor="ctr"/>
                </a:tc>
                <a:tc>
                  <a:txBody>
                    <a:bodyPr/>
                    <a:lstStyle/>
                    <a:p>
                      <a:pPr>
                        <a:lnSpc>
                          <a:spcPct val="100000"/>
                        </a:lnSpc>
                        <a:spcAft>
                          <a:spcPts val="0"/>
                        </a:spcAft>
                      </a:pPr>
                      <a:r>
                        <a:rPr lang="en-US" sz="1000">
                          <a:effectLst/>
                          <a:latin typeface="+mn-lt"/>
                        </a:rPr>
                        <a:t> </a:t>
                      </a:r>
                      <a:endParaRPr lang="nl-NL" sz="1000">
                        <a:effectLst/>
                        <a:latin typeface="+mn-lt"/>
                        <a:ea typeface="Calibri" panose="020F0502020204030204" pitchFamily="34" charset="0"/>
                        <a:cs typeface="Arial" panose="020B0604020202020204" pitchFamily="34" charset="0"/>
                      </a:endParaRPr>
                    </a:p>
                  </a:txBody>
                  <a:tcPr marL="60953" marR="60953" marT="0" marB="0" anchor="ctr"/>
                </a:tc>
                <a:tc>
                  <a:txBody>
                    <a:bodyPr/>
                    <a:lstStyle/>
                    <a:p>
                      <a:pPr>
                        <a:lnSpc>
                          <a:spcPct val="100000"/>
                        </a:lnSpc>
                        <a:spcAft>
                          <a:spcPts val="0"/>
                        </a:spcAft>
                      </a:pPr>
                      <a:r>
                        <a:rPr lang="en-US" sz="1000">
                          <a:effectLst/>
                          <a:latin typeface="+mn-lt"/>
                        </a:rPr>
                        <a:t> </a:t>
                      </a:r>
                      <a:endParaRPr lang="nl-NL" sz="1000">
                        <a:effectLst/>
                        <a:latin typeface="+mn-lt"/>
                        <a:ea typeface="Calibri" panose="020F0502020204030204" pitchFamily="34" charset="0"/>
                        <a:cs typeface="Arial" panose="020B0604020202020204" pitchFamily="34" charset="0"/>
                      </a:endParaRPr>
                    </a:p>
                  </a:txBody>
                  <a:tcPr marL="60953" marR="60953" marT="0" marB="0" anchor="ctr"/>
                </a:tc>
                <a:extLst>
                  <a:ext uri="{0D108BD9-81ED-4DB2-BD59-A6C34878D82A}">
                    <a16:rowId xmlns:a16="http://schemas.microsoft.com/office/drawing/2014/main" val="2537766277"/>
                  </a:ext>
                </a:extLst>
              </a:tr>
              <a:tr h="316483">
                <a:tc>
                  <a:txBody>
                    <a:bodyPr/>
                    <a:lstStyle/>
                    <a:p>
                      <a:pPr algn="ctr">
                        <a:lnSpc>
                          <a:spcPct val="100000"/>
                        </a:lnSpc>
                        <a:spcAft>
                          <a:spcPts val="0"/>
                        </a:spcAft>
                      </a:pPr>
                      <a:r>
                        <a:rPr lang="en-US" sz="1100">
                          <a:effectLst/>
                          <a:latin typeface="+mn-lt"/>
                        </a:rPr>
                        <a:t>Activity 4</a:t>
                      </a:r>
                      <a:endParaRPr lang="nl-NL" sz="1100">
                        <a:effectLst/>
                        <a:latin typeface="+mn-lt"/>
                        <a:ea typeface="Calibri" panose="020F0502020204030204" pitchFamily="34" charset="0"/>
                        <a:cs typeface="Arial" panose="020B0604020202020204" pitchFamily="34" charset="0"/>
                      </a:endParaRPr>
                    </a:p>
                  </a:txBody>
                  <a:tcPr marL="60953" marR="60953" marT="0" marB="0" anchor="ctr"/>
                </a:tc>
                <a:tc>
                  <a:txBody>
                    <a:bodyPr/>
                    <a:lstStyle/>
                    <a:p>
                      <a:pPr>
                        <a:lnSpc>
                          <a:spcPct val="100000"/>
                        </a:lnSpc>
                        <a:spcAft>
                          <a:spcPts val="0"/>
                        </a:spcAft>
                      </a:pPr>
                      <a:r>
                        <a:rPr lang="nl-NL" sz="1000" err="1">
                          <a:effectLst/>
                          <a:latin typeface="+mn-lt"/>
                          <a:ea typeface="Calibri" panose="020F0502020204030204" pitchFamily="34" charset="0"/>
                          <a:cs typeface="Arial" panose="020B0604020202020204" pitchFamily="34" charset="0"/>
                        </a:rPr>
                        <a:t>Lecture</a:t>
                      </a:r>
                      <a:endParaRPr lang="nl-NL" sz="1000">
                        <a:effectLst/>
                        <a:latin typeface="+mn-lt"/>
                        <a:ea typeface="Calibri" panose="020F0502020204030204" pitchFamily="34" charset="0"/>
                        <a:cs typeface="Arial" panose="020B0604020202020204" pitchFamily="34" charset="0"/>
                      </a:endParaRPr>
                    </a:p>
                  </a:txBody>
                  <a:tcPr marL="60953" marR="60953" marT="0" marB="0">
                    <a:solidFill>
                      <a:srgbClr val="00FFFF"/>
                    </a:solidFill>
                  </a:tcPr>
                </a:tc>
                <a:tc>
                  <a:txBody>
                    <a:bodyPr/>
                    <a:lstStyle/>
                    <a:p>
                      <a:pPr>
                        <a:lnSpc>
                          <a:spcPct val="100000"/>
                        </a:lnSpc>
                        <a:spcAft>
                          <a:spcPts val="0"/>
                        </a:spcAft>
                      </a:pPr>
                      <a:endParaRPr lang="nl-NL" sz="1000">
                        <a:effectLst/>
                        <a:latin typeface="+mn-lt"/>
                        <a:ea typeface="Calibri" panose="020F0502020204030204" pitchFamily="34" charset="0"/>
                        <a:cs typeface="Arial" panose="020B0604020202020204" pitchFamily="34" charset="0"/>
                      </a:endParaRPr>
                    </a:p>
                  </a:txBody>
                  <a:tcPr marL="60953" marR="60953" marT="0" marB="0"/>
                </a:tc>
                <a:tc gridSpan="2">
                  <a:txBody>
                    <a:bodyPr/>
                    <a:lstStyle/>
                    <a:p>
                      <a:pPr>
                        <a:lnSpc>
                          <a:spcPct val="100000"/>
                        </a:lnSpc>
                        <a:spcAft>
                          <a:spcPts val="0"/>
                        </a:spcAft>
                      </a:pPr>
                      <a:r>
                        <a:rPr lang="nl-NL" sz="1000">
                          <a:effectLst/>
                          <a:latin typeface="+mn-lt"/>
                          <a:ea typeface="Calibri" panose="020F0502020204030204" pitchFamily="34" charset="0"/>
                          <a:cs typeface="Arial" panose="020B0604020202020204" pitchFamily="34" charset="0"/>
                        </a:rPr>
                        <a:t>Tutorial</a:t>
                      </a:r>
                    </a:p>
                  </a:txBody>
                  <a:tcPr marL="60953" marR="60953" marT="0" marB="0">
                    <a:solidFill>
                      <a:srgbClr val="9933FF"/>
                    </a:solidFill>
                  </a:tcPr>
                </a:tc>
                <a:tc hMerge="1">
                  <a:txBody>
                    <a:bodyPr/>
                    <a:lstStyle/>
                    <a:p>
                      <a:endParaRPr lang="en-GB"/>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000">
                          <a:effectLst/>
                          <a:latin typeface="+mn-lt"/>
                          <a:ea typeface="Calibri" panose="020F0502020204030204" pitchFamily="34" charset="0"/>
                          <a:cs typeface="Arial" panose="020B0604020202020204" pitchFamily="34" charset="0"/>
                        </a:rPr>
                        <a:t>Tutorial </a:t>
                      </a:r>
                      <a:r>
                        <a:rPr lang="nl-NL" sz="1000" err="1">
                          <a:effectLst/>
                          <a:latin typeface="+mn-lt"/>
                          <a:ea typeface="Calibri" panose="020F0502020204030204" pitchFamily="34" charset="0"/>
                          <a:cs typeface="Arial" panose="020B0604020202020204" pitchFamily="34" charset="0"/>
                        </a:rPr>
                        <a:t>and</a:t>
                      </a:r>
                      <a:r>
                        <a:rPr lang="nl-NL" sz="1000">
                          <a:effectLst/>
                          <a:latin typeface="+mn-lt"/>
                          <a:ea typeface="Calibri" panose="020F0502020204030204" pitchFamily="34" charset="0"/>
                          <a:cs typeface="Arial" panose="020B0604020202020204" pitchFamily="34" charset="0"/>
                        </a:rPr>
                        <a:t> </a:t>
                      </a:r>
                      <a:r>
                        <a:rPr lang="nl-NL" sz="1000" err="1">
                          <a:effectLst/>
                          <a:latin typeface="+mn-lt"/>
                          <a:ea typeface="Calibri" panose="020F0502020204030204" pitchFamily="34" charset="0"/>
                          <a:cs typeface="Arial" panose="020B0604020202020204" pitchFamily="34" charset="0"/>
                        </a:rPr>
                        <a:t>self-study</a:t>
                      </a:r>
                      <a:endParaRPr lang="nl-NL" sz="1000">
                        <a:effectLst/>
                        <a:latin typeface="+mn-lt"/>
                        <a:ea typeface="Calibri" panose="020F0502020204030204" pitchFamily="34" charset="0"/>
                        <a:cs typeface="Arial" panose="020B0604020202020204" pitchFamily="34" charset="0"/>
                      </a:endParaRPr>
                    </a:p>
                  </a:txBody>
                  <a:tcPr marL="60953" marR="60953" marT="0" marB="0">
                    <a:solidFill>
                      <a:srgbClr val="9933FF"/>
                    </a:solidFill>
                  </a:tcPr>
                </a:tc>
                <a:tc>
                  <a:txBody>
                    <a:bodyPr/>
                    <a:lstStyle/>
                    <a:p>
                      <a:pPr>
                        <a:lnSpc>
                          <a:spcPct val="100000"/>
                        </a:lnSpc>
                        <a:spcAft>
                          <a:spcPts val="0"/>
                        </a:spcAft>
                      </a:pPr>
                      <a:endParaRPr lang="nl-NL" sz="1000">
                        <a:effectLst/>
                        <a:latin typeface="+mn-lt"/>
                        <a:ea typeface="Calibri" panose="020F0502020204030204" pitchFamily="34" charset="0"/>
                        <a:cs typeface="Arial" panose="020B0604020202020204" pitchFamily="34" charset="0"/>
                      </a:endParaRPr>
                    </a:p>
                  </a:txBody>
                  <a:tcPr marL="60953" marR="60953" marT="0" marB="0"/>
                </a:tc>
                <a:tc>
                  <a:txBody>
                    <a:bodyPr/>
                    <a:lstStyle/>
                    <a:p>
                      <a:pPr>
                        <a:lnSpc>
                          <a:spcPct val="100000"/>
                        </a:lnSpc>
                        <a:spcAft>
                          <a:spcPts val="0"/>
                        </a:spcAft>
                      </a:pPr>
                      <a:endParaRPr lang="nl-NL" sz="1000">
                        <a:effectLst/>
                        <a:latin typeface="+mn-lt"/>
                        <a:ea typeface="Calibri" panose="020F0502020204030204" pitchFamily="34" charset="0"/>
                        <a:cs typeface="Arial" panose="020B0604020202020204" pitchFamily="34" charset="0"/>
                      </a:endParaRPr>
                    </a:p>
                  </a:txBody>
                  <a:tcPr marL="60953" marR="60953"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a:effectLst/>
                          <a:latin typeface="+mn-lt"/>
                        </a:rPr>
                        <a:t> </a:t>
                      </a:r>
                      <a:r>
                        <a:rPr lang="nl-NL" sz="1000">
                          <a:effectLst/>
                          <a:latin typeface="+mn-lt"/>
                          <a:ea typeface="Calibri" panose="020F0502020204030204" pitchFamily="34" charset="0"/>
                          <a:cs typeface="Arial" panose="020B0604020202020204" pitchFamily="34" charset="0"/>
                        </a:rPr>
                        <a:t>Online </a:t>
                      </a:r>
                      <a:r>
                        <a:rPr lang="nl-NL" sz="1000" err="1">
                          <a:effectLst/>
                          <a:latin typeface="+mn-lt"/>
                          <a:ea typeface="Calibri" panose="020F0502020204030204" pitchFamily="34" charset="0"/>
                          <a:cs typeface="Arial" panose="020B0604020202020204" pitchFamily="34" charset="0"/>
                        </a:rPr>
                        <a:t>discussions</a:t>
                      </a:r>
                      <a:endParaRPr lang="nl-NL" sz="1000">
                        <a:effectLst/>
                        <a:latin typeface="+mn-lt"/>
                        <a:ea typeface="Calibri" panose="020F0502020204030204" pitchFamily="34" charset="0"/>
                        <a:cs typeface="Arial" panose="020B0604020202020204" pitchFamily="34" charset="0"/>
                      </a:endParaRPr>
                    </a:p>
                  </a:txBody>
                  <a:tcPr marL="60953" marR="60953" marT="0" marB="0" anchor="ctr">
                    <a:solidFill>
                      <a:srgbClr val="0070C0"/>
                    </a:solidFill>
                  </a:tcPr>
                </a:tc>
                <a:tc>
                  <a:txBody>
                    <a:bodyPr/>
                    <a:lstStyle/>
                    <a:p>
                      <a:pPr>
                        <a:lnSpc>
                          <a:spcPct val="100000"/>
                        </a:lnSpc>
                        <a:spcAft>
                          <a:spcPts val="0"/>
                        </a:spcAft>
                      </a:pPr>
                      <a:r>
                        <a:rPr lang="en-US" sz="1000">
                          <a:effectLst/>
                          <a:latin typeface="+mn-lt"/>
                        </a:rPr>
                        <a:t> </a:t>
                      </a:r>
                      <a:endParaRPr lang="nl-NL" sz="1000">
                        <a:effectLst/>
                        <a:latin typeface="+mn-lt"/>
                        <a:ea typeface="Calibri" panose="020F0502020204030204" pitchFamily="34" charset="0"/>
                        <a:cs typeface="Arial" panose="020B0604020202020204" pitchFamily="34" charset="0"/>
                      </a:endParaRPr>
                    </a:p>
                  </a:txBody>
                  <a:tcPr marL="60953" marR="60953" marT="0" marB="0" anchor="ctr"/>
                </a:tc>
                <a:tc>
                  <a:txBody>
                    <a:bodyPr/>
                    <a:lstStyle/>
                    <a:p>
                      <a:pPr>
                        <a:lnSpc>
                          <a:spcPct val="100000"/>
                        </a:lnSpc>
                        <a:spcAft>
                          <a:spcPts val="0"/>
                        </a:spcAft>
                      </a:pPr>
                      <a:r>
                        <a:rPr lang="en-US" sz="1000">
                          <a:effectLst/>
                          <a:latin typeface="+mn-lt"/>
                        </a:rPr>
                        <a:t> </a:t>
                      </a:r>
                      <a:endParaRPr lang="nl-NL" sz="1000">
                        <a:effectLst/>
                        <a:latin typeface="+mn-lt"/>
                        <a:ea typeface="Calibri" panose="020F0502020204030204" pitchFamily="34" charset="0"/>
                        <a:cs typeface="Arial" panose="020B0604020202020204" pitchFamily="34" charset="0"/>
                      </a:endParaRPr>
                    </a:p>
                  </a:txBody>
                  <a:tcPr marL="60953" marR="60953" marT="0" marB="0" anchor="ctr"/>
                </a:tc>
                <a:tc>
                  <a:txBody>
                    <a:bodyPr/>
                    <a:lstStyle/>
                    <a:p>
                      <a:pPr>
                        <a:lnSpc>
                          <a:spcPct val="100000"/>
                        </a:lnSpc>
                        <a:spcAft>
                          <a:spcPts val="0"/>
                        </a:spcAft>
                      </a:pPr>
                      <a:r>
                        <a:rPr lang="en-US" sz="1000">
                          <a:effectLst/>
                          <a:latin typeface="+mn-lt"/>
                        </a:rPr>
                        <a:t> </a:t>
                      </a:r>
                      <a:endParaRPr lang="nl-NL" sz="1000">
                        <a:effectLst/>
                        <a:latin typeface="+mn-lt"/>
                        <a:ea typeface="Calibri" panose="020F0502020204030204" pitchFamily="34" charset="0"/>
                        <a:cs typeface="Arial" panose="020B0604020202020204" pitchFamily="34" charset="0"/>
                      </a:endParaRPr>
                    </a:p>
                  </a:txBody>
                  <a:tcPr marL="60953" marR="60953" marT="0" marB="0" anchor="ctr"/>
                </a:tc>
                <a:extLst>
                  <a:ext uri="{0D108BD9-81ED-4DB2-BD59-A6C34878D82A}">
                    <a16:rowId xmlns:a16="http://schemas.microsoft.com/office/drawing/2014/main" val="721663395"/>
                  </a:ext>
                </a:extLst>
              </a:tr>
              <a:tr h="316483">
                <a:tc>
                  <a:txBody>
                    <a:bodyPr/>
                    <a:lstStyle/>
                    <a:p>
                      <a:pPr algn="ctr">
                        <a:lnSpc>
                          <a:spcPct val="100000"/>
                        </a:lnSpc>
                        <a:spcAft>
                          <a:spcPts val="0"/>
                        </a:spcAft>
                      </a:pPr>
                      <a:r>
                        <a:rPr lang="en-US" sz="1100">
                          <a:effectLst/>
                          <a:latin typeface="+mn-lt"/>
                        </a:rPr>
                        <a:t>Activity 5</a:t>
                      </a:r>
                      <a:endParaRPr lang="nl-NL" sz="1100">
                        <a:effectLst/>
                        <a:latin typeface="+mn-lt"/>
                        <a:ea typeface="Calibri" panose="020F0502020204030204" pitchFamily="34" charset="0"/>
                        <a:cs typeface="Arial" panose="020B0604020202020204" pitchFamily="34" charset="0"/>
                      </a:endParaRPr>
                    </a:p>
                  </a:txBody>
                  <a:tcPr marL="60953" marR="60953" marT="0" marB="0" anchor="ctr"/>
                </a:tc>
                <a:tc>
                  <a:txBody>
                    <a:bodyPr/>
                    <a:lstStyle/>
                    <a:p>
                      <a:pPr>
                        <a:lnSpc>
                          <a:spcPct val="100000"/>
                        </a:lnSpc>
                        <a:spcAft>
                          <a:spcPts val="0"/>
                        </a:spcAft>
                      </a:pPr>
                      <a:r>
                        <a:rPr lang="nl-NL" sz="1000">
                          <a:effectLst/>
                          <a:latin typeface="+mn-lt"/>
                          <a:ea typeface="Calibri" panose="020F0502020204030204" pitchFamily="34" charset="0"/>
                          <a:cs typeface="Arial" panose="020B0604020202020204" pitchFamily="34" charset="0"/>
                        </a:rPr>
                        <a:t>Tutorial</a:t>
                      </a:r>
                    </a:p>
                  </a:txBody>
                  <a:tcPr marL="60953" marR="60953" marT="0" marB="0" anchor="ctr">
                    <a:solidFill>
                      <a:srgbClr val="9933FF"/>
                    </a:solidFill>
                  </a:tcPr>
                </a:tc>
                <a:tc>
                  <a:txBody>
                    <a:bodyPr/>
                    <a:lstStyle/>
                    <a:p>
                      <a:pPr>
                        <a:lnSpc>
                          <a:spcPct val="100000"/>
                        </a:lnSpc>
                        <a:spcAft>
                          <a:spcPts val="0"/>
                        </a:spcAft>
                      </a:pPr>
                      <a:endParaRPr lang="nl-NL" sz="1000">
                        <a:effectLst/>
                        <a:latin typeface="+mn-lt"/>
                        <a:ea typeface="Calibri" panose="020F0502020204030204" pitchFamily="34" charset="0"/>
                        <a:cs typeface="Arial" panose="020B0604020202020204" pitchFamily="34" charset="0"/>
                      </a:endParaRPr>
                    </a:p>
                  </a:txBody>
                  <a:tcPr marL="60953" marR="60953" marT="0" marB="0"/>
                </a:tc>
                <a:tc gridSpan="2">
                  <a:txBody>
                    <a:bodyPr/>
                    <a:lstStyle/>
                    <a:p>
                      <a:pPr>
                        <a:lnSpc>
                          <a:spcPct val="100000"/>
                        </a:lnSpc>
                        <a:spcAft>
                          <a:spcPts val="0"/>
                        </a:spcAft>
                      </a:pPr>
                      <a:endParaRPr lang="nl-NL" sz="1000">
                        <a:effectLst/>
                        <a:latin typeface="+mn-lt"/>
                        <a:ea typeface="Calibri" panose="020F0502020204030204" pitchFamily="34" charset="0"/>
                        <a:cs typeface="Arial" panose="020B0604020202020204" pitchFamily="34" charset="0"/>
                      </a:endParaRPr>
                    </a:p>
                  </a:txBody>
                  <a:tcPr marL="60953" marR="60953" marT="0" marB="0"/>
                </a:tc>
                <a:tc hMerge="1">
                  <a:txBody>
                    <a:bodyPr/>
                    <a:lstStyle/>
                    <a:p>
                      <a:endParaRPr lang="en-GB"/>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000">
                          <a:effectLst/>
                          <a:latin typeface="+mn-lt"/>
                          <a:ea typeface="Calibri" panose="020F0502020204030204" pitchFamily="34" charset="0"/>
                          <a:cs typeface="Arial" panose="020B0604020202020204" pitchFamily="34" charset="0"/>
                        </a:rPr>
                        <a:t>Online </a:t>
                      </a:r>
                      <a:r>
                        <a:rPr lang="nl-NL" sz="1000" err="1">
                          <a:effectLst/>
                          <a:latin typeface="+mn-lt"/>
                          <a:ea typeface="Calibri" panose="020F0502020204030204" pitchFamily="34" charset="0"/>
                          <a:cs typeface="Arial" panose="020B0604020202020204" pitchFamily="34" charset="0"/>
                        </a:rPr>
                        <a:t>discussions</a:t>
                      </a:r>
                      <a:endParaRPr lang="nl-NL" sz="1000">
                        <a:effectLst/>
                        <a:latin typeface="+mn-lt"/>
                        <a:ea typeface="Calibri" panose="020F0502020204030204" pitchFamily="34" charset="0"/>
                        <a:cs typeface="Arial" panose="020B0604020202020204" pitchFamily="34" charset="0"/>
                      </a:endParaRPr>
                    </a:p>
                  </a:txBody>
                  <a:tcPr marL="60953" marR="60953" marT="0" marB="0" anchor="ctr">
                    <a:solidFill>
                      <a:srgbClr val="0070C0"/>
                    </a:solidFill>
                  </a:tcPr>
                </a:tc>
                <a:tc>
                  <a:txBody>
                    <a:bodyPr/>
                    <a:lstStyle/>
                    <a:p>
                      <a:pPr>
                        <a:lnSpc>
                          <a:spcPct val="100000"/>
                        </a:lnSpc>
                        <a:spcAft>
                          <a:spcPts val="0"/>
                        </a:spcAft>
                      </a:pPr>
                      <a:endParaRPr lang="nl-NL" sz="1000">
                        <a:effectLst/>
                        <a:latin typeface="+mn-lt"/>
                        <a:ea typeface="Calibri" panose="020F0502020204030204" pitchFamily="34" charset="0"/>
                        <a:cs typeface="Arial" panose="020B0604020202020204" pitchFamily="34" charset="0"/>
                      </a:endParaRPr>
                    </a:p>
                  </a:txBody>
                  <a:tcPr marL="60953" marR="60953" marT="0" marB="0" anchor="ctr"/>
                </a:tc>
                <a:tc>
                  <a:txBody>
                    <a:bodyPr/>
                    <a:lstStyle/>
                    <a:p>
                      <a:pPr>
                        <a:lnSpc>
                          <a:spcPct val="100000"/>
                        </a:lnSpc>
                        <a:spcAft>
                          <a:spcPts val="0"/>
                        </a:spcAft>
                      </a:pPr>
                      <a:endParaRPr lang="nl-NL" sz="1000">
                        <a:effectLst/>
                        <a:latin typeface="+mn-lt"/>
                        <a:ea typeface="Calibri" panose="020F0502020204030204" pitchFamily="34" charset="0"/>
                        <a:cs typeface="Arial" panose="020B0604020202020204" pitchFamily="34" charset="0"/>
                      </a:endParaRPr>
                    </a:p>
                  </a:txBody>
                  <a:tcPr marL="60953" marR="60953" marT="0" marB="0"/>
                </a:tc>
                <a:tc>
                  <a:txBody>
                    <a:bodyPr/>
                    <a:lstStyle/>
                    <a:p>
                      <a:pPr>
                        <a:lnSpc>
                          <a:spcPct val="100000"/>
                        </a:lnSpc>
                        <a:spcAft>
                          <a:spcPts val="0"/>
                        </a:spcAft>
                      </a:pPr>
                      <a:r>
                        <a:rPr lang="en-US" sz="1000">
                          <a:effectLst/>
                          <a:latin typeface="+mn-lt"/>
                        </a:rPr>
                        <a:t> </a:t>
                      </a:r>
                      <a:endParaRPr lang="nl-NL" sz="1000">
                        <a:effectLst/>
                        <a:latin typeface="+mn-lt"/>
                        <a:ea typeface="Calibri" panose="020F0502020204030204" pitchFamily="34" charset="0"/>
                        <a:cs typeface="Arial" panose="020B0604020202020204" pitchFamily="34" charset="0"/>
                      </a:endParaRPr>
                    </a:p>
                  </a:txBody>
                  <a:tcPr marL="60953" marR="60953" marT="0" marB="0" anchor="ctr"/>
                </a:tc>
                <a:tc>
                  <a:txBody>
                    <a:bodyPr/>
                    <a:lstStyle/>
                    <a:p>
                      <a:pPr>
                        <a:lnSpc>
                          <a:spcPct val="100000"/>
                        </a:lnSpc>
                        <a:spcAft>
                          <a:spcPts val="0"/>
                        </a:spcAft>
                      </a:pPr>
                      <a:r>
                        <a:rPr lang="en-US" sz="1000">
                          <a:effectLst/>
                          <a:latin typeface="+mn-lt"/>
                        </a:rPr>
                        <a:t> </a:t>
                      </a:r>
                      <a:endParaRPr lang="nl-NL" sz="1000">
                        <a:effectLst/>
                        <a:latin typeface="+mn-lt"/>
                        <a:ea typeface="Calibri" panose="020F0502020204030204" pitchFamily="34" charset="0"/>
                        <a:cs typeface="Arial" panose="020B0604020202020204" pitchFamily="34" charset="0"/>
                      </a:endParaRPr>
                    </a:p>
                  </a:txBody>
                  <a:tcPr marL="60953" marR="60953" marT="0" marB="0" anchor="ctr"/>
                </a:tc>
                <a:tc>
                  <a:txBody>
                    <a:bodyPr/>
                    <a:lstStyle/>
                    <a:p>
                      <a:pPr>
                        <a:lnSpc>
                          <a:spcPct val="100000"/>
                        </a:lnSpc>
                        <a:spcAft>
                          <a:spcPts val="0"/>
                        </a:spcAft>
                      </a:pPr>
                      <a:r>
                        <a:rPr lang="en-US" sz="1000">
                          <a:effectLst/>
                          <a:latin typeface="+mn-lt"/>
                        </a:rPr>
                        <a:t> </a:t>
                      </a:r>
                      <a:endParaRPr lang="nl-NL" sz="1000">
                        <a:effectLst/>
                        <a:latin typeface="+mn-lt"/>
                        <a:ea typeface="Calibri" panose="020F0502020204030204" pitchFamily="34" charset="0"/>
                        <a:cs typeface="Arial" panose="020B0604020202020204" pitchFamily="34" charset="0"/>
                      </a:endParaRPr>
                    </a:p>
                  </a:txBody>
                  <a:tcPr marL="60953" marR="60953" marT="0" marB="0" anchor="ctr"/>
                </a:tc>
                <a:tc>
                  <a:txBody>
                    <a:bodyPr/>
                    <a:lstStyle/>
                    <a:p>
                      <a:pPr>
                        <a:lnSpc>
                          <a:spcPct val="100000"/>
                        </a:lnSpc>
                        <a:spcAft>
                          <a:spcPts val="0"/>
                        </a:spcAft>
                      </a:pPr>
                      <a:r>
                        <a:rPr lang="en-US" sz="1000" dirty="0">
                          <a:effectLst/>
                          <a:latin typeface="+mn-lt"/>
                        </a:rPr>
                        <a:t> </a:t>
                      </a:r>
                      <a:endParaRPr lang="nl-NL" sz="1000" dirty="0">
                        <a:effectLst/>
                        <a:latin typeface="+mn-lt"/>
                        <a:ea typeface="Calibri" panose="020F0502020204030204" pitchFamily="34" charset="0"/>
                        <a:cs typeface="Arial" panose="020B0604020202020204" pitchFamily="34" charset="0"/>
                      </a:endParaRPr>
                    </a:p>
                  </a:txBody>
                  <a:tcPr marL="60953" marR="60953" marT="0" marB="0" anchor="ctr"/>
                </a:tc>
                <a:extLst>
                  <a:ext uri="{0D108BD9-81ED-4DB2-BD59-A6C34878D82A}">
                    <a16:rowId xmlns:a16="http://schemas.microsoft.com/office/drawing/2014/main" val="3011591049"/>
                  </a:ext>
                </a:extLst>
              </a:tr>
              <a:tr h="174065">
                <a:tc>
                  <a:txBody>
                    <a:bodyPr/>
                    <a:lstStyle/>
                    <a:p>
                      <a:pPr algn="ctr">
                        <a:lnSpc>
                          <a:spcPct val="100000"/>
                        </a:lnSpc>
                        <a:spcAft>
                          <a:spcPts val="0"/>
                        </a:spcAft>
                      </a:pPr>
                      <a:r>
                        <a:rPr lang="en-US" sz="1100">
                          <a:effectLst/>
                          <a:latin typeface="+mn-lt"/>
                        </a:rPr>
                        <a:t>Activity 6</a:t>
                      </a:r>
                      <a:endParaRPr lang="nl-NL" sz="1100">
                        <a:effectLst/>
                        <a:latin typeface="+mn-lt"/>
                        <a:ea typeface="Calibri" panose="020F0502020204030204" pitchFamily="34" charset="0"/>
                        <a:cs typeface="Arial" panose="020B0604020202020204" pitchFamily="34" charset="0"/>
                      </a:endParaRPr>
                    </a:p>
                  </a:txBody>
                  <a:tcPr marL="60953" marR="60953" marT="0" marB="0" anchor="ctr"/>
                </a:tc>
                <a:tc>
                  <a:txBody>
                    <a:bodyPr/>
                    <a:lstStyle/>
                    <a:p>
                      <a:pPr>
                        <a:lnSpc>
                          <a:spcPct val="100000"/>
                        </a:lnSpc>
                        <a:spcAft>
                          <a:spcPts val="0"/>
                        </a:spcAft>
                      </a:pPr>
                      <a:r>
                        <a:rPr lang="nl-NL" sz="1000">
                          <a:effectLst/>
                          <a:latin typeface="+mn-lt"/>
                          <a:ea typeface="Calibri" panose="020F0502020204030204" pitchFamily="34" charset="0"/>
                          <a:cs typeface="Arial" panose="020B0604020202020204" pitchFamily="34" charset="0"/>
                        </a:rPr>
                        <a:t>Tutorial</a:t>
                      </a:r>
                    </a:p>
                  </a:txBody>
                  <a:tcPr marL="60953" marR="60953" marT="0" marB="0" anchor="ctr">
                    <a:solidFill>
                      <a:srgbClr val="9933FF"/>
                    </a:solidFill>
                  </a:tcPr>
                </a:tc>
                <a:tc>
                  <a:txBody>
                    <a:bodyPr/>
                    <a:lstStyle/>
                    <a:p>
                      <a:pPr>
                        <a:lnSpc>
                          <a:spcPct val="100000"/>
                        </a:lnSpc>
                        <a:spcAft>
                          <a:spcPts val="0"/>
                        </a:spcAft>
                      </a:pPr>
                      <a:endParaRPr lang="nl-NL" sz="1000">
                        <a:effectLst/>
                        <a:latin typeface="+mn-lt"/>
                        <a:ea typeface="Calibri" panose="020F0502020204030204" pitchFamily="34" charset="0"/>
                        <a:cs typeface="Arial" panose="020B0604020202020204" pitchFamily="34" charset="0"/>
                      </a:endParaRPr>
                    </a:p>
                  </a:txBody>
                  <a:tcPr marL="60953" marR="60953" marT="0" marB="0"/>
                </a:tc>
                <a:tc gridSpan="2">
                  <a:txBody>
                    <a:bodyPr/>
                    <a:lstStyle/>
                    <a:p>
                      <a:pPr>
                        <a:lnSpc>
                          <a:spcPct val="100000"/>
                        </a:lnSpc>
                        <a:spcAft>
                          <a:spcPts val="0"/>
                        </a:spcAft>
                      </a:pPr>
                      <a:endParaRPr lang="nl-NL" sz="1000">
                        <a:effectLst/>
                        <a:latin typeface="+mn-lt"/>
                        <a:ea typeface="Calibri" panose="020F0502020204030204" pitchFamily="34" charset="0"/>
                        <a:cs typeface="Arial" panose="020B0604020202020204" pitchFamily="34" charset="0"/>
                      </a:endParaRPr>
                    </a:p>
                  </a:txBody>
                  <a:tcPr marL="60953" marR="60953" marT="0" marB="0"/>
                </a:tc>
                <a:tc hMerge="1">
                  <a:txBody>
                    <a:bodyPr/>
                    <a:lstStyle/>
                    <a:p>
                      <a:endParaRPr lang="en-GB"/>
                    </a:p>
                  </a:txBody>
                  <a:tcPr/>
                </a:tc>
                <a:tc>
                  <a:txBody>
                    <a:bodyPr/>
                    <a:lstStyle/>
                    <a:p>
                      <a:pPr>
                        <a:lnSpc>
                          <a:spcPct val="100000"/>
                        </a:lnSpc>
                        <a:spcAft>
                          <a:spcPts val="0"/>
                        </a:spcAft>
                      </a:pPr>
                      <a:endParaRPr lang="nl-NL" sz="1000">
                        <a:effectLst/>
                        <a:latin typeface="+mn-lt"/>
                        <a:ea typeface="Calibri" panose="020F0502020204030204" pitchFamily="34" charset="0"/>
                        <a:cs typeface="Arial" panose="020B0604020202020204" pitchFamily="34" charset="0"/>
                      </a:endParaRPr>
                    </a:p>
                  </a:txBody>
                  <a:tcPr marL="60953" marR="60953" marT="0" marB="0" anchor="ctr"/>
                </a:tc>
                <a:tc>
                  <a:txBody>
                    <a:bodyPr/>
                    <a:lstStyle/>
                    <a:p>
                      <a:pPr>
                        <a:lnSpc>
                          <a:spcPct val="100000"/>
                        </a:lnSpc>
                        <a:spcAft>
                          <a:spcPts val="0"/>
                        </a:spcAft>
                      </a:pPr>
                      <a:endParaRPr lang="nl-NL" sz="1000">
                        <a:effectLst/>
                        <a:latin typeface="+mn-lt"/>
                        <a:ea typeface="Calibri" panose="020F0502020204030204" pitchFamily="34" charset="0"/>
                        <a:cs typeface="Arial" panose="020B0604020202020204" pitchFamily="34" charset="0"/>
                      </a:endParaRPr>
                    </a:p>
                  </a:txBody>
                  <a:tcPr marL="60953" marR="60953" marT="0" marB="0" anchor="ctr"/>
                </a:tc>
                <a:tc>
                  <a:txBody>
                    <a:bodyPr/>
                    <a:lstStyle/>
                    <a:p>
                      <a:pPr>
                        <a:lnSpc>
                          <a:spcPct val="100000"/>
                        </a:lnSpc>
                        <a:spcAft>
                          <a:spcPts val="0"/>
                        </a:spcAft>
                      </a:pPr>
                      <a:r>
                        <a:rPr lang="en-US" sz="1000">
                          <a:effectLst/>
                          <a:latin typeface="+mn-lt"/>
                        </a:rPr>
                        <a:t> </a:t>
                      </a:r>
                      <a:endParaRPr lang="nl-NL" sz="1000">
                        <a:effectLst/>
                        <a:latin typeface="+mn-lt"/>
                        <a:ea typeface="Calibri" panose="020F0502020204030204" pitchFamily="34" charset="0"/>
                        <a:cs typeface="Arial" panose="020B0604020202020204" pitchFamily="34" charset="0"/>
                      </a:endParaRPr>
                    </a:p>
                  </a:txBody>
                  <a:tcPr marL="60953" marR="60953" marT="0" marB="0"/>
                </a:tc>
                <a:tc>
                  <a:txBody>
                    <a:bodyPr/>
                    <a:lstStyle/>
                    <a:p>
                      <a:pPr>
                        <a:lnSpc>
                          <a:spcPct val="100000"/>
                        </a:lnSpc>
                        <a:spcAft>
                          <a:spcPts val="0"/>
                        </a:spcAft>
                      </a:pPr>
                      <a:r>
                        <a:rPr lang="en-US" sz="1000">
                          <a:effectLst/>
                          <a:latin typeface="+mn-lt"/>
                        </a:rPr>
                        <a:t> </a:t>
                      </a:r>
                      <a:endParaRPr lang="nl-NL" sz="1000">
                        <a:effectLst/>
                        <a:latin typeface="+mn-lt"/>
                        <a:ea typeface="Calibri" panose="020F0502020204030204" pitchFamily="34" charset="0"/>
                        <a:cs typeface="Arial" panose="020B0604020202020204" pitchFamily="34" charset="0"/>
                      </a:endParaRPr>
                    </a:p>
                  </a:txBody>
                  <a:tcPr marL="60953" marR="60953" marT="0" marB="0" anchor="ctr"/>
                </a:tc>
                <a:tc>
                  <a:txBody>
                    <a:bodyPr/>
                    <a:lstStyle/>
                    <a:p>
                      <a:pPr>
                        <a:lnSpc>
                          <a:spcPct val="100000"/>
                        </a:lnSpc>
                        <a:spcAft>
                          <a:spcPts val="0"/>
                        </a:spcAft>
                      </a:pPr>
                      <a:r>
                        <a:rPr lang="en-US" sz="1000">
                          <a:effectLst/>
                          <a:latin typeface="+mn-lt"/>
                        </a:rPr>
                        <a:t> </a:t>
                      </a:r>
                      <a:endParaRPr lang="nl-NL" sz="1000">
                        <a:effectLst/>
                        <a:latin typeface="+mn-lt"/>
                        <a:ea typeface="Calibri" panose="020F0502020204030204" pitchFamily="34" charset="0"/>
                        <a:cs typeface="Arial" panose="020B0604020202020204" pitchFamily="34" charset="0"/>
                      </a:endParaRPr>
                    </a:p>
                  </a:txBody>
                  <a:tcPr marL="60953" marR="60953" marT="0" marB="0" anchor="ctr"/>
                </a:tc>
                <a:tc>
                  <a:txBody>
                    <a:bodyPr/>
                    <a:lstStyle/>
                    <a:p>
                      <a:pPr>
                        <a:lnSpc>
                          <a:spcPct val="100000"/>
                        </a:lnSpc>
                        <a:spcAft>
                          <a:spcPts val="0"/>
                        </a:spcAft>
                      </a:pPr>
                      <a:r>
                        <a:rPr lang="en-US" sz="1000">
                          <a:effectLst/>
                          <a:latin typeface="+mn-lt"/>
                        </a:rPr>
                        <a:t> </a:t>
                      </a:r>
                      <a:endParaRPr lang="nl-NL" sz="1000">
                        <a:effectLst/>
                        <a:latin typeface="+mn-lt"/>
                        <a:ea typeface="Calibri" panose="020F0502020204030204" pitchFamily="34" charset="0"/>
                        <a:cs typeface="Arial" panose="020B0604020202020204" pitchFamily="34" charset="0"/>
                      </a:endParaRPr>
                    </a:p>
                  </a:txBody>
                  <a:tcPr marL="60953" marR="60953" marT="0" marB="0" anchor="ctr"/>
                </a:tc>
                <a:tc>
                  <a:txBody>
                    <a:bodyPr/>
                    <a:lstStyle/>
                    <a:p>
                      <a:pPr>
                        <a:lnSpc>
                          <a:spcPct val="100000"/>
                        </a:lnSpc>
                        <a:spcAft>
                          <a:spcPts val="0"/>
                        </a:spcAft>
                      </a:pPr>
                      <a:r>
                        <a:rPr lang="en-US" sz="1000">
                          <a:effectLst/>
                          <a:latin typeface="+mn-lt"/>
                        </a:rPr>
                        <a:t> </a:t>
                      </a:r>
                      <a:endParaRPr lang="nl-NL" sz="1000">
                        <a:effectLst/>
                        <a:latin typeface="+mn-lt"/>
                        <a:ea typeface="Calibri" panose="020F0502020204030204" pitchFamily="34" charset="0"/>
                        <a:cs typeface="Arial" panose="020B0604020202020204" pitchFamily="34" charset="0"/>
                      </a:endParaRPr>
                    </a:p>
                  </a:txBody>
                  <a:tcPr marL="60953" marR="60953" marT="0" marB="0" anchor="ctr"/>
                </a:tc>
                <a:extLst>
                  <a:ext uri="{0D108BD9-81ED-4DB2-BD59-A6C34878D82A}">
                    <a16:rowId xmlns:a16="http://schemas.microsoft.com/office/drawing/2014/main" val="1245100698"/>
                  </a:ext>
                </a:extLst>
              </a:tr>
              <a:tr h="174065">
                <a:tc>
                  <a:txBody>
                    <a:bodyPr/>
                    <a:lstStyle/>
                    <a:p>
                      <a:pPr algn="ctr">
                        <a:lnSpc>
                          <a:spcPct val="100000"/>
                        </a:lnSpc>
                        <a:spcAft>
                          <a:spcPts val="0"/>
                        </a:spcAft>
                      </a:pPr>
                      <a:r>
                        <a:rPr lang="en-US" sz="1100">
                          <a:effectLst/>
                          <a:latin typeface="+mn-lt"/>
                        </a:rPr>
                        <a:t>Activity 7</a:t>
                      </a:r>
                      <a:endParaRPr lang="nl-NL" sz="1100">
                        <a:effectLst/>
                        <a:latin typeface="+mn-lt"/>
                        <a:ea typeface="Calibri" panose="020F0502020204030204" pitchFamily="34" charset="0"/>
                        <a:cs typeface="Arial" panose="020B0604020202020204" pitchFamily="34" charset="0"/>
                      </a:endParaRPr>
                    </a:p>
                  </a:txBody>
                  <a:tcPr marL="60953" marR="60953" marT="0" marB="0" anchor="ctr"/>
                </a:tc>
                <a:tc>
                  <a:txBody>
                    <a:bodyPr/>
                    <a:lstStyle/>
                    <a:p>
                      <a:pPr>
                        <a:lnSpc>
                          <a:spcPct val="100000"/>
                        </a:lnSpc>
                        <a:spcAft>
                          <a:spcPts val="0"/>
                        </a:spcAft>
                      </a:pPr>
                      <a:r>
                        <a:rPr lang="nl-NL" sz="1000" err="1">
                          <a:effectLst/>
                          <a:latin typeface="+mn-lt"/>
                          <a:ea typeface="Calibri" panose="020F0502020204030204" pitchFamily="34" charset="0"/>
                          <a:cs typeface="Arial" panose="020B0604020202020204" pitchFamily="34" charset="0"/>
                        </a:rPr>
                        <a:t>Lecture</a:t>
                      </a:r>
                      <a:endParaRPr lang="nl-NL" sz="1000">
                        <a:effectLst/>
                        <a:latin typeface="+mn-lt"/>
                        <a:ea typeface="Calibri" panose="020F0502020204030204" pitchFamily="34" charset="0"/>
                        <a:cs typeface="Arial" panose="020B0604020202020204" pitchFamily="34" charset="0"/>
                      </a:endParaRPr>
                    </a:p>
                  </a:txBody>
                  <a:tcPr marL="60953" marR="60953" marT="0" marB="0" anchor="ctr">
                    <a:solidFill>
                      <a:srgbClr val="00FFFF"/>
                    </a:solidFill>
                  </a:tcPr>
                </a:tc>
                <a:tc>
                  <a:txBody>
                    <a:bodyPr/>
                    <a:lstStyle/>
                    <a:p>
                      <a:pPr>
                        <a:lnSpc>
                          <a:spcPct val="100000"/>
                        </a:lnSpc>
                        <a:spcAft>
                          <a:spcPts val="0"/>
                        </a:spcAft>
                      </a:pPr>
                      <a:endParaRPr lang="nl-NL" sz="1000">
                        <a:effectLst/>
                        <a:latin typeface="+mn-lt"/>
                        <a:ea typeface="Calibri" panose="020F0502020204030204" pitchFamily="34" charset="0"/>
                        <a:cs typeface="Arial" panose="020B0604020202020204" pitchFamily="34" charset="0"/>
                      </a:endParaRPr>
                    </a:p>
                  </a:txBody>
                  <a:tcPr marL="60953" marR="60953" marT="0" marB="0" anchor="ctr"/>
                </a:tc>
                <a:tc gridSpan="2">
                  <a:txBody>
                    <a:bodyPr/>
                    <a:lstStyle/>
                    <a:p>
                      <a:pPr>
                        <a:lnSpc>
                          <a:spcPct val="100000"/>
                        </a:lnSpc>
                        <a:spcAft>
                          <a:spcPts val="0"/>
                        </a:spcAft>
                      </a:pPr>
                      <a:endParaRPr lang="nl-NL" sz="1000">
                        <a:effectLst/>
                        <a:latin typeface="+mn-lt"/>
                        <a:ea typeface="Calibri" panose="020F0502020204030204" pitchFamily="34" charset="0"/>
                        <a:cs typeface="Arial" panose="020B0604020202020204" pitchFamily="34" charset="0"/>
                      </a:endParaRPr>
                    </a:p>
                  </a:txBody>
                  <a:tcPr marL="60953" marR="60953" marT="0" marB="0" anchor="ctr"/>
                </a:tc>
                <a:tc hMerge="1">
                  <a:txBody>
                    <a:bodyPr/>
                    <a:lstStyle/>
                    <a:p>
                      <a:endParaRPr lang="en-GB"/>
                    </a:p>
                  </a:txBody>
                  <a:tcPr/>
                </a:tc>
                <a:tc>
                  <a:txBody>
                    <a:bodyPr/>
                    <a:lstStyle/>
                    <a:p>
                      <a:pPr>
                        <a:lnSpc>
                          <a:spcPct val="100000"/>
                        </a:lnSpc>
                        <a:spcAft>
                          <a:spcPts val="0"/>
                        </a:spcAft>
                      </a:pPr>
                      <a:endParaRPr lang="nl-NL" sz="1000">
                        <a:effectLst/>
                        <a:latin typeface="+mn-lt"/>
                        <a:ea typeface="Calibri" panose="020F0502020204030204" pitchFamily="34" charset="0"/>
                        <a:cs typeface="Arial" panose="020B0604020202020204" pitchFamily="34" charset="0"/>
                      </a:endParaRPr>
                    </a:p>
                  </a:txBody>
                  <a:tcPr marL="60953" marR="60953" marT="0" marB="0" anchor="ctr"/>
                </a:tc>
                <a:tc>
                  <a:txBody>
                    <a:bodyPr/>
                    <a:lstStyle/>
                    <a:p>
                      <a:pPr>
                        <a:lnSpc>
                          <a:spcPct val="100000"/>
                        </a:lnSpc>
                        <a:spcAft>
                          <a:spcPts val="0"/>
                        </a:spcAft>
                      </a:pPr>
                      <a:endParaRPr lang="nl-NL" sz="1000">
                        <a:effectLst/>
                        <a:latin typeface="+mn-lt"/>
                        <a:ea typeface="Calibri" panose="020F0502020204030204" pitchFamily="34" charset="0"/>
                        <a:cs typeface="Arial" panose="020B0604020202020204" pitchFamily="34" charset="0"/>
                      </a:endParaRPr>
                    </a:p>
                  </a:txBody>
                  <a:tcPr marL="60953" marR="60953" marT="0" marB="0" anchor="ctr"/>
                </a:tc>
                <a:tc>
                  <a:txBody>
                    <a:bodyPr/>
                    <a:lstStyle/>
                    <a:p>
                      <a:pPr>
                        <a:lnSpc>
                          <a:spcPct val="100000"/>
                        </a:lnSpc>
                        <a:spcAft>
                          <a:spcPts val="0"/>
                        </a:spcAft>
                      </a:pPr>
                      <a:r>
                        <a:rPr lang="en-US" sz="1000">
                          <a:effectLst/>
                          <a:latin typeface="+mn-lt"/>
                        </a:rPr>
                        <a:t> </a:t>
                      </a:r>
                      <a:endParaRPr lang="nl-NL" sz="1000">
                        <a:effectLst/>
                        <a:latin typeface="+mn-lt"/>
                        <a:ea typeface="Calibri" panose="020F0502020204030204" pitchFamily="34" charset="0"/>
                        <a:cs typeface="Arial" panose="020B0604020202020204" pitchFamily="34" charset="0"/>
                      </a:endParaRPr>
                    </a:p>
                  </a:txBody>
                  <a:tcPr marL="60953" marR="60953" marT="0" marB="0" anchor="ctr"/>
                </a:tc>
                <a:tc>
                  <a:txBody>
                    <a:bodyPr/>
                    <a:lstStyle/>
                    <a:p>
                      <a:pPr>
                        <a:lnSpc>
                          <a:spcPct val="100000"/>
                        </a:lnSpc>
                        <a:spcAft>
                          <a:spcPts val="0"/>
                        </a:spcAft>
                      </a:pPr>
                      <a:r>
                        <a:rPr lang="en-US" sz="1000">
                          <a:effectLst/>
                          <a:latin typeface="+mn-lt"/>
                        </a:rPr>
                        <a:t> </a:t>
                      </a:r>
                      <a:endParaRPr lang="nl-NL" sz="1000">
                        <a:effectLst/>
                        <a:latin typeface="+mn-lt"/>
                        <a:ea typeface="Calibri" panose="020F0502020204030204" pitchFamily="34" charset="0"/>
                        <a:cs typeface="Arial" panose="020B0604020202020204" pitchFamily="34" charset="0"/>
                      </a:endParaRPr>
                    </a:p>
                  </a:txBody>
                  <a:tcPr marL="60953" marR="60953" marT="0" marB="0" anchor="ctr"/>
                </a:tc>
                <a:tc>
                  <a:txBody>
                    <a:bodyPr/>
                    <a:lstStyle/>
                    <a:p>
                      <a:pPr>
                        <a:lnSpc>
                          <a:spcPct val="100000"/>
                        </a:lnSpc>
                        <a:spcAft>
                          <a:spcPts val="0"/>
                        </a:spcAft>
                      </a:pPr>
                      <a:r>
                        <a:rPr lang="en-US" sz="1000">
                          <a:effectLst/>
                          <a:latin typeface="+mn-lt"/>
                        </a:rPr>
                        <a:t> </a:t>
                      </a:r>
                      <a:endParaRPr lang="nl-NL" sz="1000">
                        <a:effectLst/>
                        <a:latin typeface="+mn-lt"/>
                        <a:ea typeface="Calibri" panose="020F0502020204030204" pitchFamily="34" charset="0"/>
                        <a:cs typeface="Arial" panose="020B0604020202020204" pitchFamily="34" charset="0"/>
                      </a:endParaRPr>
                    </a:p>
                  </a:txBody>
                  <a:tcPr marL="60953" marR="60953" marT="0" marB="0" anchor="ctr"/>
                </a:tc>
                <a:tc>
                  <a:txBody>
                    <a:bodyPr/>
                    <a:lstStyle/>
                    <a:p>
                      <a:pPr>
                        <a:lnSpc>
                          <a:spcPct val="100000"/>
                        </a:lnSpc>
                        <a:spcAft>
                          <a:spcPts val="0"/>
                        </a:spcAft>
                      </a:pPr>
                      <a:r>
                        <a:rPr lang="en-US" sz="1000">
                          <a:effectLst/>
                          <a:latin typeface="+mn-lt"/>
                        </a:rPr>
                        <a:t> </a:t>
                      </a:r>
                      <a:endParaRPr lang="nl-NL" sz="1000">
                        <a:effectLst/>
                        <a:latin typeface="+mn-lt"/>
                        <a:ea typeface="Calibri" panose="020F0502020204030204" pitchFamily="34" charset="0"/>
                        <a:cs typeface="Arial" panose="020B0604020202020204" pitchFamily="34" charset="0"/>
                      </a:endParaRPr>
                    </a:p>
                  </a:txBody>
                  <a:tcPr marL="60953" marR="60953" marT="0" marB="0" anchor="ctr"/>
                </a:tc>
                <a:tc>
                  <a:txBody>
                    <a:bodyPr/>
                    <a:lstStyle/>
                    <a:p>
                      <a:pPr>
                        <a:lnSpc>
                          <a:spcPct val="100000"/>
                        </a:lnSpc>
                        <a:spcAft>
                          <a:spcPts val="0"/>
                        </a:spcAft>
                      </a:pPr>
                      <a:r>
                        <a:rPr lang="en-US" sz="1000">
                          <a:effectLst/>
                          <a:latin typeface="+mn-lt"/>
                        </a:rPr>
                        <a:t> </a:t>
                      </a:r>
                      <a:endParaRPr lang="nl-NL" sz="1000">
                        <a:effectLst/>
                        <a:latin typeface="+mn-lt"/>
                        <a:ea typeface="Calibri" panose="020F0502020204030204" pitchFamily="34" charset="0"/>
                        <a:cs typeface="Arial" panose="020B0604020202020204" pitchFamily="34" charset="0"/>
                      </a:endParaRPr>
                    </a:p>
                  </a:txBody>
                  <a:tcPr marL="60953" marR="60953" marT="0" marB="0" anchor="ctr"/>
                </a:tc>
                <a:extLst>
                  <a:ext uri="{0D108BD9-81ED-4DB2-BD59-A6C34878D82A}">
                    <a16:rowId xmlns:a16="http://schemas.microsoft.com/office/drawing/2014/main" val="495676990"/>
                  </a:ext>
                </a:extLst>
              </a:tr>
              <a:tr h="174065">
                <a:tc>
                  <a:txBody>
                    <a:bodyPr/>
                    <a:lstStyle/>
                    <a:p>
                      <a:pPr algn="ctr">
                        <a:lnSpc>
                          <a:spcPct val="100000"/>
                        </a:lnSpc>
                        <a:spcAft>
                          <a:spcPts val="0"/>
                        </a:spcAft>
                      </a:pPr>
                      <a:r>
                        <a:rPr lang="en-US" sz="1100">
                          <a:effectLst/>
                          <a:latin typeface="+mn-lt"/>
                        </a:rPr>
                        <a:t>Activity 8</a:t>
                      </a:r>
                      <a:endParaRPr lang="nl-NL" sz="1100">
                        <a:effectLst/>
                        <a:latin typeface="+mn-lt"/>
                        <a:ea typeface="Calibri" panose="020F0502020204030204" pitchFamily="34" charset="0"/>
                        <a:cs typeface="Arial" panose="020B0604020202020204" pitchFamily="34" charset="0"/>
                      </a:endParaRPr>
                    </a:p>
                  </a:txBody>
                  <a:tcPr marL="60953" marR="60953" marT="0" marB="0" anchor="ctr"/>
                </a:tc>
                <a:tc>
                  <a:txBody>
                    <a:bodyPr/>
                    <a:lstStyle/>
                    <a:p>
                      <a:pPr>
                        <a:lnSpc>
                          <a:spcPct val="100000"/>
                        </a:lnSpc>
                        <a:spcAft>
                          <a:spcPts val="0"/>
                        </a:spcAft>
                      </a:pPr>
                      <a:r>
                        <a:rPr lang="nl-NL" sz="1000">
                          <a:effectLst/>
                          <a:latin typeface="+mn-lt"/>
                          <a:ea typeface="Calibri" panose="020F0502020204030204" pitchFamily="34" charset="0"/>
                          <a:cs typeface="Arial" panose="020B0604020202020204" pitchFamily="34" charset="0"/>
                        </a:rPr>
                        <a:t>Tutorial</a:t>
                      </a:r>
                    </a:p>
                  </a:txBody>
                  <a:tcPr marL="60953" marR="60953" marT="0" marB="0" anchor="ctr">
                    <a:solidFill>
                      <a:srgbClr val="9933FF"/>
                    </a:solidFill>
                  </a:tcPr>
                </a:tc>
                <a:tc>
                  <a:txBody>
                    <a:bodyPr/>
                    <a:lstStyle/>
                    <a:p>
                      <a:pPr>
                        <a:lnSpc>
                          <a:spcPct val="100000"/>
                        </a:lnSpc>
                        <a:spcAft>
                          <a:spcPts val="0"/>
                        </a:spcAft>
                      </a:pPr>
                      <a:endParaRPr lang="nl-NL" sz="1000">
                        <a:effectLst/>
                        <a:latin typeface="+mn-lt"/>
                        <a:ea typeface="Calibri" panose="020F0502020204030204" pitchFamily="34" charset="0"/>
                        <a:cs typeface="Arial" panose="020B0604020202020204" pitchFamily="34" charset="0"/>
                      </a:endParaRPr>
                    </a:p>
                  </a:txBody>
                  <a:tcPr marL="60953" marR="60953" marT="0" marB="0" anchor="ctr"/>
                </a:tc>
                <a:tc gridSpan="2">
                  <a:txBody>
                    <a:bodyPr/>
                    <a:lstStyle/>
                    <a:p>
                      <a:pPr>
                        <a:lnSpc>
                          <a:spcPct val="100000"/>
                        </a:lnSpc>
                        <a:spcAft>
                          <a:spcPts val="0"/>
                        </a:spcAft>
                      </a:pPr>
                      <a:endParaRPr lang="nl-NL" sz="1000">
                        <a:effectLst/>
                        <a:latin typeface="+mn-lt"/>
                        <a:ea typeface="Calibri" panose="020F0502020204030204" pitchFamily="34" charset="0"/>
                        <a:cs typeface="Arial" panose="020B0604020202020204" pitchFamily="34" charset="0"/>
                      </a:endParaRPr>
                    </a:p>
                  </a:txBody>
                  <a:tcPr marL="60953" marR="60953" marT="0" marB="0" anchor="ctr"/>
                </a:tc>
                <a:tc hMerge="1">
                  <a:txBody>
                    <a:bodyPr/>
                    <a:lstStyle/>
                    <a:p>
                      <a:endParaRPr lang="en-GB"/>
                    </a:p>
                  </a:txBody>
                  <a:tcPr/>
                </a:tc>
                <a:tc>
                  <a:txBody>
                    <a:bodyPr/>
                    <a:lstStyle/>
                    <a:p>
                      <a:pPr>
                        <a:lnSpc>
                          <a:spcPct val="100000"/>
                        </a:lnSpc>
                        <a:spcAft>
                          <a:spcPts val="0"/>
                        </a:spcAft>
                      </a:pPr>
                      <a:endParaRPr lang="nl-NL" sz="1000">
                        <a:effectLst/>
                        <a:latin typeface="+mn-lt"/>
                        <a:ea typeface="Calibri" panose="020F0502020204030204" pitchFamily="34" charset="0"/>
                        <a:cs typeface="Arial" panose="020B0604020202020204" pitchFamily="34" charset="0"/>
                      </a:endParaRPr>
                    </a:p>
                  </a:txBody>
                  <a:tcPr marL="60953" marR="60953" marT="0" marB="0" anchor="ctr"/>
                </a:tc>
                <a:tc>
                  <a:txBody>
                    <a:bodyPr/>
                    <a:lstStyle/>
                    <a:p>
                      <a:pPr>
                        <a:lnSpc>
                          <a:spcPct val="100000"/>
                        </a:lnSpc>
                        <a:spcAft>
                          <a:spcPts val="0"/>
                        </a:spcAft>
                      </a:pPr>
                      <a:r>
                        <a:rPr lang="en-US" sz="1000">
                          <a:effectLst/>
                          <a:latin typeface="+mn-lt"/>
                        </a:rPr>
                        <a:t> </a:t>
                      </a:r>
                      <a:endParaRPr lang="nl-NL" sz="1000">
                        <a:effectLst/>
                        <a:latin typeface="+mn-lt"/>
                        <a:ea typeface="Calibri" panose="020F0502020204030204" pitchFamily="34" charset="0"/>
                        <a:cs typeface="Arial" panose="020B0604020202020204" pitchFamily="34" charset="0"/>
                      </a:endParaRPr>
                    </a:p>
                  </a:txBody>
                  <a:tcPr marL="60953" marR="60953" marT="0" marB="0"/>
                </a:tc>
                <a:tc>
                  <a:txBody>
                    <a:bodyPr/>
                    <a:lstStyle/>
                    <a:p>
                      <a:pPr>
                        <a:lnSpc>
                          <a:spcPct val="100000"/>
                        </a:lnSpc>
                        <a:spcAft>
                          <a:spcPts val="0"/>
                        </a:spcAft>
                      </a:pPr>
                      <a:r>
                        <a:rPr lang="en-US" sz="1000">
                          <a:effectLst/>
                          <a:latin typeface="+mn-lt"/>
                        </a:rPr>
                        <a:t> </a:t>
                      </a:r>
                      <a:endParaRPr lang="nl-NL" sz="1000">
                        <a:effectLst/>
                        <a:latin typeface="+mn-lt"/>
                        <a:ea typeface="Calibri" panose="020F0502020204030204" pitchFamily="34" charset="0"/>
                        <a:cs typeface="Arial" panose="020B0604020202020204" pitchFamily="34" charset="0"/>
                      </a:endParaRPr>
                    </a:p>
                  </a:txBody>
                  <a:tcPr marL="60953" marR="60953" marT="0" marB="0" anchor="ctr"/>
                </a:tc>
                <a:tc>
                  <a:txBody>
                    <a:bodyPr/>
                    <a:lstStyle/>
                    <a:p>
                      <a:pPr>
                        <a:lnSpc>
                          <a:spcPct val="100000"/>
                        </a:lnSpc>
                        <a:spcAft>
                          <a:spcPts val="0"/>
                        </a:spcAft>
                      </a:pPr>
                      <a:r>
                        <a:rPr lang="en-US" sz="1000">
                          <a:effectLst/>
                          <a:latin typeface="+mn-lt"/>
                        </a:rPr>
                        <a:t> </a:t>
                      </a:r>
                      <a:endParaRPr lang="nl-NL" sz="1000">
                        <a:effectLst/>
                        <a:latin typeface="+mn-lt"/>
                        <a:ea typeface="Calibri" panose="020F0502020204030204" pitchFamily="34" charset="0"/>
                        <a:cs typeface="Arial" panose="020B0604020202020204" pitchFamily="34" charset="0"/>
                      </a:endParaRPr>
                    </a:p>
                  </a:txBody>
                  <a:tcPr marL="60953" marR="60953" marT="0" marB="0" anchor="ctr"/>
                </a:tc>
                <a:tc>
                  <a:txBody>
                    <a:bodyPr/>
                    <a:lstStyle/>
                    <a:p>
                      <a:pPr>
                        <a:lnSpc>
                          <a:spcPct val="100000"/>
                        </a:lnSpc>
                        <a:spcAft>
                          <a:spcPts val="0"/>
                        </a:spcAft>
                      </a:pPr>
                      <a:r>
                        <a:rPr lang="en-US" sz="1000">
                          <a:effectLst/>
                          <a:latin typeface="+mn-lt"/>
                        </a:rPr>
                        <a:t> </a:t>
                      </a:r>
                      <a:endParaRPr lang="nl-NL" sz="1000">
                        <a:effectLst/>
                        <a:latin typeface="+mn-lt"/>
                        <a:ea typeface="Calibri" panose="020F0502020204030204" pitchFamily="34" charset="0"/>
                        <a:cs typeface="Arial" panose="020B0604020202020204" pitchFamily="34" charset="0"/>
                      </a:endParaRPr>
                    </a:p>
                  </a:txBody>
                  <a:tcPr marL="60953" marR="60953" marT="0" marB="0" anchor="ctr"/>
                </a:tc>
                <a:tc>
                  <a:txBody>
                    <a:bodyPr/>
                    <a:lstStyle/>
                    <a:p>
                      <a:pPr>
                        <a:lnSpc>
                          <a:spcPct val="100000"/>
                        </a:lnSpc>
                        <a:spcAft>
                          <a:spcPts val="0"/>
                        </a:spcAft>
                      </a:pPr>
                      <a:r>
                        <a:rPr lang="en-US" sz="1000">
                          <a:effectLst/>
                          <a:latin typeface="+mn-lt"/>
                        </a:rPr>
                        <a:t> </a:t>
                      </a:r>
                      <a:endParaRPr lang="nl-NL" sz="1000">
                        <a:effectLst/>
                        <a:latin typeface="+mn-lt"/>
                        <a:ea typeface="Calibri" panose="020F0502020204030204" pitchFamily="34" charset="0"/>
                        <a:cs typeface="Arial" panose="020B0604020202020204" pitchFamily="34" charset="0"/>
                      </a:endParaRPr>
                    </a:p>
                  </a:txBody>
                  <a:tcPr marL="60953" marR="60953" marT="0" marB="0" anchor="ctr"/>
                </a:tc>
                <a:tc>
                  <a:txBody>
                    <a:bodyPr/>
                    <a:lstStyle/>
                    <a:p>
                      <a:pPr>
                        <a:lnSpc>
                          <a:spcPct val="100000"/>
                        </a:lnSpc>
                        <a:spcAft>
                          <a:spcPts val="0"/>
                        </a:spcAft>
                      </a:pPr>
                      <a:r>
                        <a:rPr lang="en-US" sz="1000">
                          <a:effectLst/>
                          <a:latin typeface="+mn-lt"/>
                        </a:rPr>
                        <a:t> </a:t>
                      </a:r>
                      <a:endParaRPr lang="nl-NL" sz="1000">
                        <a:effectLst/>
                        <a:latin typeface="+mn-lt"/>
                        <a:ea typeface="Calibri" panose="020F0502020204030204" pitchFamily="34" charset="0"/>
                        <a:cs typeface="Arial" panose="020B0604020202020204" pitchFamily="34" charset="0"/>
                      </a:endParaRPr>
                    </a:p>
                  </a:txBody>
                  <a:tcPr marL="60953" marR="60953" marT="0" marB="0" anchor="ctr"/>
                </a:tc>
                <a:extLst>
                  <a:ext uri="{0D108BD9-81ED-4DB2-BD59-A6C34878D82A}">
                    <a16:rowId xmlns:a16="http://schemas.microsoft.com/office/drawing/2014/main" val="1193347255"/>
                  </a:ext>
                </a:extLst>
              </a:tr>
              <a:tr h="174065">
                <a:tc>
                  <a:txBody>
                    <a:bodyPr/>
                    <a:lstStyle/>
                    <a:p>
                      <a:pPr algn="ctr">
                        <a:lnSpc>
                          <a:spcPct val="100000"/>
                        </a:lnSpc>
                        <a:spcAft>
                          <a:spcPts val="0"/>
                        </a:spcAft>
                      </a:pPr>
                      <a:r>
                        <a:rPr lang="nl-NL" sz="1100">
                          <a:effectLst/>
                          <a:latin typeface="+mn-lt"/>
                          <a:ea typeface="Calibri" panose="020F0502020204030204" pitchFamily="34" charset="0"/>
                          <a:cs typeface="Arial" panose="020B0604020202020204" pitchFamily="34" charset="0"/>
                        </a:rPr>
                        <a:t>Activity 9</a:t>
                      </a:r>
                    </a:p>
                  </a:txBody>
                  <a:tcPr marL="60953" marR="60953" marT="0" marB="0" anchor="ctr"/>
                </a:tc>
                <a:tc>
                  <a:txBody>
                    <a:bodyPr/>
                    <a:lstStyle/>
                    <a:p>
                      <a:pPr>
                        <a:lnSpc>
                          <a:spcPct val="100000"/>
                        </a:lnSpc>
                        <a:spcAft>
                          <a:spcPts val="0"/>
                        </a:spcAft>
                      </a:pPr>
                      <a:endParaRPr lang="nl-NL" sz="1000">
                        <a:effectLst/>
                        <a:latin typeface="+mn-lt"/>
                        <a:ea typeface="Calibri" panose="020F0502020204030204" pitchFamily="34" charset="0"/>
                        <a:cs typeface="Arial" panose="020B0604020202020204" pitchFamily="34" charset="0"/>
                      </a:endParaRPr>
                    </a:p>
                  </a:txBody>
                  <a:tcPr marL="60953" marR="60953" marT="0" marB="0" anchor="ctr"/>
                </a:tc>
                <a:tc>
                  <a:txBody>
                    <a:bodyPr/>
                    <a:lstStyle/>
                    <a:p>
                      <a:pPr>
                        <a:lnSpc>
                          <a:spcPct val="100000"/>
                        </a:lnSpc>
                        <a:spcAft>
                          <a:spcPts val="0"/>
                        </a:spcAft>
                      </a:pPr>
                      <a:endParaRPr lang="nl-NL" sz="1000">
                        <a:effectLst/>
                        <a:latin typeface="+mn-lt"/>
                        <a:ea typeface="Calibri" panose="020F0502020204030204" pitchFamily="34" charset="0"/>
                        <a:cs typeface="Arial" panose="020B0604020202020204" pitchFamily="34" charset="0"/>
                      </a:endParaRPr>
                    </a:p>
                  </a:txBody>
                  <a:tcPr marL="60953" marR="60953" marT="0" marB="0" anchor="ctr"/>
                </a:tc>
                <a:tc gridSpan="2">
                  <a:txBody>
                    <a:bodyPr/>
                    <a:lstStyle/>
                    <a:p>
                      <a:pPr>
                        <a:lnSpc>
                          <a:spcPct val="100000"/>
                        </a:lnSpc>
                        <a:spcAft>
                          <a:spcPts val="0"/>
                        </a:spcAft>
                      </a:pPr>
                      <a:endParaRPr lang="nl-NL" sz="1000">
                        <a:effectLst/>
                        <a:latin typeface="+mn-lt"/>
                        <a:ea typeface="Calibri" panose="020F0502020204030204" pitchFamily="34" charset="0"/>
                        <a:cs typeface="Arial" panose="020B0604020202020204" pitchFamily="34" charset="0"/>
                      </a:endParaRPr>
                    </a:p>
                  </a:txBody>
                  <a:tcPr marL="60953" marR="60953" marT="0" marB="0" anchor="ctr"/>
                </a:tc>
                <a:tc hMerge="1">
                  <a:txBody>
                    <a:bodyPr/>
                    <a:lstStyle/>
                    <a:p>
                      <a:endParaRPr lang="en-GB"/>
                    </a:p>
                  </a:txBody>
                  <a:tcPr/>
                </a:tc>
                <a:tc>
                  <a:txBody>
                    <a:bodyPr/>
                    <a:lstStyle/>
                    <a:p>
                      <a:pPr>
                        <a:lnSpc>
                          <a:spcPct val="100000"/>
                        </a:lnSpc>
                        <a:spcAft>
                          <a:spcPts val="0"/>
                        </a:spcAft>
                      </a:pPr>
                      <a:endParaRPr lang="nl-NL" sz="1000">
                        <a:effectLst/>
                        <a:latin typeface="+mn-lt"/>
                        <a:ea typeface="Calibri" panose="020F0502020204030204" pitchFamily="34" charset="0"/>
                        <a:cs typeface="Arial" panose="020B0604020202020204" pitchFamily="34" charset="0"/>
                      </a:endParaRPr>
                    </a:p>
                  </a:txBody>
                  <a:tcPr marL="60953" marR="60953" marT="0" marB="0" anchor="ctr"/>
                </a:tc>
                <a:tc>
                  <a:txBody>
                    <a:bodyPr/>
                    <a:lstStyle/>
                    <a:p>
                      <a:pPr>
                        <a:lnSpc>
                          <a:spcPct val="100000"/>
                        </a:lnSpc>
                        <a:spcAft>
                          <a:spcPts val="0"/>
                        </a:spcAft>
                      </a:pPr>
                      <a:endParaRPr lang="nl-NL" sz="1000">
                        <a:effectLst/>
                        <a:latin typeface="+mn-lt"/>
                        <a:ea typeface="Calibri" panose="020F0502020204030204" pitchFamily="34" charset="0"/>
                        <a:cs typeface="Arial" panose="020B0604020202020204" pitchFamily="34" charset="0"/>
                      </a:endParaRPr>
                    </a:p>
                  </a:txBody>
                  <a:tcPr marL="60953" marR="60953" marT="0" marB="0"/>
                </a:tc>
                <a:tc>
                  <a:txBody>
                    <a:bodyPr/>
                    <a:lstStyle/>
                    <a:p>
                      <a:pPr>
                        <a:lnSpc>
                          <a:spcPct val="100000"/>
                        </a:lnSpc>
                        <a:spcAft>
                          <a:spcPts val="0"/>
                        </a:spcAft>
                      </a:pPr>
                      <a:endParaRPr lang="nl-NL" sz="1000">
                        <a:effectLst/>
                        <a:latin typeface="+mn-lt"/>
                        <a:ea typeface="Calibri" panose="020F0502020204030204" pitchFamily="34" charset="0"/>
                        <a:cs typeface="Arial" panose="020B0604020202020204" pitchFamily="34" charset="0"/>
                      </a:endParaRPr>
                    </a:p>
                  </a:txBody>
                  <a:tcPr marL="60953" marR="60953" marT="0" marB="0" anchor="ctr"/>
                </a:tc>
                <a:tc>
                  <a:txBody>
                    <a:bodyPr/>
                    <a:lstStyle/>
                    <a:p>
                      <a:pPr>
                        <a:lnSpc>
                          <a:spcPct val="100000"/>
                        </a:lnSpc>
                        <a:spcAft>
                          <a:spcPts val="0"/>
                        </a:spcAft>
                      </a:pPr>
                      <a:endParaRPr lang="nl-NL" sz="1000">
                        <a:effectLst/>
                        <a:latin typeface="+mn-lt"/>
                        <a:ea typeface="Calibri" panose="020F0502020204030204" pitchFamily="34" charset="0"/>
                        <a:cs typeface="Arial" panose="020B0604020202020204" pitchFamily="34" charset="0"/>
                      </a:endParaRPr>
                    </a:p>
                  </a:txBody>
                  <a:tcPr marL="60953" marR="60953" marT="0" marB="0" anchor="ctr"/>
                </a:tc>
                <a:tc>
                  <a:txBody>
                    <a:bodyPr/>
                    <a:lstStyle/>
                    <a:p>
                      <a:pPr>
                        <a:lnSpc>
                          <a:spcPct val="100000"/>
                        </a:lnSpc>
                        <a:spcAft>
                          <a:spcPts val="0"/>
                        </a:spcAft>
                      </a:pPr>
                      <a:endParaRPr lang="nl-NL" sz="1000">
                        <a:effectLst/>
                        <a:latin typeface="+mn-lt"/>
                        <a:ea typeface="Calibri" panose="020F0502020204030204" pitchFamily="34" charset="0"/>
                        <a:cs typeface="Arial" panose="020B0604020202020204" pitchFamily="34" charset="0"/>
                      </a:endParaRPr>
                    </a:p>
                  </a:txBody>
                  <a:tcPr marL="60953" marR="60953" marT="0" marB="0" anchor="ctr"/>
                </a:tc>
                <a:tc>
                  <a:txBody>
                    <a:bodyPr/>
                    <a:lstStyle/>
                    <a:p>
                      <a:pPr>
                        <a:lnSpc>
                          <a:spcPct val="100000"/>
                        </a:lnSpc>
                        <a:spcAft>
                          <a:spcPts val="0"/>
                        </a:spcAft>
                      </a:pPr>
                      <a:endParaRPr lang="nl-NL" sz="1000">
                        <a:effectLst/>
                        <a:latin typeface="+mn-lt"/>
                        <a:ea typeface="Calibri" panose="020F0502020204030204" pitchFamily="34" charset="0"/>
                        <a:cs typeface="Arial" panose="020B0604020202020204" pitchFamily="34" charset="0"/>
                      </a:endParaRPr>
                    </a:p>
                  </a:txBody>
                  <a:tcPr marL="60953" marR="60953" marT="0" marB="0" anchor="ctr"/>
                </a:tc>
                <a:tc>
                  <a:txBody>
                    <a:bodyPr/>
                    <a:lstStyle/>
                    <a:p>
                      <a:pPr>
                        <a:lnSpc>
                          <a:spcPct val="100000"/>
                        </a:lnSpc>
                        <a:spcAft>
                          <a:spcPts val="0"/>
                        </a:spcAft>
                      </a:pPr>
                      <a:endParaRPr lang="nl-NL" sz="1000">
                        <a:effectLst/>
                        <a:latin typeface="+mn-lt"/>
                        <a:ea typeface="Calibri" panose="020F0502020204030204" pitchFamily="34" charset="0"/>
                        <a:cs typeface="Arial" panose="020B0604020202020204" pitchFamily="34" charset="0"/>
                      </a:endParaRPr>
                    </a:p>
                  </a:txBody>
                  <a:tcPr marL="60953" marR="60953" marT="0" marB="0" anchor="ctr"/>
                </a:tc>
                <a:extLst>
                  <a:ext uri="{0D108BD9-81ED-4DB2-BD59-A6C34878D82A}">
                    <a16:rowId xmlns:a16="http://schemas.microsoft.com/office/drawing/2014/main" val="1700897256"/>
                  </a:ext>
                </a:extLst>
              </a:tr>
              <a:tr h="474724">
                <a:tc>
                  <a:txBody>
                    <a:bodyPr/>
                    <a:lstStyle/>
                    <a:p>
                      <a:pPr algn="ctr">
                        <a:lnSpc>
                          <a:spcPct val="100000"/>
                        </a:lnSpc>
                        <a:spcAft>
                          <a:spcPts val="0"/>
                        </a:spcAft>
                      </a:pPr>
                      <a:r>
                        <a:rPr lang="en-US" sz="1100">
                          <a:effectLst/>
                          <a:latin typeface="+mn-lt"/>
                        </a:rPr>
                        <a:t>Assessment</a:t>
                      </a:r>
                      <a:endParaRPr lang="nl-NL" sz="1100">
                        <a:effectLst/>
                        <a:latin typeface="+mn-lt"/>
                        <a:ea typeface="Calibri" panose="020F0502020204030204" pitchFamily="34" charset="0"/>
                        <a:cs typeface="Arial" panose="020B0604020202020204" pitchFamily="34" charset="0"/>
                      </a:endParaRPr>
                    </a:p>
                  </a:txBody>
                  <a:tcPr marL="60953" marR="60953" marT="0" marB="0" anchor="ctr"/>
                </a:tc>
                <a:tc>
                  <a:txBody>
                    <a:bodyPr/>
                    <a:lstStyle/>
                    <a:p>
                      <a:pPr>
                        <a:lnSpc>
                          <a:spcPct val="100000"/>
                        </a:lnSpc>
                        <a:spcAft>
                          <a:spcPts val="0"/>
                        </a:spcAft>
                      </a:pPr>
                      <a:r>
                        <a:rPr lang="en-US" sz="1000">
                          <a:effectLst/>
                          <a:latin typeface="+mn-lt"/>
                        </a:rPr>
                        <a:t> </a:t>
                      </a:r>
                      <a:endParaRPr lang="nl-NL" sz="1000">
                        <a:effectLst/>
                        <a:latin typeface="+mn-lt"/>
                        <a:ea typeface="Calibri" panose="020F0502020204030204" pitchFamily="34" charset="0"/>
                        <a:cs typeface="Arial" panose="020B0604020202020204" pitchFamily="34" charset="0"/>
                      </a:endParaRPr>
                    </a:p>
                  </a:txBody>
                  <a:tcPr marL="60953" marR="60953" marT="0" marB="0" anchor="ctr">
                    <a:solidFill>
                      <a:schemeClr val="tx2">
                        <a:lumMod val="20000"/>
                        <a:lumOff val="80000"/>
                      </a:schemeClr>
                    </a:solidFill>
                  </a:tcPr>
                </a:tc>
                <a:tc>
                  <a:txBody>
                    <a:bodyPr/>
                    <a:lstStyle/>
                    <a:p>
                      <a:pPr>
                        <a:lnSpc>
                          <a:spcPct val="100000"/>
                        </a:lnSpc>
                        <a:spcAft>
                          <a:spcPts val="0"/>
                        </a:spcAft>
                      </a:pPr>
                      <a:r>
                        <a:rPr lang="en-US" sz="1000">
                          <a:effectLst/>
                          <a:latin typeface="+mn-lt"/>
                        </a:rPr>
                        <a:t> </a:t>
                      </a:r>
                      <a:endParaRPr lang="nl-NL" sz="1000">
                        <a:effectLst/>
                        <a:latin typeface="+mn-lt"/>
                        <a:ea typeface="Calibri" panose="020F0502020204030204" pitchFamily="34" charset="0"/>
                        <a:cs typeface="Arial" panose="020B0604020202020204" pitchFamily="34" charset="0"/>
                      </a:endParaRPr>
                    </a:p>
                  </a:txBody>
                  <a:tcPr marL="60953" marR="60953" marT="0" marB="0" anchor="ctr">
                    <a:solidFill>
                      <a:schemeClr val="tx2">
                        <a:lumMod val="20000"/>
                        <a:lumOff val="80000"/>
                      </a:schemeClr>
                    </a:solidFill>
                  </a:tcPr>
                </a:tc>
                <a:tc gridSpan="2">
                  <a:txBody>
                    <a:bodyPr/>
                    <a:lstStyle/>
                    <a:p>
                      <a:pPr>
                        <a:lnSpc>
                          <a:spcPct val="100000"/>
                        </a:lnSpc>
                        <a:spcAft>
                          <a:spcPts val="0"/>
                        </a:spcAft>
                      </a:pPr>
                      <a:r>
                        <a:rPr lang="en-US" sz="1000">
                          <a:effectLst/>
                          <a:latin typeface="+mn-lt"/>
                        </a:rPr>
                        <a:t> Reflection report (not graded)</a:t>
                      </a:r>
                      <a:endParaRPr lang="nl-NL" sz="1000">
                        <a:effectLst/>
                        <a:latin typeface="+mn-lt"/>
                        <a:ea typeface="Calibri" panose="020F0502020204030204" pitchFamily="34" charset="0"/>
                        <a:cs typeface="Arial" panose="020B0604020202020204" pitchFamily="34" charset="0"/>
                      </a:endParaRPr>
                    </a:p>
                  </a:txBody>
                  <a:tcPr marL="60953" marR="60953" marT="0" marB="0" anchor="ctr">
                    <a:solidFill>
                      <a:schemeClr val="tx2">
                        <a:lumMod val="20000"/>
                        <a:lumOff val="80000"/>
                      </a:schemeClr>
                    </a:solidFill>
                  </a:tcPr>
                </a:tc>
                <a:tc hMerge="1">
                  <a:txBody>
                    <a:bodyPr/>
                    <a:lstStyle/>
                    <a:p>
                      <a:endParaRPr lang="en-GB"/>
                    </a:p>
                  </a:txBody>
                  <a:tcPr/>
                </a:tc>
                <a:tc>
                  <a:txBody>
                    <a:bodyPr/>
                    <a:lstStyle/>
                    <a:p>
                      <a:pPr>
                        <a:lnSpc>
                          <a:spcPct val="100000"/>
                        </a:lnSpc>
                        <a:spcAft>
                          <a:spcPts val="0"/>
                        </a:spcAft>
                      </a:pPr>
                      <a:r>
                        <a:rPr lang="nl-NL" sz="1000">
                          <a:effectLst/>
                          <a:latin typeface="+mn-lt"/>
                          <a:ea typeface="Calibri" panose="020F0502020204030204" pitchFamily="34" charset="0"/>
                          <a:cs typeface="Arial" panose="020B0604020202020204" pitchFamily="34" charset="0"/>
                        </a:rPr>
                        <a:t>Challenge </a:t>
                      </a:r>
                      <a:r>
                        <a:rPr lang="nl-NL" sz="1000" err="1">
                          <a:effectLst/>
                          <a:latin typeface="+mn-lt"/>
                          <a:ea typeface="Calibri" panose="020F0502020204030204" pitchFamily="34" charset="0"/>
                          <a:cs typeface="Arial" panose="020B0604020202020204" pitchFamily="34" charset="0"/>
                        </a:rPr>
                        <a:t>proposal</a:t>
                      </a:r>
                      <a:r>
                        <a:rPr lang="nl-NL" sz="1000">
                          <a:effectLst/>
                          <a:latin typeface="+mn-lt"/>
                          <a:ea typeface="Calibri" panose="020F0502020204030204" pitchFamily="34" charset="0"/>
                          <a:cs typeface="Arial" panose="020B0604020202020204" pitchFamily="34" charset="0"/>
                        </a:rPr>
                        <a:t> (</a:t>
                      </a:r>
                      <a:r>
                        <a:rPr lang="nl-NL" sz="1000" err="1">
                          <a:effectLst/>
                          <a:latin typeface="+mn-lt"/>
                          <a:ea typeface="Calibri" panose="020F0502020204030204" pitchFamily="34" charset="0"/>
                          <a:cs typeface="Arial" panose="020B0604020202020204" pitchFamily="34" charset="0"/>
                        </a:rPr>
                        <a:t>not</a:t>
                      </a:r>
                      <a:r>
                        <a:rPr lang="nl-NL" sz="1000">
                          <a:effectLst/>
                          <a:latin typeface="+mn-lt"/>
                          <a:ea typeface="Calibri" panose="020F0502020204030204" pitchFamily="34" charset="0"/>
                          <a:cs typeface="Arial" panose="020B0604020202020204" pitchFamily="34" charset="0"/>
                        </a:rPr>
                        <a:t> </a:t>
                      </a:r>
                      <a:r>
                        <a:rPr lang="nl-NL" sz="1000" err="1">
                          <a:effectLst/>
                          <a:latin typeface="+mn-lt"/>
                          <a:ea typeface="Calibri" panose="020F0502020204030204" pitchFamily="34" charset="0"/>
                          <a:cs typeface="Arial" panose="020B0604020202020204" pitchFamily="34" charset="0"/>
                        </a:rPr>
                        <a:t>graded</a:t>
                      </a:r>
                      <a:r>
                        <a:rPr lang="nl-NL" sz="1000">
                          <a:effectLst/>
                          <a:latin typeface="+mn-lt"/>
                          <a:ea typeface="Calibri" panose="020F0502020204030204" pitchFamily="34" charset="0"/>
                          <a:cs typeface="Arial" panose="020B0604020202020204" pitchFamily="34" charset="0"/>
                        </a:rPr>
                        <a:t>)</a:t>
                      </a:r>
                    </a:p>
                  </a:txBody>
                  <a:tcPr marL="60953" marR="60953" marT="0" marB="0" anchor="ctr">
                    <a:solidFill>
                      <a:schemeClr val="tx2">
                        <a:lumMod val="20000"/>
                        <a:lumOff val="80000"/>
                      </a:schemeClr>
                    </a:solidFill>
                  </a:tcPr>
                </a:tc>
                <a:tc>
                  <a:txBody>
                    <a:bodyPr/>
                    <a:lstStyle/>
                    <a:p>
                      <a:pPr>
                        <a:lnSpc>
                          <a:spcPct val="100000"/>
                        </a:lnSpc>
                        <a:spcAft>
                          <a:spcPts val="0"/>
                        </a:spcAft>
                      </a:pPr>
                      <a:r>
                        <a:rPr lang="en-US" sz="1000">
                          <a:effectLst/>
                          <a:latin typeface="+mn-lt"/>
                        </a:rPr>
                        <a:t> </a:t>
                      </a:r>
                      <a:endParaRPr lang="nl-NL" sz="1000">
                        <a:effectLst/>
                        <a:latin typeface="+mn-lt"/>
                        <a:ea typeface="Calibri" panose="020F0502020204030204" pitchFamily="34" charset="0"/>
                        <a:cs typeface="Arial" panose="020B0604020202020204" pitchFamily="34" charset="0"/>
                      </a:endParaRPr>
                    </a:p>
                  </a:txBody>
                  <a:tcPr marL="60953" marR="60953" marT="0" marB="0" anchor="ctr">
                    <a:solidFill>
                      <a:schemeClr val="tx2">
                        <a:lumMod val="20000"/>
                        <a:lumOff val="80000"/>
                      </a:schemeClr>
                    </a:solidFill>
                  </a:tcPr>
                </a:tc>
                <a:tc>
                  <a:txBody>
                    <a:bodyPr/>
                    <a:lstStyle/>
                    <a:p>
                      <a:pPr>
                        <a:lnSpc>
                          <a:spcPct val="100000"/>
                        </a:lnSpc>
                        <a:spcAft>
                          <a:spcPts val="0"/>
                        </a:spcAft>
                      </a:pPr>
                      <a:r>
                        <a:rPr lang="en-US" sz="1000">
                          <a:effectLst/>
                          <a:latin typeface="+mn-lt"/>
                        </a:rPr>
                        <a:t> </a:t>
                      </a:r>
                      <a:r>
                        <a:rPr lang="en-US" sz="1000">
                          <a:effectLst/>
                          <a:latin typeface="+mn-lt"/>
                          <a:ea typeface="Calibri" panose="020F0502020204030204" pitchFamily="34" charset="0"/>
                          <a:cs typeface="Arial" panose="020B0604020202020204" pitchFamily="34" charset="0"/>
                        </a:rPr>
                        <a:t>Project presentation (not graded)</a:t>
                      </a:r>
                      <a:endParaRPr lang="nl-NL" sz="1000">
                        <a:effectLst/>
                        <a:latin typeface="+mn-lt"/>
                        <a:ea typeface="Calibri" panose="020F0502020204030204" pitchFamily="34" charset="0"/>
                        <a:cs typeface="Arial" panose="020B0604020202020204" pitchFamily="34" charset="0"/>
                      </a:endParaRPr>
                    </a:p>
                  </a:txBody>
                  <a:tcPr marL="60953" marR="60953" marT="0" marB="0" anchor="ctr">
                    <a:solidFill>
                      <a:schemeClr val="tx2">
                        <a:lumMod val="20000"/>
                        <a:lumOff val="80000"/>
                      </a:schemeClr>
                    </a:solidFill>
                  </a:tcPr>
                </a:tc>
                <a:tc>
                  <a:txBody>
                    <a:bodyPr/>
                    <a:lstStyle/>
                    <a:p>
                      <a:pPr>
                        <a:lnSpc>
                          <a:spcPct val="100000"/>
                        </a:lnSpc>
                        <a:spcAft>
                          <a:spcPts val="0"/>
                        </a:spcAft>
                      </a:pPr>
                      <a:r>
                        <a:rPr lang="en-US" sz="1000">
                          <a:effectLst/>
                          <a:latin typeface="+mn-lt"/>
                        </a:rPr>
                        <a:t> </a:t>
                      </a:r>
                      <a:endParaRPr lang="nl-NL" sz="1000">
                        <a:effectLst/>
                        <a:latin typeface="+mn-lt"/>
                        <a:ea typeface="Calibri" panose="020F0502020204030204" pitchFamily="34" charset="0"/>
                        <a:cs typeface="Arial" panose="020B0604020202020204" pitchFamily="34" charset="0"/>
                      </a:endParaRPr>
                    </a:p>
                  </a:txBody>
                  <a:tcPr marL="60953" marR="60953" marT="0" marB="0" anchor="ctr">
                    <a:solidFill>
                      <a:schemeClr val="tx2">
                        <a:lumMod val="20000"/>
                        <a:lumOff val="80000"/>
                      </a:schemeClr>
                    </a:solidFill>
                  </a:tcPr>
                </a:tc>
                <a:tc>
                  <a:txBody>
                    <a:bodyPr/>
                    <a:lstStyle/>
                    <a:p>
                      <a:pPr>
                        <a:lnSpc>
                          <a:spcPct val="100000"/>
                        </a:lnSpc>
                        <a:spcAft>
                          <a:spcPts val="0"/>
                        </a:spcAft>
                      </a:pPr>
                      <a:r>
                        <a:rPr lang="en-US" sz="1000">
                          <a:effectLst/>
                          <a:latin typeface="+mn-lt"/>
                        </a:rPr>
                        <a:t> </a:t>
                      </a:r>
                      <a:endParaRPr lang="nl-NL" sz="1000">
                        <a:effectLst/>
                        <a:latin typeface="+mn-lt"/>
                        <a:ea typeface="Calibri" panose="020F0502020204030204" pitchFamily="34" charset="0"/>
                        <a:cs typeface="Arial" panose="020B0604020202020204" pitchFamily="34" charset="0"/>
                      </a:endParaRPr>
                    </a:p>
                  </a:txBody>
                  <a:tcPr marL="60953" marR="60953" marT="0" marB="0" anchor="ctr">
                    <a:solidFill>
                      <a:schemeClr val="tx2">
                        <a:lumMod val="20000"/>
                        <a:lumOff val="80000"/>
                      </a:schemeClr>
                    </a:solidFill>
                  </a:tcPr>
                </a:tc>
                <a:tc>
                  <a:txBody>
                    <a:bodyPr/>
                    <a:lstStyle/>
                    <a:p>
                      <a:pPr>
                        <a:lnSpc>
                          <a:spcPct val="100000"/>
                        </a:lnSpc>
                        <a:spcAft>
                          <a:spcPts val="0"/>
                        </a:spcAft>
                      </a:pPr>
                      <a:r>
                        <a:rPr lang="en-US" sz="1000">
                          <a:effectLst/>
                          <a:latin typeface="+mn-lt"/>
                        </a:rPr>
                        <a:t> </a:t>
                      </a:r>
                      <a:endParaRPr lang="nl-NL" sz="1000">
                        <a:effectLst/>
                        <a:latin typeface="+mn-lt"/>
                        <a:ea typeface="Calibri" panose="020F0502020204030204" pitchFamily="34" charset="0"/>
                        <a:cs typeface="Arial" panose="020B0604020202020204" pitchFamily="34" charset="0"/>
                      </a:endParaRPr>
                    </a:p>
                  </a:txBody>
                  <a:tcPr marL="60953" marR="60953" marT="0" marB="0" anchor="ctr">
                    <a:solidFill>
                      <a:schemeClr val="tx2">
                        <a:lumMod val="20000"/>
                        <a:lumOff val="80000"/>
                      </a:schemeClr>
                    </a:solidFill>
                  </a:tcPr>
                </a:tc>
                <a:tc>
                  <a:txBody>
                    <a:bodyPr/>
                    <a:lstStyle/>
                    <a:p>
                      <a:pPr>
                        <a:lnSpc>
                          <a:spcPct val="100000"/>
                        </a:lnSpc>
                        <a:spcAft>
                          <a:spcPts val="0"/>
                        </a:spcAft>
                      </a:pPr>
                      <a:r>
                        <a:rPr lang="en-US" sz="1000" dirty="0">
                          <a:effectLst/>
                          <a:latin typeface="+mn-lt"/>
                        </a:rPr>
                        <a:t> Final report (individual, graded)</a:t>
                      </a:r>
                      <a:endParaRPr lang="nl-NL" sz="1000" dirty="0">
                        <a:effectLst/>
                        <a:latin typeface="+mn-lt"/>
                        <a:ea typeface="Calibri" panose="020F0502020204030204" pitchFamily="34" charset="0"/>
                        <a:cs typeface="Arial" panose="020B0604020202020204" pitchFamily="34" charset="0"/>
                      </a:endParaRPr>
                    </a:p>
                  </a:txBody>
                  <a:tcPr marL="60953" marR="60953" marT="0" marB="0" anchor="ctr">
                    <a:solidFill>
                      <a:schemeClr val="tx2">
                        <a:lumMod val="20000"/>
                        <a:lumOff val="80000"/>
                      </a:schemeClr>
                    </a:solidFill>
                  </a:tcPr>
                </a:tc>
                <a:extLst>
                  <a:ext uri="{0D108BD9-81ED-4DB2-BD59-A6C34878D82A}">
                    <a16:rowId xmlns:a16="http://schemas.microsoft.com/office/drawing/2014/main" val="3434592825"/>
                  </a:ext>
                </a:extLst>
              </a:tr>
            </a:tbl>
          </a:graphicData>
        </a:graphic>
      </p:graphicFrame>
      <p:sp>
        <p:nvSpPr>
          <p:cNvPr id="4" name="Rectangle 3">
            <a:extLst>
              <a:ext uri="{FF2B5EF4-FFF2-40B4-BE49-F238E27FC236}">
                <a16:creationId xmlns:a16="http://schemas.microsoft.com/office/drawing/2014/main" id="{CF1BCC1A-9CAD-1A9B-F9AE-A6CDD30C1EFE}"/>
              </a:ext>
            </a:extLst>
          </p:cNvPr>
          <p:cNvSpPr/>
          <p:nvPr/>
        </p:nvSpPr>
        <p:spPr>
          <a:xfrm>
            <a:off x="4524374" y="2628900"/>
            <a:ext cx="7212589" cy="914273"/>
          </a:xfrm>
          <a:prstGeom prst="rect">
            <a:avLst/>
          </a:prstGeom>
          <a:noFill/>
          <a:ln w="381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EBB17037-9B11-0198-E75F-6191BD8FE20C}"/>
              </a:ext>
            </a:extLst>
          </p:cNvPr>
          <p:cNvSpPr txBox="1"/>
          <p:nvPr/>
        </p:nvSpPr>
        <p:spPr>
          <a:xfrm>
            <a:off x="10292745" y="3648344"/>
            <a:ext cx="130350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CBL project</a:t>
            </a:r>
          </a:p>
        </p:txBody>
      </p:sp>
      <p:sp>
        <p:nvSpPr>
          <p:cNvPr id="3" name="Title 2">
            <a:extLst>
              <a:ext uri="{FF2B5EF4-FFF2-40B4-BE49-F238E27FC236}">
                <a16:creationId xmlns:a16="http://schemas.microsoft.com/office/drawing/2014/main" id="{057BC2BA-00EF-D59F-BF01-C6D51540DDF9}"/>
              </a:ext>
            </a:extLst>
          </p:cNvPr>
          <p:cNvSpPr>
            <a:spLocks noGrp="1"/>
          </p:cNvSpPr>
          <p:nvPr>
            <p:ph type="title"/>
          </p:nvPr>
        </p:nvSpPr>
        <p:spPr>
          <a:xfrm>
            <a:off x="729098" y="181706"/>
            <a:ext cx="10515600" cy="875570"/>
          </a:xfrm>
        </p:spPr>
        <p:txBody>
          <a:bodyPr/>
          <a:lstStyle/>
          <a:p>
            <a:r>
              <a:rPr lang="en-GB" dirty="0">
                <a:solidFill>
                  <a:schemeClr val="bg1"/>
                </a:solidFill>
                <a:latin typeface="Verdana" panose="020B0604030504040204" pitchFamily="34" charset="0"/>
                <a:ea typeface="Verdana" panose="020B0604030504040204" pitchFamily="34" charset="0"/>
              </a:rPr>
              <a:t>Challenge based</a:t>
            </a:r>
          </a:p>
        </p:txBody>
      </p:sp>
    </p:spTree>
    <p:extLst>
      <p:ext uri="{BB962C8B-B14F-4D97-AF65-F5344CB8AC3E}">
        <p14:creationId xmlns:p14="http://schemas.microsoft.com/office/powerpoint/2010/main" val="11486736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C774366-E738-7523-15B4-494CE1400C8D}"/>
              </a:ext>
            </a:extLst>
          </p:cNvPr>
          <p:cNvSpPr txBox="1"/>
          <p:nvPr/>
        </p:nvSpPr>
        <p:spPr>
          <a:xfrm>
            <a:off x="985380" y="1925746"/>
            <a:ext cx="10221239" cy="4408899"/>
          </a:xfrm>
          <a:prstGeom prst="rect">
            <a:avLst/>
          </a:prstGeom>
          <a:noFill/>
        </p:spPr>
        <p:txBody>
          <a:bodyPr wrap="square" rtlCol="0">
            <a:spAutoFit/>
          </a:bodyPr>
          <a:lstStyle/>
          <a:p>
            <a:endParaRPr lang="en-US" sz="1850" dirty="0"/>
          </a:p>
          <a:p>
            <a:pPr marL="285750" indent="-285750">
              <a:buFont typeface="Arial" panose="020B0604020202020204" pitchFamily="34" charset="0"/>
              <a:buChar char="•"/>
            </a:pPr>
            <a:endParaRPr lang="en-US" sz="1850" dirty="0"/>
          </a:p>
          <a:p>
            <a:pPr marL="285750" indent="-285750">
              <a:buFont typeface="Arial" panose="020B0604020202020204" pitchFamily="34" charset="0"/>
              <a:buChar char="•"/>
            </a:pPr>
            <a:r>
              <a:rPr lang="en-US" sz="1850" dirty="0"/>
              <a:t>Go to the Learning Types tab of the Course Design Worksheet  in the </a:t>
            </a:r>
            <a:r>
              <a:rPr lang="en-US" sz="2000" dirty="0">
                <a:hlinkClick r:id="rId3"/>
              </a:rPr>
              <a:t>EENSAT 2023 </a:t>
            </a:r>
            <a:r>
              <a:rPr lang="en-US" sz="2000" dirty="0"/>
              <a:t> folder </a:t>
            </a:r>
            <a:r>
              <a:rPr lang="en-US" sz="1850" dirty="0"/>
              <a:t>and have a look at the graph.  </a:t>
            </a:r>
          </a:p>
          <a:p>
            <a:pPr marL="285750" indent="-285750">
              <a:buFont typeface="Arial" panose="020B0604020202020204" pitchFamily="34" charset="0"/>
              <a:buChar char="•"/>
            </a:pPr>
            <a:endParaRPr lang="en-US" sz="1850" dirty="0"/>
          </a:p>
          <a:p>
            <a:pPr marL="285750" indent="-285750">
              <a:buFont typeface="Arial" panose="020B0604020202020204" pitchFamily="34" charset="0"/>
              <a:buChar char="•"/>
            </a:pPr>
            <a:r>
              <a:rPr lang="en-US" sz="1850" dirty="0"/>
              <a:t>Discuss with your team what the graph of the revised Drone Mapping course should look like.  In other words how many hours should students spend engaged on each of the 6 learning types.  </a:t>
            </a:r>
          </a:p>
          <a:p>
            <a:pPr marL="285750" indent="-285750">
              <a:buFont typeface="Arial" panose="020B0604020202020204" pitchFamily="34" charset="0"/>
              <a:buChar char="•"/>
            </a:pPr>
            <a:endParaRPr lang="en-US" sz="1850" dirty="0"/>
          </a:p>
          <a:p>
            <a:pPr marL="285750" indent="-285750">
              <a:buFont typeface="Arial" panose="020B0604020202020204" pitchFamily="34" charset="0"/>
              <a:buChar char="•"/>
            </a:pPr>
            <a:r>
              <a:rPr lang="en-US" sz="1850" dirty="0"/>
              <a:t>Your total should add up to 111, which is the current student workload for the course</a:t>
            </a:r>
          </a:p>
          <a:p>
            <a:pPr marL="285750" indent="-285750">
              <a:buFont typeface="Arial" panose="020B0604020202020204" pitchFamily="34" charset="0"/>
              <a:buChar char="•"/>
            </a:pPr>
            <a:endParaRPr lang="en-US" sz="1850" dirty="0"/>
          </a:p>
          <a:p>
            <a:pPr marL="285750" indent="-285750">
              <a:buFont typeface="Arial" panose="020B0604020202020204" pitchFamily="34" charset="0"/>
              <a:buChar char="•"/>
            </a:pPr>
            <a:r>
              <a:rPr lang="en-US" sz="1850" dirty="0"/>
              <a:t>Once you have come to consensus with your team, enter the hours for each learning type to create the graph.</a:t>
            </a:r>
          </a:p>
          <a:p>
            <a:pPr marL="285750" indent="-285750">
              <a:buFont typeface="Arial" panose="020B0604020202020204" pitchFamily="34" charset="0"/>
              <a:buChar char="•"/>
            </a:pPr>
            <a:endParaRPr lang="en-US" sz="1850" dirty="0"/>
          </a:p>
        </p:txBody>
      </p:sp>
      <p:sp>
        <p:nvSpPr>
          <p:cNvPr id="2" name="Rectangle 1">
            <a:extLst>
              <a:ext uri="{FF2B5EF4-FFF2-40B4-BE49-F238E27FC236}">
                <a16:creationId xmlns:a16="http://schemas.microsoft.com/office/drawing/2014/main" id="{BE1AFE48-0A9E-EDFE-F01E-F3492FB53B58}"/>
              </a:ext>
            </a:extLst>
          </p:cNvPr>
          <p:cNvSpPr/>
          <p:nvPr/>
        </p:nvSpPr>
        <p:spPr>
          <a:xfrm>
            <a:off x="0" y="0"/>
            <a:ext cx="12192000" cy="1800000"/>
          </a:xfrm>
          <a:prstGeom prst="rect">
            <a:avLst/>
          </a:prstGeom>
          <a:solidFill>
            <a:srgbClr val="D4EB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0D4A9FE0-EFE1-4EF7-BA56-2DF209E8EDDA}"/>
              </a:ext>
            </a:extLst>
          </p:cNvPr>
          <p:cNvSpPr txBox="1"/>
          <p:nvPr/>
        </p:nvSpPr>
        <p:spPr>
          <a:xfrm>
            <a:off x="869436" y="576834"/>
            <a:ext cx="10984522" cy="646331"/>
          </a:xfrm>
          <a:prstGeom prst="rect">
            <a:avLst/>
          </a:prstGeom>
          <a:noFill/>
        </p:spPr>
        <p:txBody>
          <a:bodyPr wrap="square" rtlCol="0">
            <a:spAutoFit/>
          </a:bodyPr>
          <a:lstStyle/>
          <a:p>
            <a:r>
              <a:rPr lang="en-US" sz="3600" b="1" dirty="0">
                <a:solidFill>
                  <a:schemeClr val="tx2"/>
                </a:solidFill>
                <a:latin typeface="Verdana" panose="020B0604030504040204" pitchFamily="34" charset="0"/>
                <a:ea typeface="Verdana" panose="020B0604030504040204" pitchFamily="34" charset="0"/>
              </a:rPr>
              <a:t>Group activity:</a:t>
            </a:r>
            <a:r>
              <a:rPr lang="en-US" sz="3600" dirty="0">
                <a:solidFill>
                  <a:schemeClr val="tx2"/>
                </a:solidFill>
                <a:latin typeface="Verdana" panose="020B0604030504040204" pitchFamily="34" charset="0"/>
                <a:ea typeface="Verdana" panose="020B0604030504040204" pitchFamily="34" charset="0"/>
              </a:rPr>
              <a:t> Learning types bar graph</a:t>
            </a:r>
            <a:endParaRPr lang="en-US" sz="36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8619088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E1AFE48-0A9E-EDFE-F01E-F3492FB53B58}"/>
              </a:ext>
            </a:extLst>
          </p:cNvPr>
          <p:cNvSpPr/>
          <p:nvPr/>
        </p:nvSpPr>
        <p:spPr>
          <a:xfrm>
            <a:off x="0" y="1"/>
            <a:ext cx="7068856" cy="6857999"/>
          </a:xfrm>
          <a:prstGeom prst="rect">
            <a:avLst/>
          </a:prstGeom>
          <a:solidFill>
            <a:srgbClr val="D4EB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5422490-B633-073B-0943-FE5D011FADAF}"/>
              </a:ext>
            </a:extLst>
          </p:cNvPr>
          <p:cNvSpPr txBox="1"/>
          <p:nvPr/>
        </p:nvSpPr>
        <p:spPr>
          <a:xfrm>
            <a:off x="760075" y="911353"/>
            <a:ext cx="5966402" cy="1569660"/>
          </a:xfrm>
          <a:prstGeom prst="rect">
            <a:avLst/>
          </a:prstGeom>
          <a:noFill/>
        </p:spPr>
        <p:txBody>
          <a:bodyPr wrap="square" rtlCol="0">
            <a:spAutoFit/>
          </a:bodyPr>
          <a:lstStyle/>
          <a:p>
            <a:r>
              <a:rPr lang="en-US" sz="4800" b="1" dirty="0"/>
              <a:t>Learner challenges</a:t>
            </a:r>
            <a:endParaRPr lang="en-US" sz="2400" b="1" dirty="0">
              <a:highlight>
                <a:srgbClr val="FFFF00"/>
              </a:highlight>
            </a:endParaRPr>
          </a:p>
        </p:txBody>
      </p:sp>
      <p:sp>
        <p:nvSpPr>
          <p:cNvPr id="4" name="TextBox 3">
            <a:extLst>
              <a:ext uri="{FF2B5EF4-FFF2-40B4-BE49-F238E27FC236}">
                <a16:creationId xmlns:a16="http://schemas.microsoft.com/office/drawing/2014/main" id="{E542CC41-E667-B647-329C-9141D416B2FB}"/>
              </a:ext>
            </a:extLst>
          </p:cNvPr>
          <p:cNvSpPr txBox="1"/>
          <p:nvPr/>
        </p:nvSpPr>
        <p:spPr>
          <a:xfrm>
            <a:off x="1407171" y="6168666"/>
            <a:ext cx="3306871" cy="369332"/>
          </a:xfrm>
          <a:prstGeom prst="rect">
            <a:avLst/>
          </a:prstGeom>
          <a:noFill/>
        </p:spPr>
        <p:txBody>
          <a:bodyPr wrap="square" rtlCol="0">
            <a:spAutoFit/>
          </a:bodyPr>
          <a:lstStyle/>
          <a:p>
            <a:r>
              <a:rPr lang="en-US" dirty="0">
                <a:hlinkClick r:id="rId3"/>
              </a:rPr>
              <a:t>Participation code: </a:t>
            </a:r>
            <a:r>
              <a:rPr lang="en-US" b="1" i="0" dirty="0">
                <a:solidFill>
                  <a:srgbClr val="002C5F"/>
                </a:solidFill>
                <a:effectLst/>
                <a:latin typeface="Nunito" pitchFamily="2" charset="0"/>
                <a:hlinkClick r:id="rId3"/>
              </a:rPr>
              <a:t>EENSAT</a:t>
            </a:r>
            <a:endParaRPr lang="en-US" dirty="0"/>
          </a:p>
        </p:txBody>
      </p:sp>
      <p:grpSp>
        <p:nvGrpSpPr>
          <p:cNvPr id="10" name="Group 9">
            <a:extLst>
              <a:ext uri="{FF2B5EF4-FFF2-40B4-BE49-F238E27FC236}">
                <a16:creationId xmlns:a16="http://schemas.microsoft.com/office/drawing/2014/main" id="{3F53AA2A-7711-5156-E79B-F1F6F5E8B442}"/>
              </a:ext>
            </a:extLst>
          </p:cNvPr>
          <p:cNvGrpSpPr/>
          <p:nvPr/>
        </p:nvGrpSpPr>
        <p:grpSpPr>
          <a:xfrm>
            <a:off x="893645" y="3053548"/>
            <a:ext cx="6329697" cy="1815882"/>
            <a:chOff x="893645" y="3053548"/>
            <a:chExt cx="6329697" cy="1815882"/>
          </a:xfrm>
        </p:grpSpPr>
        <p:sp>
          <p:nvSpPr>
            <p:cNvPr id="3" name="TextBox 2">
              <a:extLst>
                <a:ext uri="{FF2B5EF4-FFF2-40B4-BE49-F238E27FC236}">
                  <a16:creationId xmlns:a16="http://schemas.microsoft.com/office/drawing/2014/main" id="{0D4A9FE0-EFE1-4EF7-BA56-2DF209E8EDDA}"/>
                </a:ext>
              </a:extLst>
            </p:cNvPr>
            <p:cNvSpPr txBox="1"/>
            <p:nvPr/>
          </p:nvSpPr>
          <p:spPr>
            <a:xfrm>
              <a:off x="1407171" y="3053548"/>
              <a:ext cx="5816171" cy="1815882"/>
            </a:xfrm>
            <a:prstGeom prst="rect">
              <a:avLst/>
            </a:prstGeom>
            <a:noFill/>
          </p:spPr>
          <p:txBody>
            <a:bodyPr wrap="square" rtlCol="0">
              <a:spAutoFit/>
            </a:bodyPr>
            <a:lstStyle/>
            <a:p>
              <a:r>
                <a:rPr lang="en-US" sz="2800" dirty="0">
                  <a:solidFill>
                    <a:schemeClr val="tx2"/>
                  </a:solidFill>
                  <a:latin typeface="Verdana" panose="020B0604030504040204" pitchFamily="34" charset="0"/>
                  <a:ea typeface="Verdana" panose="020B0604030504040204" pitchFamily="34" charset="0"/>
                </a:rPr>
                <a:t>Go to wooclap.com</a:t>
              </a:r>
            </a:p>
            <a:p>
              <a:endParaRPr lang="en-US" sz="2800" dirty="0">
                <a:solidFill>
                  <a:schemeClr val="tx2"/>
                </a:solidFill>
                <a:latin typeface="Verdana" panose="020B0604030504040204" pitchFamily="34" charset="0"/>
                <a:ea typeface="Verdana" panose="020B0604030504040204" pitchFamily="34" charset="0"/>
              </a:endParaRPr>
            </a:p>
            <a:p>
              <a:r>
                <a:rPr lang="en-US" sz="2800" dirty="0">
                  <a:solidFill>
                    <a:schemeClr val="tx2"/>
                  </a:solidFill>
                  <a:latin typeface="Verdana" panose="020B0604030504040204" pitchFamily="34" charset="0"/>
                  <a:ea typeface="Verdana" panose="020B0604030504040204" pitchFamily="34" charset="0"/>
                </a:rPr>
                <a:t>Enter the event code: </a:t>
              </a:r>
            </a:p>
            <a:p>
              <a:r>
                <a:rPr lang="en-US" sz="2800" dirty="0">
                  <a:solidFill>
                    <a:schemeClr val="tx2"/>
                  </a:solidFill>
                  <a:latin typeface="Verdana" panose="020B0604030504040204" pitchFamily="34" charset="0"/>
                  <a:ea typeface="Verdana" panose="020B0604030504040204" pitchFamily="34" charset="0"/>
                </a:rPr>
                <a:t>EENSAT in the top banner</a:t>
              </a:r>
              <a:endParaRPr lang="en-US" sz="2800" dirty="0">
                <a:latin typeface="Verdana" panose="020B0604030504040204" pitchFamily="34" charset="0"/>
                <a:ea typeface="Verdana" panose="020B0604030504040204" pitchFamily="34" charset="0"/>
              </a:endParaRPr>
            </a:p>
          </p:txBody>
        </p:sp>
        <p:pic>
          <p:nvPicPr>
            <p:cNvPr id="6" name="Graphic 5" descr="Badge 1 with solid fill">
              <a:extLst>
                <a:ext uri="{FF2B5EF4-FFF2-40B4-BE49-F238E27FC236}">
                  <a16:creationId xmlns:a16="http://schemas.microsoft.com/office/drawing/2014/main" id="{AA1FA89F-8615-553A-541E-5D93C4C8809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93645" y="3162821"/>
              <a:ext cx="468000" cy="468000"/>
            </a:xfrm>
            <a:prstGeom prst="rect">
              <a:avLst/>
            </a:prstGeom>
          </p:spPr>
        </p:pic>
        <p:pic>
          <p:nvPicPr>
            <p:cNvPr id="9" name="Graphic 8" descr="Badge with solid fill">
              <a:extLst>
                <a:ext uri="{FF2B5EF4-FFF2-40B4-BE49-F238E27FC236}">
                  <a16:creationId xmlns:a16="http://schemas.microsoft.com/office/drawing/2014/main" id="{1E18A678-27DE-65A1-AE06-4C2F8BD1AC7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93645" y="3961489"/>
              <a:ext cx="468000" cy="468000"/>
            </a:xfrm>
            <a:prstGeom prst="rect">
              <a:avLst/>
            </a:prstGeom>
          </p:spPr>
        </p:pic>
      </p:grpSp>
      <p:sp>
        <p:nvSpPr>
          <p:cNvPr id="5" name="Rectangle 4">
            <a:extLst>
              <a:ext uri="{FF2B5EF4-FFF2-40B4-BE49-F238E27FC236}">
                <a16:creationId xmlns:a16="http://schemas.microsoft.com/office/drawing/2014/main" id="{CA931502-F5B3-9B02-4F22-4C9C3516E074}"/>
              </a:ext>
            </a:extLst>
          </p:cNvPr>
          <p:cNvSpPr/>
          <p:nvPr/>
        </p:nvSpPr>
        <p:spPr>
          <a:xfrm>
            <a:off x="0" y="6413326"/>
            <a:ext cx="513567" cy="44467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5</a:t>
            </a:r>
          </a:p>
        </p:txBody>
      </p:sp>
      <p:grpSp>
        <p:nvGrpSpPr>
          <p:cNvPr id="7" name="Group 6">
            <a:extLst>
              <a:ext uri="{FF2B5EF4-FFF2-40B4-BE49-F238E27FC236}">
                <a16:creationId xmlns:a16="http://schemas.microsoft.com/office/drawing/2014/main" id="{7EBE7D61-06EA-06B0-9256-0762ADFA1A4B}"/>
              </a:ext>
            </a:extLst>
          </p:cNvPr>
          <p:cNvGrpSpPr/>
          <p:nvPr/>
        </p:nvGrpSpPr>
        <p:grpSpPr>
          <a:xfrm>
            <a:off x="7066862" y="0"/>
            <a:ext cx="5123144" cy="6858000"/>
            <a:chOff x="7054162" y="0"/>
            <a:chExt cx="5123144" cy="6858000"/>
          </a:xfrm>
        </p:grpSpPr>
        <p:pic>
          <p:nvPicPr>
            <p:cNvPr id="11" name="Picture 10">
              <a:extLst>
                <a:ext uri="{FF2B5EF4-FFF2-40B4-BE49-F238E27FC236}">
                  <a16:creationId xmlns:a16="http://schemas.microsoft.com/office/drawing/2014/main" id="{2BF9B860-5ED5-CA92-C242-67062E2C75BB}"/>
                </a:ext>
              </a:extLst>
            </p:cNvPr>
            <p:cNvPicPr>
              <a:picLocks noChangeAspect="1"/>
            </p:cNvPicPr>
            <p:nvPr/>
          </p:nvPicPr>
          <p:blipFill rotWithShape="1">
            <a:blip r:embed="rId8"/>
            <a:srcRect l="12497" r="12800"/>
            <a:stretch/>
          </p:blipFill>
          <p:spPr>
            <a:xfrm>
              <a:off x="7054162" y="0"/>
              <a:ext cx="5123144" cy="6858000"/>
            </a:xfrm>
            <a:prstGeom prst="rect">
              <a:avLst/>
            </a:prstGeom>
          </p:spPr>
        </p:pic>
        <p:grpSp>
          <p:nvGrpSpPr>
            <p:cNvPr id="12" name="Group 11">
              <a:extLst>
                <a:ext uri="{FF2B5EF4-FFF2-40B4-BE49-F238E27FC236}">
                  <a16:creationId xmlns:a16="http://schemas.microsoft.com/office/drawing/2014/main" id="{07FF81AC-3EF7-34A9-2119-F882B56C67A3}"/>
                </a:ext>
              </a:extLst>
            </p:cNvPr>
            <p:cNvGrpSpPr/>
            <p:nvPr/>
          </p:nvGrpSpPr>
          <p:grpSpPr>
            <a:xfrm>
              <a:off x="7822480" y="2390525"/>
              <a:ext cx="3561456" cy="3600181"/>
              <a:chOff x="7822480" y="2390525"/>
              <a:chExt cx="3561456" cy="3600181"/>
            </a:xfrm>
          </p:grpSpPr>
          <p:pic>
            <p:nvPicPr>
              <p:cNvPr id="14" name="Picture 13" descr="A qr code with a bar code&#10;&#10;Description automatically generated">
                <a:extLst>
                  <a:ext uri="{FF2B5EF4-FFF2-40B4-BE49-F238E27FC236}">
                    <a16:creationId xmlns:a16="http://schemas.microsoft.com/office/drawing/2014/main" id="{1A280FE7-141E-897F-4F9C-68EF9FC89DB1}"/>
                  </a:ext>
                </a:extLst>
              </p:cNvPr>
              <p:cNvPicPr>
                <a:picLocks noChangeAspect="1"/>
              </p:cNvPicPr>
              <p:nvPr/>
            </p:nvPicPr>
            <p:blipFill rotWithShape="1">
              <a:blip r:embed="rId9">
                <a:extLst>
                  <a:ext uri="{28A0092B-C50C-407E-A947-70E740481C1C}">
                    <a14:useLocalDpi xmlns:a14="http://schemas.microsoft.com/office/drawing/2010/main" val="0"/>
                  </a:ext>
                </a:extLst>
              </a:blip>
              <a:srcRect r="62729"/>
              <a:stretch/>
            </p:blipFill>
            <p:spPr>
              <a:xfrm>
                <a:off x="7849564" y="2453361"/>
                <a:ext cx="3448791" cy="3474508"/>
              </a:xfrm>
              <a:prstGeom prst="rect">
                <a:avLst/>
              </a:prstGeom>
            </p:spPr>
          </p:pic>
          <p:sp>
            <p:nvSpPr>
              <p:cNvPr id="15" name="Rectangle: Rounded Corners 14">
                <a:extLst>
                  <a:ext uri="{FF2B5EF4-FFF2-40B4-BE49-F238E27FC236}">
                    <a16:creationId xmlns:a16="http://schemas.microsoft.com/office/drawing/2014/main" id="{AF34C021-AC66-C658-145F-0319D07FCC58}"/>
                  </a:ext>
                </a:extLst>
              </p:cNvPr>
              <p:cNvSpPr/>
              <p:nvPr/>
            </p:nvSpPr>
            <p:spPr>
              <a:xfrm>
                <a:off x="7822480" y="2390525"/>
                <a:ext cx="3561456" cy="3600181"/>
              </a:xfrm>
              <a:prstGeom prst="roundRect">
                <a:avLst>
                  <a:gd name="adj" fmla="val 520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4709638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006A68"/>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0020267-CA28-9377-A84C-123E90C7307F}"/>
              </a:ext>
            </a:extLst>
          </p:cNvPr>
          <p:cNvSpPr/>
          <p:nvPr/>
        </p:nvSpPr>
        <p:spPr>
          <a:xfrm>
            <a:off x="0" y="0"/>
            <a:ext cx="12192000" cy="6858000"/>
          </a:xfrm>
          <a:prstGeom prst="rect">
            <a:avLst/>
          </a:prstGeom>
          <a:solidFill>
            <a:srgbClr val="499D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75157E8-84AB-9C15-1CE0-713F590D0376}"/>
              </a:ext>
            </a:extLst>
          </p:cNvPr>
          <p:cNvSpPr>
            <a:spLocks noGrp="1"/>
          </p:cNvSpPr>
          <p:nvPr>
            <p:ph type="title"/>
          </p:nvPr>
        </p:nvSpPr>
        <p:spPr>
          <a:xfrm>
            <a:off x="1078523" y="1065862"/>
            <a:ext cx="5812631" cy="4726276"/>
          </a:xfrm>
        </p:spPr>
        <p:txBody>
          <a:bodyPr>
            <a:normAutofit/>
          </a:bodyPr>
          <a:lstStyle/>
          <a:p>
            <a:pPr algn="r"/>
            <a:r>
              <a:rPr lang="en-US" sz="8000" dirty="0">
                <a:ln w="22225">
                  <a:solidFill>
                    <a:srgbClr val="FFFFFF"/>
                  </a:solidFill>
                </a:ln>
                <a:latin typeface="Verdana" panose="020B0604030504040204" pitchFamily="34" charset="0"/>
                <a:ea typeface="Verdana" panose="020B0604030504040204" pitchFamily="34" charset="0"/>
              </a:rPr>
              <a:t>Factors impacting learning </a:t>
            </a:r>
          </a:p>
        </p:txBody>
      </p:sp>
      <p:cxnSp>
        <p:nvCxnSpPr>
          <p:cNvPr id="18" name="Straight Connector 17">
            <a:extLst>
              <a:ext uri="{FF2B5EF4-FFF2-40B4-BE49-F238E27FC236}">
                <a16:creationId xmlns:a16="http://schemas.microsoft.com/office/drawing/2014/main" id="{96A8629B-8289-498B-939B-1CA0C106182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2899"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74043C4-175C-4A47-1E13-0BC9E0C509D6}"/>
              </a:ext>
            </a:extLst>
          </p:cNvPr>
          <p:cNvSpPr>
            <a:spLocks noGrp="1"/>
          </p:cNvSpPr>
          <p:nvPr>
            <p:ph idx="1"/>
          </p:nvPr>
        </p:nvSpPr>
        <p:spPr>
          <a:xfrm>
            <a:off x="7534641" y="1065862"/>
            <a:ext cx="3860002" cy="4726276"/>
          </a:xfrm>
        </p:spPr>
        <p:txBody>
          <a:bodyPr anchor="ctr">
            <a:normAutofit/>
          </a:bodyPr>
          <a:lstStyle/>
          <a:p>
            <a:pPr marL="457200" indent="-457200">
              <a:buFont typeface="+mj-lt"/>
              <a:buAutoNum type="arabicPeriod"/>
            </a:pPr>
            <a:r>
              <a:rPr lang="en-US" sz="2300" dirty="0">
                <a:solidFill>
                  <a:srgbClr val="FFFFFF"/>
                </a:solidFill>
                <a:latin typeface="Verdana" panose="020B0604030504040204" pitchFamily="34" charset="0"/>
                <a:ea typeface="Verdana" panose="020B0604030504040204" pitchFamily="34" charset="0"/>
              </a:rPr>
              <a:t>Engagement</a:t>
            </a:r>
          </a:p>
          <a:p>
            <a:pPr marL="457200" indent="-457200">
              <a:buFont typeface="+mj-lt"/>
              <a:buAutoNum type="arabicPeriod"/>
            </a:pPr>
            <a:r>
              <a:rPr lang="en-US" sz="2300" dirty="0">
                <a:solidFill>
                  <a:srgbClr val="FFFFFF"/>
                </a:solidFill>
                <a:latin typeface="Verdana" panose="020B0604030504040204" pitchFamily="34" charset="0"/>
                <a:ea typeface="Verdana" panose="020B0604030504040204" pitchFamily="34" charset="0"/>
              </a:rPr>
              <a:t>Participation</a:t>
            </a:r>
          </a:p>
          <a:p>
            <a:pPr marL="457200" indent="-457200">
              <a:buFont typeface="+mj-lt"/>
              <a:buAutoNum type="arabicPeriod"/>
            </a:pPr>
            <a:r>
              <a:rPr lang="en-US" sz="2300" dirty="0">
                <a:solidFill>
                  <a:srgbClr val="FFFFFF"/>
                </a:solidFill>
                <a:latin typeface="Verdana" panose="020B0604030504040204" pitchFamily="34" charset="0"/>
                <a:ea typeface="Verdana" panose="020B0604030504040204" pitchFamily="34" charset="0"/>
              </a:rPr>
              <a:t>Motivation</a:t>
            </a:r>
          </a:p>
          <a:p>
            <a:pPr marL="457200" indent="-457200">
              <a:buFont typeface="+mj-lt"/>
              <a:buAutoNum type="arabicPeriod"/>
            </a:pPr>
            <a:r>
              <a:rPr lang="en-US" sz="2300" dirty="0">
                <a:solidFill>
                  <a:srgbClr val="FFFFFF"/>
                </a:solidFill>
                <a:latin typeface="Verdana" panose="020B0604030504040204" pitchFamily="34" charset="0"/>
                <a:ea typeface="Verdana" panose="020B0604030504040204" pitchFamily="34" charset="0"/>
              </a:rPr>
              <a:t>Sense of community</a:t>
            </a:r>
          </a:p>
          <a:p>
            <a:pPr marL="457200" indent="-457200">
              <a:buFont typeface="+mj-lt"/>
              <a:buAutoNum type="arabicPeriod"/>
            </a:pPr>
            <a:r>
              <a:rPr lang="en-US" sz="2300" dirty="0">
                <a:solidFill>
                  <a:srgbClr val="FFFFFF"/>
                </a:solidFill>
                <a:latin typeface="Verdana" panose="020B0604030504040204" pitchFamily="34" charset="0"/>
                <a:ea typeface="Verdana" panose="020B0604030504040204" pitchFamily="34" charset="0"/>
              </a:rPr>
              <a:t>Feedback</a:t>
            </a:r>
          </a:p>
          <a:p>
            <a:pPr marL="457200" indent="-457200">
              <a:buFont typeface="+mj-lt"/>
              <a:buAutoNum type="arabicPeriod"/>
            </a:pPr>
            <a:r>
              <a:rPr lang="en-US" sz="2300" dirty="0">
                <a:solidFill>
                  <a:srgbClr val="FFFFFF"/>
                </a:solidFill>
                <a:latin typeface="Verdana" panose="020B0604030504040204" pitchFamily="34" charset="0"/>
                <a:ea typeface="Verdana" panose="020B0604030504040204" pitchFamily="34" charset="0"/>
              </a:rPr>
              <a:t>Clarity</a:t>
            </a:r>
          </a:p>
        </p:txBody>
      </p:sp>
    </p:spTree>
    <p:extLst>
      <p:ext uri="{BB962C8B-B14F-4D97-AF65-F5344CB8AC3E}">
        <p14:creationId xmlns:p14="http://schemas.microsoft.com/office/powerpoint/2010/main" val="1773034630"/>
      </p:ext>
    </p:extLst>
  </p:cSld>
  <p:clrMapOvr>
    <a:overrideClrMapping bg1="dk1" tx1="lt1" bg2="dk2" tx2="lt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C774366-E738-7523-15B4-494CE1400C8D}"/>
              </a:ext>
            </a:extLst>
          </p:cNvPr>
          <p:cNvSpPr txBox="1"/>
          <p:nvPr/>
        </p:nvSpPr>
        <p:spPr>
          <a:xfrm>
            <a:off x="1132338" y="2737107"/>
            <a:ext cx="10221239" cy="3223959"/>
          </a:xfrm>
          <a:prstGeom prst="rect">
            <a:avLst/>
          </a:prstGeom>
          <a:noFill/>
        </p:spPr>
        <p:txBody>
          <a:bodyPr wrap="square" rtlCol="0">
            <a:spAutoFit/>
          </a:bodyPr>
          <a:lstStyle/>
          <a:p>
            <a:r>
              <a:rPr lang="en-US" sz="1850" dirty="0"/>
              <a:t>The template for completing this task as well as more detailed instructions can be found on the </a:t>
            </a:r>
            <a:r>
              <a:rPr lang="en-US" sz="1850" b="1" dirty="0"/>
              <a:t>Challenges of OL&amp;BL</a:t>
            </a:r>
            <a:r>
              <a:rPr lang="en-US" sz="1850" dirty="0"/>
              <a:t> tab (purple) of your worksheet </a:t>
            </a:r>
          </a:p>
          <a:p>
            <a:endParaRPr lang="en-US" sz="1850" dirty="0"/>
          </a:p>
          <a:p>
            <a:r>
              <a:rPr lang="en-US" sz="1850" dirty="0"/>
              <a:t>This is a group activity that should be completed through discussion within your course team.</a:t>
            </a:r>
          </a:p>
          <a:p>
            <a:pPr marL="457200" indent="-457200">
              <a:buFont typeface="+mj-lt"/>
              <a:buAutoNum type="arabicPeriod"/>
            </a:pPr>
            <a:r>
              <a:rPr lang="en-US" sz="1850" dirty="0"/>
              <a:t>Add any additional factors that impact students learning experience in your context to the list below</a:t>
            </a:r>
          </a:p>
          <a:p>
            <a:pPr marL="457200" indent="-457200">
              <a:buFont typeface="+mj-lt"/>
              <a:buAutoNum type="arabicPeriod"/>
            </a:pPr>
            <a:r>
              <a:rPr lang="en-US" sz="1850" dirty="0"/>
              <a:t>Arrange these in order of importance from those that have the most impact to those that have the least impact in the table.</a:t>
            </a:r>
          </a:p>
          <a:p>
            <a:pPr marL="457200" indent="-457200">
              <a:buFont typeface="+mj-lt"/>
              <a:buAutoNum type="arabicPeriod"/>
            </a:pPr>
            <a:r>
              <a:rPr lang="en-US" sz="1850" dirty="0"/>
              <a:t>Discuss some strategies that could help to alleviate the negative affect of each of these factors in your environment and enter these in the table below.</a:t>
            </a:r>
          </a:p>
        </p:txBody>
      </p:sp>
      <p:sp>
        <p:nvSpPr>
          <p:cNvPr id="2" name="Rectangle 1">
            <a:extLst>
              <a:ext uri="{FF2B5EF4-FFF2-40B4-BE49-F238E27FC236}">
                <a16:creationId xmlns:a16="http://schemas.microsoft.com/office/drawing/2014/main" id="{BE1AFE48-0A9E-EDFE-F01E-F3492FB53B58}"/>
              </a:ext>
            </a:extLst>
          </p:cNvPr>
          <p:cNvSpPr/>
          <p:nvPr/>
        </p:nvSpPr>
        <p:spPr>
          <a:xfrm>
            <a:off x="0" y="0"/>
            <a:ext cx="12192000" cy="1800000"/>
          </a:xfrm>
          <a:prstGeom prst="rect">
            <a:avLst/>
          </a:prstGeom>
          <a:solidFill>
            <a:srgbClr val="D4EB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0D4A9FE0-EFE1-4EF7-BA56-2DF209E8EDDA}"/>
              </a:ext>
            </a:extLst>
          </p:cNvPr>
          <p:cNvSpPr txBox="1"/>
          <p:nvPr/>
        </p:nvSpPr>
        <p:spPr>
          <a:xfrm>
            <a:off x="869436" y="576834"/>
            <a:ext cx="10984522" cy="646331"/>
          </a:xfrm>
          <a:prstGeom prst="rect">
            <a:avLst/>
          </a:prstGeom>
          <a:noFill/>
        </p:spPr>
        <p:txBody>
          <a:bodyPr wrap="square" rtlCol="0">
            <a:spAutoFit/>
          </a:bodyPr>
          <a:lstStyle/>
          <a:p>
            <a:r>
              <a:rPr lang="en-US" sz="3600" b="1" dirty="0">
                <a:solidFill>
                  <a:schemeClr val="tx2"/>
                </a:solidFill>
                <a:latin typeface="Verdana" panose="020B0604030504040204" pitchFamily="34" charset="0"/>
                <a:ea typeface="Verdana" panose="020B0604030504040204" pitchFamily="34" charset="0"/>
              </a:rPr>
              <a:t>Group activity:</a:t>
            </a:r>
            <a:r>
              <a:rPr lang="en-US" sz="3600" dirty="0">
                <a:solidFill>
                  <a:schemeClr val="tx2"/>
                </a:solidFill>
                <a:latin typeface="Verdana" panose="020B0604030504040204" pitchFamily="34" charset="0"/>
                <a:ea typeface="Verdana" panose="020B0604030504040204" pitchFamily="34" charset="0"/>
              </a:rPr>
              <a:t> Factors impacting learning</a:t>
            </a:r>
            <a:endParaRPr lang="en-US" sz="3600" dirty="0">
              <a:latin typeface="Verdana" panose="020B0604030504040204" pitchFamily="34" charset="0"/>
              <a:ea typeface="Verdana" panose="020B0604030504040204" pitchFamily="34" charset="0"/>
            </a:endParaRPr>
          </a:p>
        </p:txBody>
      </p:sp>
      <p:sp>
        <p:nvSpPr>
          <p:cNvPr id="4" name="Rectangle 3">
            <a:extLst>
              <a:ext uri="{FF2B5EF4-FFF2-40B4-BE49-F238E27FC236}">
                <a16:creationId xmlns:a16="http://schemas.microsoft.com/office/drawing/2014/main" id="{E1888D75-4454-6F4C-9B6A-BFE4D0CBD667}"/>
              </a:ext>
            </a:extLst>
          </p:cNvPr>
          <p:cNvSpPr/>
          <p:nvPr/>
        </p:nvSpPr>
        <p:spPr>
          <a:xfrm>
            <a:off x="0" y="6413326"/>
            <a:ext cx="513567" cy="44467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lumMod val="75000"/>
                  </a:schemeClr>
                </a:solidFill>
              </a:rPr>
              <a:t>20</a:t>
            </a:r>
          </a:p>
        </p:txBody>
      </p:sp>
    </p:spTree>
    <p:extLst>
      <p:ext uri="{BB962C8B-B14F-4D97-AF65-F5344CB8AC3E}">
        <p14:creationId xmlns:p14="http://schemas.microsoft.com/office/powerpoint/2010/main" val="9907670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31D58B3-6EE1-77E3-B60E-B7B92AE1BC58}"/>
              </a:ext>
            </a:extLst>
          </p:cNvPr>
          <p:cNvSpPr/>
          <p:nvPr/>
        </p:nvSpPr>
        <p:spPr>
          <a:xfrm>
            <a:off x="0" y="0"/>
            <a:ext cx="12192000" cy="1800000"/>
          </a:xfrm>
          <a:prstGeom prst="rect">
            <a:avLst/>
          </a:prstGeom>
          <a:solidFill>
            <a:srgbClr val="D4EB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Verdana"/>
              <a:ea typeface="+mn-ea"/>
              <a:cs typeface="+mn-cs"/>
            </a:endParaRPr>
          </a:p>
        </p:txBody>
      </p:sp>
      <p:sp>
        <p:nvSpPr>
          <p:cNvPr id="2" name="Title 1">
            <a:extLst>
              <a:ext uri="{FF2B5EF4-FFF2-40B4-BE49-F238E27FC236}">
                <a16:creationId xmlns:a16="http://schemas.microsoft.com/office/drawing/2014/main" id="{68B9CC6A-212D-8485-2922-D807BC13CE52}"/>
              </a:ext>
            </a:extLst>
          </p:cNvPr>
          <p:cNvSpPr>
            <a:spLocks noGrp="1"/>
          </p:cNvSpPr>
          <p:nvPr>
            <p:ph type="title"/>
          </p:nvPr>
        </p:nvSpPr>
        <p:spPr/>
        <p:txBody>
          <a:bodyPr/>
          <a:lstStyle/>
          <a:p>
            <a:r>
              <a:rPr lang="en-US" b="1" dirty="0"/>
              <a:t>Increasing participation</a:t>
            </a:r>
          </a:p>
        </p:txBody>
      </p:sp>
      <p:grpSp>
        <p:nvGrpSpPr>
          <p:cNvPr id="3" name="Group 2">
            <a:extLst>
              <a:ext uri="{FF2B5EF4-FFF2-40B4-BE49-F238E27FC236}">
                <a16:creationId xmlns:a16="http://schemas.microsoft.com/office/drawing/2014/main" id="{77BF066D-CCB2-889E-2181-D8542C01BD39}"/>
              </a:ext>
            </a:extLst>
          </p:cNvPr>
          <p:cNvGrpSpPr/>
          <p:nvPr/>
        </p:nvGrpSpPr>
        <p:grpSpPr>
          <a:xfrm>
            <a:off x="1694395" y="2488392"/>
            <a:ext cx="8803211" cy="3277694"/>
            <a:chOff x="2762470" y="2734429"/>
            <a:chExt cx="7188686" cy="2676559"/>
          </a:xfrm>
        </p:grpSpPr>
        <p:sp>
          <p:nvSpPr>
            <p:cNvPr id="8" name="Hexagon 7">
              <a:extLst>
                <a:ext uri="{FF2B5EF4-FFF2-40B4-BE49-F238E27FC236}">
                  <a16:creationId xmlns:a16="http://schemas.microsoft.com/office/drawing/2014/main" id="{489B8B15-3B86-B52F-9AC2-7E3D0026404C}"/>
                </a:ext>
              </a:extLst>
            </p:cNvPr>
            <p:cNvSpPr/>
            <p:nvPr/>
          </p:nvSpPr>
          <p:spPr>
            <a:xfrm rot="5400000">
              <a:off x="2592774" y="2916923"/>
              <a:ext cx="2638685" cy="2299294"/>
            </a:xfrm>
            <a:prstGeom prst="hexagon">
              <a:avLst/>
            </a:prstGeom>
            <a:ln/>
          </p:spPr>
          <p:style>
            <a:lnRef idx="0">
              <a:schemeClr val="accent1"/>
            </a:lnRef>
            <a:fillRef idx="3">
              <a:schemeClr val="accent1"/>
            </a:fillRef>
            <a:effectRef idx="3">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900" b="1" i="0" u="none" strike="noStrike" kern="1200" cap="none" spc="0" normalizeH="0" noProof="0" dirty="0">
                  <a:ln>
                    <a:noFill/>
                  </a:ln>
                  <a:solidFill>
                    <a:prstClr val="white"/>
                  </a:solidFill>
                  <a:effectLst/>
                  <a:uLnTx/>
                  <a:uFillTx/>
                  <a:latin typeface="Verdana"/>
                  <a:ea typeface="+mn-ea"/>
                  <a:cs typeface="+mn-cs"/>
                </a:rPr>
                <a:t>Predictable patterns of communication and action</a:t>
              </a:r>
              <a:endParaRPr kumimoji="0" lang="LID4096" sz="1900" b="1" i="0" u="none" strike="noStrike" kern="1200" cap="none" spc="0" normalizeH="0" noProof="0" dirty="0">
                <a:ln>
                  <a:noFill/>
                </a:ln>
                <a:solidFill>
                  <a:prstClr val="white"/>
                </a:solidFill>
                <a:effectLst/>
                <a:uLnTx/>
                <a:uFillTx/>
                <a:latin typeface="Verdana"/>
                <a:ea typeface="+mn-ea"/>
                <a:cs typeface="+mn-cs"/>
              </a:endParaRPr>
            </a:p>
          </p:txBody>
        </p:sp>
        <p:sp>
          <p:nvSpPr>
            <p:cNvPr id="10" name="Hexagon 9">
              <a:extLst>
                <a:ext uri="{FF2B5EF4-FFF2-40B4-BE49-F238E27FC236}">
                  <a16:creationId xmlns:a16="http://schemas.microsoft.com/office/drawing/2014/main" id="{AAEE3381-08E3-B0DE-AAFA-9C72783CAC7A}"/>
                </a:ext>
              </a:extLst>
            </p:cNvPr>
            <p:cNvSpPr/>
            <p:nvPr/>
          </p:nvSpPr>
          <p:spPr>
            <a:xfrm rot="5400000">
              <a:off x="5031718" y="2904125"/>
              <a:ext cx="2638685" cy="2299294"/>
            </a:xfrm>
            <a:prstGeom prst="hexagon">
              <a:avLst/>
            </a:prstGeom>
            <a:ln/>
          </p:spPr>
          <p:style>
            <a:lnRef idx="0">
              <a:schemeClr val="accent1"/>
            </a:lnRef>
            <a:fillRef idx="3">
              <a:schemeClr val="accent1"/>
            </a:fillRef>
            <a:effectRef idx="3">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noProof="0" dirty="0">
                  <a:ln>
                    <a:noFill/>
                  </a:ln>
                  <a:solidFill>
                    <a:prstClr val="white"/>
                  </a:solidFill>
                  <a:effectLst/>
                  <a:uLnTx/>
                  <a:uFillTx/>
                  <a:latin typeface="Verdana"/>
                  <a:ea typeface="+mn-ea"/>
                  <a:cs typeface="+mn-cs"/>
                </a:rPr>
                <a:t>Clear guidelines</a:t>
              </a:r>
              <a:endParaRPr kumimoji="0" lang="LID4096" sz="2000" b="1" i="0" u="none" strike="noStrike" kern="1200" cap="none" spc="0" normalizeH="0" noProof="0" dirty="0">
                <a:ln>
                  <a:noFill/>
                </a:ln>
                <a:solidFill>
                  <a:prstClr val="white"/>
                </a:solidFill>
                <a:effectLst/>
                <a:uLnTx/>
                <a:uFillTx/>
                <a:latin typeface="Verdana"/>
                <a:ea typeface="+mn-ea"/>
                <a:cs typeface="+mn-cs"/>
              </a:endParaRPr>
            </a:p>
          </p:txBody>
        </p:sp>
        <p:sp>
          <p:nvSpPr>
            <p:cNvPr id="13" name="Freeform: Shape 12">
              <a:extLst>
                <a:ext uri="{FF2B5EF4-FFF2-40B4-BE49-F238E27FC236}">
                  <a16:creationId xmlns:a16="http://schemas.microsoft.com/office/drawing/2014/main" id="{E92EA81F-68C7-3167-6594-F028757B629B}"/>
                </a:ext>
              </a:extLst>
            </p:cNvPr>
            <p:cNvSpPr/>
            <p:nvPr/>
          </p:nvSpPr>
          <p:spPr>
            <a:xfrm>
              <a:off x="7640359" y="2760025"/>
              <a:ext cx="2310797" cy="2650963"/>
            </a:xfrm>
            <a:custGeom>
              <a:avLst/>
              <a:gdLst>
                <a:gd name="connsiteX0" fmla="*/ 0 w 2021215"/>
                <a:gd name="connsiteY0" fmla="*/ 879229 h 1758457"/>
                <a:gd name="connsiteX1" fmla="*/ 439614 w 2021215"/>
                <a:gd name="connsiteY1" fmla="*/ 0 h 1758457"/>
                <a:gd name="connsiteX2" fmla="*/ 1581601 w 2021215"/>
                <a:gd name="connsiteY2" fmla="*/ 0 h 1758457"/>
                <a:gd name="connsiteX3" fmla="*/ 2021215 w 2021215"/>
                <a:gd name="connsiteY3" fmla="*/ 879229 h 1758457"/>
                <a:gd name="connsiteX4" fmla="*/ 1581601 w 2021215"/>
                <a:gd name="connsiteY4" fmla="*/ 1758457 h 1758457"/>
                <a:gd name="connsiteX5" fmla="*/ 439614 w 2021215"/>
                <a:gd name="connsiteY5" fmla="*/ 1758457 h 1758457"/>
                <a:gd name="connsiteX6" fmla="*/ 0 w 2021215"/>
                <a:gd name="connsiteY6" fmla="*/ 879229 h 1758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21215" h="1758457">
                  <a:moveTo>
                    <a:pt x="1010607" y="0"/>
                  </a:moveTo>
                  <a:lnTo>
                    <a:pt x="2021214" y="382464"/>
                  </a:lnTo>
                  <a:lnTo>
                    <a:pt x="2021214" y="1375993"/>
                  </a:lnTo>
                  <a:lnTo>
                    <a:pt x="1010607" y="1758457"/>
                  </a:lnTo>
                  <a:lnTo>
                    <a:pt x="1" y="1375993"/>
                  </a:lnTo>
                  <a:lnTo>
                    <a:pt x="1" y="382464"/>
                  </a:lnTo>
                  <a:lnTo>
                    <a:pt x="1010607" y="0"/>
                  </a:lnTo>
                  <a:close/>
                </a:path>
              </a:pathLst>
            </a:custGeom>
            <a:ln/>
          </p:spPr>
          <p:style>
            <a:lnRef idx="0">
              <a:schemeClr val="accent1"/>
            </a:lnRef>
            <a:fillRef idx="3">
              <a:schemeClr val="accent1"/>
            </a:fillRef>
            <a:effectRef idx="3">
              <a:schemeClr val="accent1"/>
            </a:effectRef>
            <a:fontRef idx="minor">
              <a:schemeClr val="lt1"/>
            </a:fontRef>
          </p:style>
          <p:txBody>
            <a:bodyPr spcFirstLastPara="0" vert="horz" wrap="square" lIns="274026" tIns="314973" rIns="274026" bIns="314973" numCol="1" spcCol="1270" anchor="ctr" anchorCtr="0">
              <a:noAutofit/>
            </a:bodyPr>
            <a:lstStyle/>
            <a:p>
              <a:pPr marL="0" marR="0" lvl="0" indent="0" algn="ctr" defTabSz="889000" rtl="0" eaLnBrk="1" fontAlgn="auto" latinLnBrk="0" hangingPunct="1">
                <a:lnSpc>
                  <a:spcPct val="90000"/>
                </a:lnSpc>
                <a:spcBef>
                  <a:spcPct val="0"/>
                </a:spcBef>
                <a:spcAft>
                  <a:spcPct val="35000"/>
                </a:spcAft>
                <a:buClrTx/>
                <a:buSzTx/>
                <a:buFontTx/>
                <a:buNone/>
                <a:tabLst/>
                <a:defRPr/>
              </a:pPr>
              <a:r>
                <a:rPr kumimoji="0" lang="en-US" sz="2000" b="1" i="0" u="none" strike="noStrike" kern="1200" cap="none" spc="0" normalizeH="0" noProof="0" dirty="0">
                  <a:ln>
                    <a:noFill/>
                  </a:ln>
                  <a:solidFill>
                    <a:prstClr val="white"/>
                  </a:solidFill>
                  <a:effectLst/>
                  <a:uLnTx/>
                  <a:uFillTx/>
                  <a:latin typeface="Verdana"/>
                  <a:ea typeface="+mn-ea"/>
                  <a:cs typeface="+mn-cs"/>
                </a:rPr>
                <a:t>Build trust</a:t>
              </a:r>
              <a:endParaRPr kumimoji="0" lang="LID4096" sz="2000" b="1" i="0" u="none" strike="noStrike" kern="1200" cap="none" spc="0" normalizeH="0" noProof="0" dirty="0">
                <a:ln>
                  <a:noFill/>
                </a:ln>
                <a:solidFill>
                  <a:prstClr val="white"/>
                </a:solidFill>
                <a:effectLst/>
                <a:uLnTx/>
                <a:uFillTx/>
                <a:latin typeface="Verdana"/>
                <a:ea typeface="+mn-ea"/>
                <a:cs typeface="+mn-cs"/>
              </a:endParaRPr>
            </a:p>
          </p:txBody>
        </p:sp>
      </p:grpSp>
    </p:spTree>
    <p:extLst>
      <p:ext uri="{BB962C8B-B14F-4D97-AF65-F5344CB8AC3E}">
        <p14:creationId xmlns:p14="http://schemas.microsoft.com/office/powerpoint/2010/main" val="13799029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31D58B3-6EE1-77E3-B60E-B7B92AE1BC58}"/>
              </a:ext>
            </a:extLst>
          </p:cNvPr>
          <p:cNvSpPr/>
          <p:nvPr/>
        </p:nvSpPr>
        <p:spPr>
          <a:xfrm>
            <a:off x="0" y="0"/>
            <a:ext cx="12192000" cy="1800000"/>
          </a:xfrm>
          <a:prstGeom prst="rect">
            <a:avLst/>
          </a:prstGeom>
          <a:solidFill>
            <a:srgbClr val="D4EB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Verdana"/>
              <a:ea typeface="+mn-ea"/>
              <a:cs typeface="+mn-cs"/>
            </a:endParaRPr>
          </a:p>
        </p:txBody>
      </p:sp>
      <p:sp>
        <p:nvSpPr>
          <p:cNvPr id="2" name="Title 1">
            <a:extLst>
              <a:ext uri="{FF2B5EF4-FFF2-40B4-BE49-F238E27FC236}">
                <a16:creationId xmlns:a16="http://schemas.microsoft.com/office/drawing/2014/main" id="{68B9CC6A-212D-8485-2922-D807BC13CE52}"/>
              </a:ext>
            </a:extLst>
          </p:cNvPr>
          <p:cNvSpPr>
            <a:spLocks noGrp="1"/>
          </p:cNvSpPr>
          <p:nvPr>
            <p:ph type="title"/>
          </p:nvPr>
        </p:nvSpPr>
        <p:spPr/>
        <p:txBody>
          <a:bodyPr/>
          <a:lstStyle/>
          <a:p>
            <a:r>
              <a:rPr lang="en-US" b="1" dirty="0"/>
              <a:t>Boosting engagement</a:t>
            </a:r>
          </a:p>
        </p:txBody>
      </p:sp>
      <p:grpSp>
        <p:nvGrpSpPr>
          <p:cNvPr id="3" name="Group 2">
            <a:extLst>
              <a:ext uri="{FF2B5EF4-FFF2-40B4-BE49-F238E27FC236}">
                <a16:creationId xmlns:a16="http://schemas.microsoft.com/office/drawing/2014/main" id="{77BF066D-CCB2-889E-2181-D8542C01BD39}"/>
              </a:ext>
            </a:extLst>
          </p:cNvPr>
          <p:cNvGrpSpPr/>
          <p:nvPr/>
        </p:nvGrpSpPr>
        <p:grpSpPr>
          <a:xfrm>
            <a:off x="1694394" y="2488392"/>
            <a:ext cx="8803212" cy="3277694"/>
            <a:chOff x="2762469" y="2734429"/>
            <a:chExt cx="7188687" cy="2676559"/>
          </a:xfrm>
        </p:grpSpPr>
        <p:sp>
          <p:nvSpPr>
            <p:cNvPr id="8" name="Hexagon 7">
              <a:extLst>
                <a:ext uri="{FF2B5EF4-FFF2-40B4-BE49-F238E27FC236}">
                  <a16:creationId xmlns:a16="http://schemas.microsoft.com/office/drawing/2014/main" id="{489B8B15-3B86-B52F-9AC2-7E3D0026404C}"/>
                </a:ext>
              </a:extLst>
            </p:cNvPr>
            <p:cNvSpPr/>
            <p:nvPr/>
          </p:nvSpPr>
          <p:spPr>
            <a:xfrm rot="5400000">
              <a:off x="2592773" y="2916923"/>
              <a:ext cx="2638685" cy="2299294"/>
            </a:xfrm>
            <a:prstGeom prst="hexagon">
              <a:avLst/>
            </a:prstGeom>
            <a:ln/>
          </p:spPr>
          <p:style>
            <a:lnRef idx="0">
              <a:schemeClr val="accent1"/>
            </a:lnRef>
            <a:fillRef idx="3">
              <a:schemeClr val="accent1"/>
            </a:fillRef>
            <a:effectRef idx="3">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Verdana"/>
                  <a:ea typeface="+mn-ea"/>
                  <a:cs typeface="+mn-cs"/>
                </a:rPr>
                <a:t>Varied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Verdana"/>
                  <a:ea typeface="+mn-ea"/>
                  <a:cs typeface="+mn-cs"/>
                </a:rPr>
                <a:t>learning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Verdana"/>
                  <a:ea typeface="+mn-ea"/>
                  <a:cs typeface="+mn-cs"/>
                </a:rPr>
                <a:t>types</a:t>
              </a:r>
              <a:endParaRPr kumimoji="0" lang="LID4096" sz="2400" b="1" i="0" u="none" strike="noStrike" kern="1200" cap="none" spc="0" normalizeH="0" baseline="0" noProof="0" dirty="0">
                <a:ln>
                  <a:noFill/>
                </a:ln>
                <a:solidFill>
                  <a:prstClr val="white"/>
                </a:solidFill>
                <a:effectLst/>
                <a:uLnTx/>
                <a:uFillTx/>
                <a:latin typeface="Verdana"/>
                <a:ea typeface="+mn-ea"/>
                <a:cs typeface="+mn-cs"/>
              </a:endParaRPr>
            </a:p>
          </p:txBody>
        </p:sp>
        <p:sp>
          <p:nvSpPr>
            <p:cNvPr id="10" name="Hexagon 9">
              <a:extLst>
                <a:ext uri="{FF2B5EF4-FFF2-40B4-BE49-F238E27FC236}">
                  <a16:creationId xmlns:a16="http://schemas.microsoft.com/office/drawing/2014/main" id="{AAEE3381-08E3-B0DE-AAFA-9C72783CAC7A}"/>
                </a:ext>
              </a:extLst>
            </p:cNvPr>
            <p:cNvSpPr/>
            <p:nvPr/>
          </p:nvSpPr>
          <p:spPr>
            <a:xfrm rot="5400000">
              <a:off x="5031718" y="2904125"/>
              <a:ext cx="2638685" cy="2299294"/>
            </a:xfrm>
            <a:prstGeom prst="hexagon">
              <a:avLst/>
            </a:prstGeom>
            <a:ln/>
          </p:spPr>
          <p:style>
            <a:lnRef idx="0">
              <a:schemeClr val="accent1"/>
            </a:lnRef>
            <a:fillRef idx="3">
              <a:schemeClr val="accent1"/>
            </a:fillRef>
            <a:effectRef idx="3">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noProof="0" dirty="0">
                  <a:ln>
                    <a:noFill/>
                  </a:ln>
                  <a:solidFill>
                    <a:prstClr val="white"/>
                  </a:solidFill>
                  <a:effectLst/>
                  <a:uLnTx/>
                  <a:uFillTx/>
                  <a:latin typeface="Verdana"/>
                  <a:ea typeface="+mn-ea"/>
                  <a:cs typeface="+mn-cs"/>
                </a:rPr>
                <a:t>Active learning</a:t>
              </a:r>
              <a:endParaRPr kumimoji="0" lang="LID4096" sz="2400" b="1" i="0" u="none" strike="noStrike" kern="1200" cap="none" spc="0" normalizeH="0" noProof="0" dirty="0">
                <a:ln>
                  <a:noFill/>
                </a:ln>
                <a:solidFill>
                  <a:prstClr val="white"/>
                </a:solidFill>
                <a:effectLst/>
                <a:uLnTx/>
                <a:uFillTx/>
                <a:latin typeface="Verdana"/>
                <a:ea typeface="+mn-ea"/>
                <a:cs typeface="+mn-cs"/>
              </a:endParaRPr>
            </a:p>
          </p:txBody>
        </p:sp>
        <p:sp>
          <p:nvSpPr>
            <p:cNvPr id="13" name="Freeform: Shape 12">
              <a:extLst>
                <a:ext uri="{FF2B5EF4-FFF2-40B4-BE49-F238E27FC236}">
                  <a16:creationId xmlns:a16="http://schemas.microsoft.com/office/drawing/2014/main" id="{E92EA81F-68C7-3167-6594-F028757B629B}"/>
                </a:ext>
              </a:extLst>
            </p:cNvPr>
            <p:cNvSpPr/>
            <p:nvPr/>
          </p:nvSpPr>
          <p:spPr>
            <a:xfrm>
              <a:off x="7640359" y="2760025"/>
              <a:ext cx="2310797" cy="2650963"/>
            </a:xfrm>
            <a:custGeom>
              <a:avLst/>
              <a:gdLst>
                <a:gd name="connsiteX0" fmla="*/ 0 w 2021215"/>
                <a:gd name="connsiteY0" fmla="*/ 879229 h 1758457"/>
                <a:gd name="connsiteX1" fmla="*/ 439614 w 2021215"/>
                <a:gd name="connsiteY1" fmla="*/ 0 h 1758457"/>
                <a:gd name="connsiteX2" fmla="*/ 1581601 w 2021215"/>
                <a:gd name="connsiteY2" fmla="*/ 0 h 1758457"/>
                <a:gd name="connsiteX3" fmla="*/ 2021215 w 2021215"/>
                <a:gd name="connsiteY3" fmla="*/ 879229 h 1758457"/>
                <a:gd name="connsiteX4" fmla="*/ 1581601 w 2021215"/>
                <a:gd name="connsiteY4" fmla="*/ 1758457 h 1758457"/>
                <a:gd name="connsiteX5" fmla="*/ 439614 w 2021215"/>
                <a:gd name="connsiteY5" fmla="*/ 1758457 h 1758457"/>
                <a:gd name="connsiteX6" fmla="*/ 0 w 2021215"/>
                <a:gd name="connsiteY6" fmla="*/ 879229 h 1758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21215" h="1758457">
                  <a:moveTo>
                    <a:pt x="1010607" y="0"/>
                  </a:moveTo>
                  <a:lnTo>
                    <a:pt x="2021214" y="382464"/>
                  </a:lnTo>
                  <a:lnTo>
                    <a:pt x="2021214" y="1375993"/>
                  </a:lnTo>
                  <a:lnTo>
                    <a:pt x="1010607" y="1758457"/>
                  </a:lnTo>
                  <a:lnTo>
                    <a:pt x="1" y="1375993"/>
                  </a:lnTo>
                  <a:lnTo>
                    <a:pt x="1" y="382464"/>
                  </a:lnTo>
                  <a:lnTo>
                    <a:pt x="1010607" y="0"/>
                  </a:lnTo>
                  <a:close/>
                </a:path>
              </a:pathLst>
            </a:custGeom>
            <a:ln/>
          </p:spPr>
          <p:style>
            <a:lnRef idx="0">
              <a:schemeClr val="accent1"/>
            </a:lnRef>
            <a:fillRef idx="3">
              <a:schemeClr val="accent1"/>
            </a:fillRef>
            <a:effectRef idx="3">
              <a:schemeClr val="accent1"/>
            </a:effectRef>
            <a:fontRef idx="minor">
              <a:schemeClr val="lt1"/>
            </a:fontRef>
          </p:style>
          <p:txBody>
            <a:bodyPr spcFirstLastPara="0" vert="horz" wrap="square" lIns="274026" tIns="314973" rIns="274026" bIns="314973" numCol="1" spcCol="1270" anchor="ctr" anchorCtr="0">
              <a:noAutofit/>
            </a:bodyPr>
            <a:lstStyle/>
            <a:p>
              <a:pPr marL="0" marR="0" lvl="0" indent="0" algn="ctr" defTabSz="889000" rtl="0" eaLnBrk="1" fontAlgn="auto" latinLnBrk="0" hangingPunct="1">
                <a:lnSpc>
                  <a:spcPct val="90000"/>
                </a:lnSpc>
                <a:spcBef>
                  <a:spcPct val="0"/>
                </a:spcBef>
                <a:spcAft>
                  <a:spcPct val="35000"/>
                </a:spcAft>
                <a:buClrTx/>
                <a:buSzTx/>
                <a:buFontTx/>
                <a:buNone/>
                <a:tabLst/>
                <a:defRPr/>
              </a:pPr>
              <a:r>
                <a:rPr kumimoji="0" lang="en-US" sz="2400" b="1" i="0" u="none" strike="noStrike" kern="1200" cap="none" spc="0" normalizeH="0" noProof="0" dirty="0">
                  <a:ln>
                    <a:noFill/>
                  </a:ln>
                  <a:solidFill>
                    <a:prstClr val="white"/>
                  </a:solidFill>
                  <a:effectLst/>
                  <a:uLnTx/>
                  <a:uFillTx/>
                  <a:latin typeface="Verdana"/>
                  <a:ea typeface="+mn-ea"/>
                  <a:cs typeface="+mn-cs"/>
                </a:rPr>
                <a:t>Chunking</a:t>
              </a:r>
            </a:p>
            <a:p>
              <a:pPr marL="0" marR="0" lvl="0" indent="0" algn="ctr" defTabSz="889000" rtl="0" eaLnBrk="1" fontAlgn="auto" latinLnBrk="0" hangingPunct="1">
                <a:lnSpc>
                  <a:spcPct val="90000"/>
                </a:lnSpc>
                <a:spcBef>
                  <a:spcPct val="0"/>
                </a:spcBef>
                <a:spcAft>
                  <a:spcPct val="35000"/>
                </a:spcAft>
                <a:buClrTx/>
                <a:buSzTx/>
                <a:buFontTx/>
                <a:buNone/>
                <a:tabLst/>
                <a:defRPr/>
              </a:pPr>
              <a:r>
                <a:rPr kumimoji="0" lang="en-US" sz="2400" b="1" i="0" u="none" strike="noStrike" kern="1200" cap="none" spc="0" normalizeH="0" noProof="0" dirty="0">
                  <a:ln>
                    <a:noFill/>
                  </a:ln>
                  <a:solidFill>
                    <a:prstClr val="white"/>
                  </a:solidFill>
                  <a:effectLst/>
                  <a:uLnTx/>
                  <a:uFillTx/>
                  <a:latin typeface="Verdana"/>
                  <a:ea typeface="+mn-ea"/>
                  <a:cs typeface="+mn-cs"/>
                </a:rPr>
                <a:t>content</a:t>
              </a:r>
              <a:endParaRPr kumimoji="0" lang="LID4096" sz="2400" b="1" i="0" u="none" strike="noStrike" kern="1200" cap="none" spc="0" normalizeH="0" noProof="0" dirty="0">
                <a:ln>
                  <a:noFill/>
                </a:ln>
                <a:solidFill>
                  <a:prstClr val="white"/>
                </a:solidFill>
                <a:effectLst/>
                <a:uLnTx/>
                <a:uFillTx/>
                <a:latin typeface="Verdana"/>
                <a:ea typeface="+mn-ea"/>
                <a:cs typeface="+mn-cs"/>
              </a:endParaRPr>
            </a:p>
          </p:txBody>
        </p:sp>
      </p:grpSp>
    </p:spTree>
    <p:extLst>
      <p:ext uri="{BB962C8B-B14F-4D97-AF65-F5344CB8AC3E}">
        <p14:creationId xmlns:p14="http://schemas.microsoft.com/office/powerpoint/2010/main" val="21427427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31D58B3-6EE1-77E3-B60E-B7B92AE1BC58}"/>
              </a:ext>
            </a:extLst>
          </p:cNvPr>
          <p:cNvSpPr/>
          <p:nvPr/>
        </p:nvSpPr>
        <p:spPr>
          <a:xfrm>
            <a:off x="0" y="0"/>
            <a:ext cx="12192000" cy="1800000"/>
          </a:xfrm>
          <a:prstGeom prst="rect">
            <a:avLst/>
          </a:prstGeom>
          <a:solidFill>
            <a:srgbClr val="D4EB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Verdana"/>
              <a:ea typeface="+mn-ea"/>
              <a:cs typeface="+mn-cs"/>
            </a:endParaRPr>
          </a:p>
        </p:txBody>
      </p:sp>
      <p:sp>
        <p:nvSpPr>
          <p:cNvPr id="2" name="Title 1">
            <a:extLst>
              <a:ext uri="{FF2B5EF4-FFF2-40B4-BE49-F238E27FC236}">
                <a16:creationId xmlns:a16="http://schemas.microsoft.com/office/drawing/2014/main" id="{68B9CC6A-212D-8485-2922-D807BC13CE52}"/>
              </a:ext>
            </a:extLst>
          </p:cNvPr>
          <p:cNvSpPr>
            <a:spLocks noGrp="1"/>
          </p:cNvSpPr>
          <p:nvPr>
            <p:ph type="title"/>
          </p:nvPr>
        </p:nvSpPr>
        <p:spPr/>
        <p:txBody>
          <a:bodyPr/>
          <a:lstStyle/>
          <a:p>
            <a:r>
              <a:rPr lang="en-US" b="1" dirty="0"/>
              <a:t>Elevate motivation</a:t>
            </a:r>
          </a:p>
        </p:txBody>
      </p:sp>
      <p:grpSp>
        <p:nvGrpSpPr>
          <p:cNvPr id="3" name="Group 2">
            <a:extLst>
              <a:ext uri="{FF2B5EF4-FFF2-40B4-BE49-F238E27FC236}">
                <a16:creationId xmlns:a16="http://schemas.microsoft.com/office/drawing/2014/main" id="{77BF066D-CCB2-889E-2181-D8542C01BD39}"/>
              </a:ext>
            </a:extLst>
          </p:cNvPr>
          <p:cNvGrpSpPr/>
          <p:nvPr/>
        </p:nvGrpSpPr>
        <p:grpSpPr>
          <a:xfrm>
            <a:off x="1234929" y="2349500"/>
            <a:ext cx="9722141" cy="3761542"/>
            <a:chOff x="2762469" y="2734429"/>
            <a:chExt cx="7188687" cy="2676559"/>
          </a:xfrm>
        </p:grpSpPr>
        <p:sp>
          <p:nvSpPr>
            <p:cNvPr id="8" name="Hexagon 7">
              <a:extLst>
                <a:ext uri="{FF2B5EF4-FFF2-40B4-BE49-F238E27FC236}">
                  <a16:creationId xmlns:a16="http://schemas.microsoft.com/office/drawing/2014/main" id="{489B8B15-3B86-B52F-9AC2-7E3D0026404C}"/>
                </a:ext>
              </a:extLst>
            </p:cNvPr>
            <p:cNvSpPr/>
            <p:nvPr/>
          </p:nvSpPr>
          <p:spPr>
            <a:xfrm rot="5400000">
              <a:off x="2592773" y="2916923"/>
              <a:ext cx="2638685" cy="2299294"/>
            </a:xfrm>
            <a:prstGeom prst="hexagon">
              <a:avLst/>
            </a:prstGeom>
            <a:ln/>
          </p:spPr>
          <p:style>
            <a:lnRef idx="0">
              <a:schemeClr val="accent1"/>
            </a:lnRef>
            <a:fillRef idx="3">
              <a:schemeClr val="accent1"/>
            </a:fillRef>
            <a:effectRef idx="3">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b="1" dirty="0">
                  <a:solidFill>
                    <a:prstClr val="white"/>
                  </a:solidFill>
                  <a:latin typeface="Verdana"/>
                </a:rPr>
                <a:t>Encourage s</a:t>
              </a:r>
              <a:r>
                <a:rPr kumimoji="0" lang="en-US" sz="2200" b="1" i="0" u="none" strike="noStrike" kern="1200" cap="none" spc="0" normalizeH="0" noProof="0" dirty="0" err="1">
                  <a:ln>
                    <a:noFill/>
                  </a:ln>
                  <a:solidFill>
                    <a:prstClr val="white"/>
                  </a:solidFill>
                  <a:effectLst/>
                  <a:uLnTx/>
                  <a:uFillTx/>
                  <a:latin typeface="Verdana"/>
                  <a:ea typeface="+mn-ea"/>
                  <a:cs typeface="+mn-cs"/>
                </a:rPr>
                <a:t>tudent</a:t>
              </a:r>
              <a:r>
                <a:rPr kumimoji="0" lang="en-US" sz="2200" b="1" i="0" u="none" strike="noStrike" kern="1200" cap="none" spc="0" normalizeH="0" noProof="0" dirty="0">
                  <a:ln>
                    <a:noFill/>
                  </a:ln>
                  <a:solidFill>
                    <a:prstClr val="white"/>
                  </a:solidFill>
                  <a:effectLst/>
                  <a:uLnTx/>
                  <a:uFillTx/>
                  <a:latin typeface="Verdana"/>
                  <a:ea typeface="+mn-ea"/>
                  <a:cs typeface="+mn-cs"/>
                </a:rPr>
                <a:t> autonomy &amp; choice</a:t>
              </a:r>
              <a:endParaRPr kumimoji="0" lang="LID4096" sz="2200" b="1" i="0" u="none" strike="noStrike" kern="1200" cap="none" spc="0" normalizeH="0" noProof="0" dirty="0">
                <a:ln>
                  <a:noFill/>
                </a:ln>
                <a:solidFill>
                  <a:prstClr val="white"/>
                </a:solidFill>
                <a:effectLst/>
                <a:uLnTx/>
                <a:uFillTx/>
                <a:latin typeface="Verdana"/>
                <a:ea typeface="+mn-ea"/>
                <a:cs typeface="+mn-cs"/>
              </a:endParaRPr>
            </a:p>
          </p:txBody>
        </p:sp>
        <p:sp>
          <p:nvSpPr>
            <p:cNvPr id="10" name="Hexagon 9">
              <a:extLst>
                <a:ext uri="{FF2B5EF4-FFF2-40B4-BE49-F238E27FC236}">
                  <a16:creationId xmlns:a16="http://schemas.microsoft.com/office/drawing/2014/main" id="{AAEE3381-08E3-B0DE-AAFA-9C72783CAC7A}"/>
                </a:ext>
              </a:extLst>
            </p:cNvPr>
            <p:cNvSpPr/>
            <p:nvPr/>
          </p:nvSpPr>
          <p:spPr>
            <a:xfrm rot="5400000">
              <a:off x="5031718" y="2904125"/>
              <a:ext cx="2638685" cy="2299294"/>
            </a:xfrm>
            <a:prstGeom prst="hexagon">
              <a:avLst/>
            </a:prstGeom>
            <a:ln/>
          </p:spPr>
          <p:style>
            <a:lnRef idx="0">
              <a:schemeClr val="accent1"/>
            </a:lnRef>
            <a:fillRef idx="3">
              <a:schemeClr val="accent1"/>
            </a:fillRef>
            <a:effectRef idx="3">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noProof="0" dirty="0">
                  <a:ln>
                    <a:noFill/>
                  </a:ln>
                  <a:solidFill>
                    <a:prstClr val="white"/>
                  </a:solidFill>
                  <a:effectLst/>
                  <a:uLnTx/>
                  <a:uFillTx/>
                  <a:latin typeface="Verdana"/>
                  <a:ea typeface="+mn-ea"/>
                  <a:cs typeface="+mn-cs"/>
                </a:rPr>
                <a:t>Provide meaningful feedback</a:t>
              </a:r>
              <a:endParaRPr kumimoji="0" lang="LID4096" sz="2200" b="1" i="0" u="none" strike="noStrike" kern="1200" cap="none" spc="0" normalizeH="0" noProof="0" dirty="0">
                <a:ln>
                  <a:noFill/>
                </a:ln>
                <a:solidFill>
                  <a:prstClr val="white"/>
                </a:solidFill>
                <a:effectLst/>
                <a:uLnTx/>
                <a:uFillTx/>
                <a:latin typeface="Verdana"/>
                <a:ea typeface="+mn-ea"/>
                <a:cs typeface="+mn-cs"/>
              </a:endParaRPr>
            </a:p>
          </p:txBody>
        </p:sp>
        <p:sp>
          <p:nvSpPr>
            <p:cNvPr id="13" name="Freeform: Shape 12">
              <a:extLst>
                <a:ext uri="{FF2B5EF4-FFF2-40B4-BE49-F238E27FC236}">
                  <a16:creationId xmlns:a16="http://schemas.microsoft.com/office/drawing/2014/main" id="{E92EA81F-68C7-3167-6594-F028757B629B}"/>
                </a:ext>
              </a:extLst>
            </p:cNvPr>
            <p:cNvSpPr/>
            <p:nvPr/>
          </p:nvSpPr>
          <p:spPr>
            <a:xfrm>
              <a:off x="7640359" y="2760025"/>
              <a:ext cx="2310797" cy="2650963"/>
            </a:xfrm>
            <a:custGeom>
              <a:avLst/>
              <a:gdLst>
                <a:gd name="connsiteX0" fmla="*/ 0 w 2021215"/>
                <a:gd name="connsiteY0" fmla="*/ 879229 h 1758457"/>
                <a:gd name="connsiteX1" fmla="*/ 439614 w 2021215"/>
                <a:gd name="connsiteY1" fmla="*/ 0 h 1758457"/>
                <a:gd name="connsiteX2" fmla="*/ 1581601 w 2021215"/>
                <a:gd name="connsiteY2" fmla="*/ 0 h 1758457"/>
                <a:gd name="connsiteX3" fmla="*/ 2021215 w 2021215"/>
                <a:gd name="connsiteY3" fmla="*/ 879229 h 1758457"/>
                <a:gd name="connsiteX4" fmla="*/ 1581601 w 2021215"/>
                <a:gd name="connsiteY4" fmla="*/ 1758457 h 1758457"/>
                <a:gd name="connsiteX5" fmla="*/ 439614 w 2021215"/>
                <a:gd name="connsiteY5" fmla="*/ 1758457 h 1758457"/>
                <a:gd name="connsiteX6" fmla="*/ 0 w 2021215"/>
                <a:gd name="connsiteY6" fmla="*/ 879229 h 1758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21215" h="1758457">
                  <a:moveTo>
                    <a:pt x="1010607" y="0"/>
                  </a:moveTo>
                  <a:lnTo>
                    <a:pt x="2021214" y="382464"/>
                  </a:lnTo>
                  <a:lnTo>
                    <a:pt x="2021214" y="1375993"/>
                  </a:lnTo>
                  <a:lnTo>
                    <a:pt x="1010607" y="1758457"/>
                  </a:lnTo>
                  <a:lnTo>
                    <a:pt x="1" y="1375993"/>
                  </a:lnTo>
                  <a:lnTo>
                    <a:pt x="1" y="382464"/>
                  </a:lnTo>
                  <a:lnTo>
                    <a:pt x="1010607" y="0"/>
                  </a:lnTo>
                  <a:close/>
                </a:path>
              </a:pathLst>
            </a:custGeom>
            <a:ln/>
          </p:spPr>
          <p:style>
            <a:lnRef idx="0">
              <a:schemeClr val="accent1"/>
            </a:lnRef>
            <a:fillRef idx="3">
              <a:schemeClr val="accent1"/>
            </a:fillRef>
            <a:effectRef idx="3">
              <a:schemeClr val="accent1"/>
            </a:effectRef>
            <a:fontRef idx="minor">
              <a:schemeClr val="lt1"/>
            </a:fontRef>
          </p:style>
          <p:txBody>
            <a:bodyPr spcFirstLastPara="0" vert="horz" wrap="square" lIns="274026" tIns="314973" rIns="274026" bIns="314973" numCol="1" spcCol="1270" anchor="ctr" anchorCtr="0">
              <a:noAutofit/>
            </a:bodyPr>
            <a:lstStyle/>
            <a:p>
              <a:pPr marL="0" marR="0" lvl="0" indent="0" algn="ctr" defTabSz="889000" rtl="0" eaLnBrk="1" fontAlgn="auto" latinLnBrk="0" hangingPunct="1">
                <a:lnSpc>
                  <a:spcPct val="90000"/>
                </a:lnSpc>
                <a:spcBef>
                  <a:spcPct val="0"/>
                </a:spcBef>
                <a:spcAft>
                  <a:spcPct val="35000"/>
                </a:spcAft>
                <a:buClrTx/>
                <a:buSzTx/>
                <a:buFontTx/>
                <a:buNone/>
                <a:tabLst/>
                <a:defRPr/>
              </a:pPr>
              <a:r>
                <a:rPr lang="en-US" sz="2200" b="1" dirty="0">
                  <a:solidFill>
                    <a:prstClr val="white"/>
                  </a:solidFill>
                  <a:latin typeface="Verdana"/>
                </a:rPr>
                <a:t>Set c</a:t>
              </a:r>
              <a:r>
                <a:rPr kumimoji="0" lang="en-US" sz="2200" b="1" i="0" u="none" strike="noStrike" kern="1200" cap="none" spc="0" normalizeH="0" noProof="0" dirty="0" err="1">
                  <a:ln>
                    <a:noFill/>
                  </a:ln>
                  <a:solidFill>
                    <a:prstClr val="white"/>
                  </a:solidFill>
                  <a:effectLst/>
                  <a:uLnTx/>
                  <a:uFillTx/>
                  <a:latin typeface="Verdana"/>
                  <a:ea typeface="+mn-ea"/>
                  <a:cs typeface="+mn-cs"/>
                </a:rPr>
                <a:t>lear</a:t>
              </a:r>
              <a:r>
                <a:rPr kumimoji="0" lang="en-US" sz="2200" b="1" i="0" u="none" strike="noStrike" kern="1200" cap="none" spc="0" normalizeH="0" noProof="0" dirty="0">
                  <a:ln>
                    <a:noFill/>
                  </a:ln>
                  <a:solidFill>
                    <a:prstClr val="white"/>
                  </a:solidFill>
                  <a:effectLst/>
                  <a:uLnTx/>
                  <a:uFillTx/>
                  <a:latin typeface="Verdana"/>
                  <a:ea typeface="+mn-ea"/>
                  <a:cs typeface="+mn-cs"/>
                </a:rPr>
                <a:t> goals &amp; expectations</a:t>
              </a:r>
              <a:endParaRPr kumimoji="0" lang="LID4096" sz="2200" b="1" i="0" u="none" strike="noStrike" kern="1200" cap="none" spc="0" normalizeH="0" noProof="0" dirty="0">
                <a:ln>
                  <a:noFill/>
                </a:ln>
                <a:solidFill>
                  <a:prstClr val="white"/>
                </a:solidFill>
                <a:effectLst/>
                <a:uLnTx/>
                <a:uFillTx/>
                <a:latin typeface="Verdana"/>
                <a:ea typeface="+mn-ea"/>
                <a:cs typeface="+mn-cs"/>
              </a:endParaRPr>
            </a:p>
          </p:txBody>
        </p:sp>
      </p:grpSp>
    </p:spTree>
    <p:extLst>
      <p:ext uri="{BB962C8B-B14F-4D97-AF65-F5344CB8AC3E}">
        <p14:creationId xmlns:p14="http://schemas.microsoft.com/office/powerpoint/2010/main" val="30038127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31D58B3-6EE1-77E3-B60E-B7B92AE1BC58}"/>
              </a:ext>
            </a:extLst>
          </p:cNvPr>
          <p:cNvSpPr/>
          <p:nvPr/>
        </p:nvSpPr>
        <p:spPr>
          <a:xfrm>
            <a:off x="0" y="0"/>
            <a:ext cx="12192000" cy="1800000"/>
          </a:xfrm>
          <a:prstGeom prst="rect">
            <a:avLst/>
          </a:prstGeom>
          <a:solidFill>
            <a:srgbClr val="D4EB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Verdana"/>
              <a:ea typeface="+mn-ea"/>
              <a:cs typeface="+mn-cs"/>
            </a:endParaRPr>
          </a:p>
        </p:txBody>
      </p:sp>
      <p:sp>
        <p:nvSpPr>
          <p:cNvPr id="2" name="Title 1">
            <a:extLst>
              <a:ext uri="{FF2B5EF4-FFF2-40B4-BE49-F238E27FC236}">
                <a16:creationId xmlns:a16="http://schemas.microsoft.com/office/drawing/2014/main" id="{68B9CC6A-212D-8485-2922-D807BC13CE52}"/>
              </a:ext>
            </a:extLst>
          </p:cNvPr>
          <p:cNvSpPr>
            <a:spLocks noGrp="1"/>
          </p:cNvSpPr>
          <p:nvPr>
            <p:ph type="title"/>
          </p:nvPr>
        </p:nvSpPr>
        <p:spPr/>
        <p:txBody>
          <a:bodyPr/>
          <a:lstStyle/>
          <a:p>
            <a:r>
              <a:rPr lang="en-US" b="1" dirty="0"/>
              <a:t>Building community</a:t>
            </a:r>
          </a:p>
        </p:txBody>
      </p:sp>
      <p:grpSp>
        <p:nvGrpSpPr>
          <p:cNvPr id="3" name="Group 2">
            <a:extLst>
              <a:ext uri="{FF2B5EF4-FFF2-40B4-BE49-F238E27FC236}">
                <a16:creationId xmlns:a16="http://schemas.microsoft.com/office/drawing/2014/main" id="{77BF066D-CCB2-889E-2181-D8542C01BD39}"/>
              </a:ext>
            </a:extLst>
          </p:cNvPr>
          <p:cNvGrpSpPr/>
          <p:nvPr/>
        </p:nvGrpSpPr>
        <p:grpSpPr>
          <a:xfrm>
            <a:off x="1694394" y="2488392"/>
            <a:ext cx="8803212" cy="3277694"/>
            <a:chOff x="2762469" y="2734429"/>
            <a:chExt cx="7188687" cy="2676559"/>
          </a:xfrm>
        </p:grpSpPr>
        <p:sp>
          <p:nvSpPr>
            <p:cNvPr id="8" name="Hexagon 7">
              <a:extLst>
                <a:ext uri="{FF2B5EF4-FFF2-40B4-BE49-F238E27FC236}">
                  <a16:creationId xmlns:a16="http://schemas.microsoft.com/office/drawing/2014/main" id="{489B8B15-3B86-B52F-9AC2-7E3D0026404C}"/>
                </a:ext>
              </a:extLst>
            </p:cNvPr>
            <p:cNvSpPr/>
            <p:nvPr/>
          </p:nvSpPr>
          <p:spPr>
            <a:xfrm rot="5400000">
              <a:off x="2592773" y="2916923"/>
              <a:ext cx="2638685" cy="2299294"/>
            </a:xfrm>
            <a:prstGeom prst="hexagon">
              <a:avLst/>
            </a:prstGeom>
            <a:ln/>
          </p:spPr>
          <p:style>
            <a:lnRef idx="0">
              <a:schemeClr val="accent1"/>
            </a:lnRef>
            <a:fillRef idx="3">
              <a:schemeClr val="accent1"/>
            </a:fillRef>
            <a:effectRef idx="3">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1200" cap="none" spc="0" normalizeH="0" baseline="0" noProof="0" dirty="0">
                  <a:ln>
                    <a:noFill/>
                  </a:ln>
                  <a:solidFill>
                    <a:prstClr val="white"/>
                  </a:solidFill>
                  <a:effectLst/>
                  <a:uLnTx/>
                  <a:uFillTx/>
                  <a:latin typeface="Verdana"/>
                  <a:ea typeface="+mn-ea"/>
                  <a:cs typeface="+mn-cs"/>
                </a:rPr>
                <a:t>Group work</a:t>
              </a:r>
              <a:endParaRPr kumimoji="0" lang="LID4096" sz="2300" b="1" i="0" u="none" strike="noStrike" kern="1200" cap="none" spc="0" normalizeH="0" baseline="0" noProof="0" dirty="0">
                <a:ln>
                  <a:noFill/>
                </a:ln>
                <a:solidFill>
                  <a:prstClr val="white"/>
                </a:solidFill>
                <a:effectLst/>
                <a:uLnTx/>
                <a:uFillTx/>
                <a:latin typeface="Verdana"/>
                <a:ea typeface="+mn-ea"/>
                <a:cs typeface="+mn-cs"/>
              </a:endParaRPr>
            </a:p>
          </p:txBody>
        </p:sp>
        <p:sp>
          <p:nvSpPr>
            <p:cNvPr id="10" name="Hexagon 9">
              <a:extLst>
                <a:ext uri="{FF2B5EF4-FFF2-40B4-BE49-F238E27FC236}">
                  <a16:creationId xmlns:a16="http://schemas.microsoft.com/office/drawing/2014/main" id="{AAEE3381-08E3-B0DE-AAFA-9C72783CAC7A}"/>
                </a:ext>
              </a:extLst>
            </p:cNvPr>
            <p:cNvSpPr/>
            <p:nvPr/>
          </p:nvSpPr>
          <p:spPr>
            <a:xfrm rot="5400000">
              <a:off x="5031718" y="2904125"/>
              <a:ext cx="2638685" cy="2299294"/>
            </a:xfrm>
            <a:prstGeom prst="hexagon">
              <a:avLst/>
            </a:prstGeom>
            <a:ln/>
          </p:spPr>
          <p:style>
            <a:lnRef idx="0">
              <a:schemeClr val="accent1"/>
            </a:lnRef>
            <a:fillRef idx="3">
              <a:schemeClr val="accent1"/>
            </a:fillRef>
            <a:effectRef idx="3">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1200" cap="none" spc="0" normalizeH="0" noProof="0" dirty="0">
                  <a:ln>
                    <a:noFill/>
                  </a:ln>
                  <a:solidFill>
                    <a:prstClr val="white"/>
                  </a:solidFill>
                  <a:effectLst/>
                  <a:uLnTx/>
                  <a:uFillTx/>
                  <a:latin typeface="Verdana"/>
                  <a:ea typeface="+mn-ea"/>
                  <a:cs typeface="+mn-cs"/>
                </a:rPr>
                <a:t>Peer instruction</a:t>
              </a:r>
              <a:endParaRPr kumimoji="0" lang="LID4096" sz="2300" b="1" i="0" u="none" strike="noStrike" kern="1200" cap="none" spc="0" normalizeH="0" noProof="0" dirty="0">
                <a:ln>
                  <a:noFill/>
                </a:ln>
                <a:solidFill>
                  <a:prstClr val="white"/>
                </a:solidFill>
                <a:effectLst/>
                <a:uLnTx/>
                <a:uFillTx/>
                <a:latin typeface="Verdana"/>
                <a:ea typeface="+mn-ea"/>
                <a:cs typeface="+mn-cs"/>
              </a:endParaRPr>
            </a:p>
          </p:txBody>
        </p:sp>
        <p:sp>
          <p:nvSpPr>
            <p:cNvPr id="13" name="Freeform: Shape 12">
              <a:extLst>
                <a:ext uri="{FF2B5EF4-FFF2-40B4-BE49-F238E27FC236}">
                  <a16:creationId xmlns:a16="http://schemas.microsoft.com/office/drawing/2014/main" id="{E92EA81F-68C7-3167-6594-F028757B629B}"/>
                </a:ext>
              </a:extLst>
            </p:cNvPr>
            <p:cNvSpPr/>
            <p:nvPr/>
          </p:nvSpPr>
          <p:spPr>
            <a:xfrm>
              <a:off x="7640359" y="2760025"/>
              <a:ext cx="2310797" cy="2650963"/>
            </a:xfrm>
            <a:custGeom>
              <a:avLst/>
              <a:gdLst>
                <a:gd name="connsiteX0" fmla="*/ 0 w 2021215"/>
                <a:gd name="connsiteY0" fmla="*/ 879229 h 1758457"/>
                <a:gd name="connsiteX1" fmla="*/ 439614 w 2021215"/>
                <a:gd name="connsiteY1" fmla="*/ 0 h 1758457"/>
                <a:gd name="connsiteX2" fmla="*/ 1581601 w 2021215"/>
                <a:gd name="connsiteY2" fmla="*/ 0 h 1758457"/>
                <a:gd name="connsiteX3" fmla="*/ 2021215 w 2021215"/>
                <a:gd name="connsiteY3" fmla="*/ 879229 h 1758457"/>
                <a:gd name="connsiteX4" fmla="*/ 1581601 w 2021215"/>
                <a:gd name="connsiteY4" fmla="*/ 1758457 h 1758457"/>
                <a:gd name="connsiteX5" fmla="*/ 439614 w 2021215"/>
                <a:gd name="connsiteY5" fmla="*/ 1758457 h 1758457"/>
                <a:gd name="connsiteX6" fmla="*/ 0 w 2021215"/>
                <a:gd name="connsiteY6" fmla="*/ 879229 h 1758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21215" h="1758457">
                  <a:moveTo>
                    <a:pt x="1010607" y="0"/>
                  </a:moveTo>
                  <a:lnTo>
                    <a:pt x="2021214" y="382464"/>
                  </a:lnTo>
                  <a:lnTo>
                    <a:pt x="2021214" y="1375993"/>
                  </a:lnTo>
                  <a:lnTo>
                    <a:pt x="1010607" y="1758457"/>
                  </a:lnTo>
                  <a:lnTo>
                    <a:pt x="1" y="1375993"/>
                  </a:lnTo>
                  <a:lnTo>
                    <a:pt x="1" y="382464"/>
                  </a:lnTo>
                  <a:lnTo>
                    <a:pt x="1010607" y="0"/>
                  </a:lnTo>
                  <a:close/>
                </a:path>
              </a:pathLst>
            </a:custGeom>
            <a:ln/>
          </p:spPr>
          <p:style>
            <a:lnRef idx="0">
              <a:schemeClr val="accent1"/>
            </a:lnRef>
            <a:fillRef idx="3">
              <a:schemeClr val="accent1"/>
            </a:fillRef>
            <a:effectRef idx="3">
              <a:schemeClr val="accent1"/>
            </a:effectRef>
            <a:fontRef idx="minor">
              <a:schemeClr val="lt1"/>
            </a:fontRef>
          </p:style>
          <p:txBody>
            <a:bodyPr spcFirstLastPara="0" vert="horz" wrap="square" lIns="274026" tIns="314973" rIns="274026" bIns="314973" numCol="1" spcCol="1270" anchor="ctr" anchorCtr="0">
              <a:noAutofit/>
            </a:bodyPr>
            <a:lstStyle/>
            <a:p>
              <a:pPr marL="0" marR="0" lvl="0" indent="0" algn="ctr" defTabSz="889000" rtl="0" eaLnBrk="1" fontAlgn="auto" latinLnBrk="0" hangingPunct="1">
                <a:lnSpc>
                  <a:spcPct val="90000"/>
                </a:lnSpc>
                <a:spcBef>
                  <a:spcPct val="0"/>
                </a:spcBef>
                <a:spcAft>
                  <a:spcPct val="35000"/>
                </a:spcAft>
                <a:buClrTx/>
                <a:buSzTx/>
                <a:buFontTx/>
                <a:buNone/>
                <a:tabLst/>
                <a:defRPr/>
              </a:pPr>
              <a:r>
                <a:rPr kumimoji="0" lang="en-US" sz="2300" b="1" i="0" u="none" strike="noStrike" kern="1200" cap="none" spc="0" normalizeH="0" noProof="0" dirty="0">
                  <a:ln>
                    <a:noFill/>
                  </a:ln>
                  <a:solidFill>
                    <a:prstClr val="white"/>
                  </a:solidFill>
                  <a:effectLst/>
                  <a:uLnTx/>
                  <a:uFillTx/>
                  <a:latin typeface="Verdana"/>
                  <a:ea typeface="+mn-ea"/>
                  <a:cs typeface="+mn-cs"/>
                </a:rPr>
                <a:t>Discussion boards</a:t>
              </a:r>
              <a:endParaRPr kumimoji="0" lang="LID4096" sz="2300" b="1" i="0" u="none" strike="noStrike" kern="1200" cap="none" spc="0" normalizeH="0" noProof="0" dirty="0">
                <a:ln>
                  <a:noFill/>
                </a:ln>
                <a:solidFill>
                  <a:prstClr val="white"/>
                </a:solidFill>
                <a:effectLst/>
                <a:uLnTx/>
                <a:uFillTx/>
                <a:latin typeface="Verdana"/>
                <a:ea typeface="+mn-ea"/>
                <a:cs typeface="+mn-cs"/>
              </a:endParaRPr>
            </a:p>
          </p:txBody>
        </p:sp>
      </p:grpSp>
    </p:spTree>
    <p:extLst>
      <p:ext uri="{BB962C8B-B14F-4D97-AF65-F5344CB8AC3E}">
        <p14:creationId xmlns:p14="http://schemas.microsoft.com/office/powerpoint/2010/main" val="5309479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E1AFE48-0A9E-EDFE-F01E-F3492FB53B58}"/>
              </a:ext>
            </a:extLst>
          </p:cNvPr>
          <p:cNvSpPr/>
          <p:nvPr/>
        </p:nvSpPr>
        <p:spPr>
          <a:xfrm>
            <a:off x="0" y="1"/>
            <a:ext cx="7068856" cy="6857999"/>
          </a:xfrm>
          <a:prstGeom prst="rect">
            <a:avLst/>
          </a:prstGeom>
          <a:solidFill>
            <a:srgbClr val="D4EB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5422490-B633-073B-0943-FE5D011FADAF}"/>
              </a:ext>
            </a:extLst>
          </p:cNvPr>
          <p:cNvSpPr txBox="1"/>
          <p:nvPr/>
        </p:nvSpPr>
        <p:spPr>
          <a:xfrm>
            <a:off x="760075" y="911353"/>
            <a:ext cx="4601065" cy="830997"/>
          </a:xfrm>
          <a:prstGeom prst="rect">
            <a:avLst/>
          </a:prstGeom>
          <a:noFill/>
        </p:spPr>
        <p:txBody>
          <a:bodyPr wrap="square" rtlCol="0">
            <a:spAutoFit/>
          </a:bodyPr>
          <a:lstStyle/>
          <a:p>
            <a:r>
              <a:rPr lang="en-US" sz="4800" b="1" dirty="0"/>
              <a:t>Tech check</a:t>
            </a:r>
            <a:endParaRPr lang="en-US" sz="2400" b="1" dirty="0">
              <a:highlight>
                <a:srgbClr val="FFFF00"/>
              </a:highlight>
            </a:endParaRPr>
          </a:p>
        </p:txBody>
      </p:sp>
      <p:sp>
        <p:nvSpPr>
          <p:cNvPr id="4" name="TextBox 3">
            <a:extLst>
              <a:ext uri="{FF2B5EF4-FFF2-40B4-BE49-F238E27FC236}">
                <a16:creationId xmlns:a16="http://schemas.microsoft.com/office/drawing/2014/main" id="{E542CC41-E667-B647-329C-9141D416B2FB}"/>
              </a:ext>
            </a:extLst>
          </p:cNvPr>
          <p:cNvSpPr txBox="1"/>
          <p:nvPr/>
        </p:nvSpPr>
        <p:spPr>
          <a:xfrm>
            <a:off x="1407171" y="6168666"/>
            <a:ext cx="3306871" cy="369332"/>
          </a:xfrm>
          <a:prstGeom prst="rect">
            <a:avLst/>
          </a:prstGeom>
          <a:noFill/>
        </p:spPr>
        <p:txBody>
          <a:bodyPr wrap="square" rtlCol="0">
            <a:spAutoFit/>
          </a:bodyPr>
          <a:lstStyle/>
          <a:p>
            <a:r>
              <a:rPr lang="en-US" dirty="0">
                <a:hlinkClick r:id="rId3"/>
              </a:rPr>
              <a:t>Participation code: </a:t>
            </a:r>
            <a:r>
              <a:rPr lang="en-US" b="1" i="0" dirty="0">
                <a:solidFill>
                  <a:srgbClr val="002C5F"/>
                </a:solidFill>
                <a:effectLst/>
                <a:latin typeface="Nunito" pitchFamily="2" charset="0"/>
                <a:hlinkClick r:id="rId3"/>
              </a:rPr>
              <a:t>EENSAT</a:t>
            </a:r>
            <a:endParaRPr lang="en-US" dirty="0"/>
          </a:p>
        </p:txBody>
      </p:sp>
      <p:grpSp>
        <p:nvGrpSpPr>
          <p:cNvPr id="10" name="Group 9">
            <a:extLst>
              <a:ext uri="{FF2B5EF4-FFF2-40B4-BE49-F238E27FC236}">
                <a16:creationId xmlns:a16="http://schemas.microsoft.com/office/drawing/2014/main" id="{3F53AA2A-7711-5156-E79B-F1F6F5E8B442}"/>
              </a:ext>
            </a:extLst>
          </p:cNvPr>
          <p:cNvGrpSpPr/>
          <p:nvPr/>
        </p:nvGrpSpPr>
        <p:grpSpPr>
          <a:xfrm>
            <a:off x="893645" y="3053548"/>
            <a:ext cx="6329697" cy="1815882"/>
            <a:chOff x="893645" y="3053548"/>
            <a:chExt cx="6329697" cy="1815882"/>
          </a:xfrm>
        </p:grpSpPr>
        <p:sp>
          <p:nvSpPr>
            <p:cNvPr id="3" name="TextBox 2">
              <a:extLst>
                <a:ext uri="{FF2B5EF4-FFF2-40B4-BE49-F238E27FC236}">
                  <a16:creationId xmlns:a16="http://schemas.microsoft.com/office/drawing/2014/main" id="{0D4A9FE0-EFE1-4EF7-BA56-2DF209E8EDDA}"/>
                </a:ext>
              </a:extLst>
            </p:cNvPr>
            <p:cNvSpPr txBox="1"/>
            <p:nvPr/>
          </p:nvSpPr>
          <p:spPr>
            <a:xfrm>
              <a:off x="1407171" y="3053548"/>
              <a:ext cx="5816171" cy="1815882"/>
            </a:xfrm>
            <a:prstGeom prst="rect">
              <a:avLst/>
            </a:prstGeom>
            <a:noFill/>
          </p:spPr>
          <p:txBody>
            <a:bodyPr wrap="square" rtlCol="0">
              <a:spAutoFit/>
            </a:bodyPr>
            <a:lstStyle/>
            <a:p>
              <a:r>
                <a:rPr lang="en-US" sz="2800" dirty="0">
                  <a:solidFill>
                    <a:schemeClr val="tx2"/>
                  </a:solidFill>
                  <a:latin typeface="Verdana" panose="020B0604030504040204" pitchFamily="34" charset="0"/>
                  <a:ea typeface="Verdana" panose="020B0604030504040204" pitchFamily="34" charset="0"/>
                </a:rPr>
                <a:t>Go to </a:t>
              </a:r>
              <a:r>
                <a:rPr lang="en-US" sz="2800" dirty="0">
                  <a:solidFill>
                    <a:schemeClr val="tx2"/>
                  </a:solidFill>
                  <a:latin typeface="Verdana" panose="020B0604030504040204" pitchFamily="34" charset="0"/>
                  <a:ea typeface="Verdana" panose="020B0604030504040204" pitchFamily="34" charset="0"/>
                  <a:hlinkClick r:id="rId4"/>
                </a:rPr>
                <a:t>wooclap.com</a:t>
              </a:r>
              <a:endParaRPr lang="en-US" sz="2800" dirty="0">
                <a:solidFill>
                  <a:schemeClr val="tx2"/>
                </a:solidFill>
                <a:latin typeface="Verdana" panose="020B0604030504040204" pitchFamily="34" charset="0"/>
                <a:ea typeface="Verdana" panose="020B0604030504040204" pitchFamily="34" charset="0"/>
              </a:endParaRPr>
            </a:p>
            <a:p>
              <a:endParaRPr lang="en-US" sz="2800" dirty="0">
                <a:solidFill>
                  <a:schemeClr val="tx2"/>
                </a:solidFill>
                <a:latin typeface="Verdana" panose="020B0604030504040204" pitchFamily="34" charset="0"/>
                <a:ea typeface="Verdana" panose="020B0604030504040204" pitchFamily="34" charset="0"/>
              </a:endParaRPr>
            </a:p>
            <a:p>
              <a:r>
                <a:rPr lang="en-US" sz="2800" dirty="0">
                  <a:solidFill>
                    <a:schemeClr val="tx2"/>
                  </a:solidFill>
                  <a:latin typeface="Verdana" panose="020B0604030504040204" pitchFamily="34" charset="0"/>
                  <a:ea typeface="Verdana" panose="020B0604030504040204" pitchFamily="34" charset="0"/>
                </a:rPr>
                <a:t>Enter the event code: </a:t>
              </a:r>
            </a:p>
            <a:p>
              <a:r>
                <a:rPr lang="en-US" sz="2800" dirty="0">
                  <a:solidFill>
                    <a:schemeClr val="tx2"/>
                  </a:solidFill>
                  <a:latin typeface="Verdana" panose="020B0604030504040204" pitchFamily="34" charset="0"/>
                  <a:ea typeface="Verdana" panose="020B0604030504040204" pitchFamily="34" charset="0"/>
                </a:rPr>
                <a:t>EENSAT1 in the top banner</a:t>
              </a:r>
              <a:endParaRPr lang="en-US" sz="2800" dirty="0">
                <a:latin typeface="Verdana" panose="020B0604030504040204" pitchFamily="34" charset="0"/>
                <a:ea typeface="Verdana" panose="020B0604030504040204" pitchFamily="34" charset="0"/>
              </a:endParaRPr>
            </a:p>
          </p:txBody>
        </p:sp>
        <p:pic>
          <p:nvPicPr>
            <p:cNvPr id="6" name="Graphic 5" descr="Badge 1 with solid fill">
              <a:extLst>
                <a:ext uri="{FF2B5EF4-FFF2-40B4-BE49-F238E27FC236}">
                  <a16:creationId xmlns:a16="http://schemas.microsoft.com/office/drawing/2014/main" id="{AA1FA89F-8615-553A-541E-5D93C4C8809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93645" y="3162821"/>
              <a:ext cx="468000" cy="468000"/>
            </a:xfrm>
            <a:prstGeom prst="rect">
              <a:avLst/>
            </a:prstGeom>
          </p:spPr>
        </p:pic>
        <p:pic>
          <p:nvPicPr>
            <p:cNvPr id="9" name="Graphic 8" descr="Badge with solid fill">
              <a:extLst>
                <a:ext uri="{FF2B5EF4-FFF2-40B4-BE49-F238E27FC236}">
                  <a16:creationId xmlns:a16="http://schemas.microsoft.com/office/drawing/2014/main" id="{1E18A678-27DE-65A1-AE06-4C2F8BD1AC7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93645" y="3961489"/>
              <a:ext cx="468000" cy="468000"/>
            </a:xfrm>
            <a:prstGeom prst="rect">
              <a:avLst/>
            </a:prstGeom>
          </p:spPr>
        </p:pic>
      </p:grpSp>
      <p:sp>
        <p:nvSpPr>
          <p:cNvPr id="11" name="Rectangle 10">
            <a:extLst>
              <a:ext uri="{FF2B5EF4-FFF2-40B4-BE49-F238E27FC236}">
                <a16:creationId xmlns:a16="http://schemas.microsoft.com/office/drawing/2014/main" id="{572EBD0E-EE3F-1E94-5B7F-31DB53E1693E}"/>
              </a:ext>
            </a:extLst>
          </p:cNvPr>
          <p:cNvSpPr/>
          <p:nvPr/>
        </p:nvSpPr>
        <p:spPr>
          <a:xfrm>
            <a:off x="0" y="6413326"/>
            <a:ext cx="513567" cy="44467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10</a:t>
            </a:r>
          </a:p>
        </p:txBody>
      </p:sp>
      <p:grpSp>
        <p:nvGrpSpPr>
          <p:cNvPr id="17" name="Group 16">
            <a:extLst>
              <a:ext uri="{FF2B5EF4-FFF2-40B4-BE49-F238E27FC236}">
                <a16:creationId xmlns:a16="http://schemas.microsoft.com/office/drawing/2014/main" id="{7E736677-71E8-ABDD-BF7C-1950ADFEF3BD}"/>
              </a:ext>
            </a:extLst>
          </p:cNvPr>
          <p:cNvGrpSpPr/>
          <p:nvPr/>
        </p:nvGrpSpPr>
        <p:grpSpPr>
          <a:xfrm>
            <a:off x="7054162" y="0"/>
            <a:ext cx="5123144" cy="6858000"/>
            <a:chOff x="7054162" y="0"/>
            <a:chExt cx="5123144" cy="6858000"/>
          </a:xfrm>
        </p:grpSpPr>
        <p:pic>
          <p:nvPicPr>
            <p:cNvPr id="13" name="Picture 12">
              <a:extLst>
                <a:ext uri="{FF2B5EF4-FFF2-40B4-BE49-F238E27FC236}">
                  <a16:creationId xmlns:a16="http://schemas.microsoft.com/office/drawing/2014/main" id="{379FBD40-4512-8620-23CD-BEEC4779FBC0}"/>
                </a:ext>
              </a:extLst>
            </p:cNvPr>
            <p:cNvPicPr>
              <a:picLocks noChangeAspect="1"/>
            </p:cNvPicPr>
            <p:nvPr/>
          </p:nvPicPr>
          <p:blipFill rotWithShape="1">
            <a:blip r:embed="rId9"/>
            <a:srcRect l="12497" r="12800"/>
            <a:stretch/>
          </p:blipFill>
          <p:spPr>
            <a:xfrm>
              <a:off x="7054162" y="0"/>
              <a:ext cx="5123144" cy="6858000"/>
            </a:xfrm>
            <a:prstGeom prst="rect">
              <a:avLst/>
            </a:prstGeom>
          </p:spPr>
        </p:pic>
        <p:sp>
          <p:nvSpPr>
            <p:cNvPr id="15" name="Rectangle: Rounded Corners 14">
              <a:extLst>
                <a:ext uri="{FF2B5EF4-FFF2-40B4-BE49-F238E27FC236}">
                  <a16:creationId xmlns:a16="http://schemas.microsoft.com/office/drawing/2014/main" id="{20A61D95-9DA3-2063-2BE6-D69A53FCD3A7}"/>
                </a:ext>
              </a:extLst>
            </p:cNvPr>
            <p:cNvSpPr/>
            <p:nvPr/>
          </p:nvSpPr>
          <p:spPr>
            <a:xfrm>
              <a:off x="7822480" y="2390525"/>
              <a:ext cx="3561456" cy="3600181"/>
            </a:xfrm>
            <a:prstGeom prst="roundRect">
              <a:avLst>
                <a:gd name="adj" fmla="val 520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8131986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31D58B3-6EE1-77E3-B60E-B7B92AE1BC58}"/>
              </a:ext>
            </a:extLst>
          </p:cNvPr>
          <p:cNvSpPr/>
          <p:nvPr/>
        </p:nvSpPr>
        <p:spPr>
          <a:xfrm>
            <a:off x="0" y="0"/>
            <a:ext cx="12192000" cy="1800000"/>
          </a:xfrm>
          <a:prstGeom prst="rect">
            <a:avLst/>
          </a:prstGeom>
          <a:solidFill>
            <a:srgbClr val="D4EB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Verdana"/>
              <a:ea typeface="+mn-ea"/>
              <a:cs typeface="+mn-cs"/>
            </a:endParaRPr>
          </a:p>
        </p:txBody>
      </p:sp>
      <p:sp>
        <p:nvSpPr>
          <p:cNvPr id="2" name="Title 1">
            <a:extLst>
              <a:ext uri="{FF2B5EF4-FFF2-40B4-BE49-F238E27FC236}">
                <a16:creationId xmlns:a16="http://schemas.microsoft.com/office/drawing/2014/main" id="{68B9CC6A-212D-8485-2922-D807BC13CE52}"/>
              </a:ext>
            </a:extLst>
          </p:cNvPr>
          <p:cNvSpPr>
            <a:spLocks noGrp="1"/>
          </p:cNvSpPr>
          <p:nvPr>
            <p:ph type="title"/>
          </p:nvPr>
        </p:nvSpPr>
        <p:spPr/>
        <p:txBody>
          <a:bodyPr/>
          <a:lstStyle/>
          <a:p>
            <a:r>
              <a:rPr lang="en-US" b="1" dirty="0"/>
              <a:t>Feedback</a:t>
            </a:r>
          </a:p>
        </p:txBody>
      </p:sp>
      <p:grpSp>
        <p:nvGrpSpPr>
          <p:cNvPr id="3" name="Group 2">
            <a:extLst>
              <a:ext uri="{FF2B5EF4-FFF2-40B4-BE49-F238E27FC236}">
                <a16:creationId xmlns:a16="http://schemas.microsoft.com/office/drawing/2014/main" id="{77BF066D-CCB2-889E-2181-D8542C01BD39}"/>
              </a:ext>
            </a:extLst>
          </p:cNvPr>
          <p:cNvGrpSpPr/>
          <p:nvPr/>
        </p:nvGrpSpPr>
        <p:grpSpPr>
          <a:xfrm>
            <a:off x="1694394" y="2488392"/>
            <a:ext cx="8803212" cy="3277696"/>
            <a:chOff x="2762469" y="2734428"/>
            <a:chExt cx="7188687" cy="2676560"/>
          </a:xfrm>
        </p:grpSpPr>
        <p:sp>
          <p:nvSpPr>
            <p:cNvPr id="8" name="Hexagon 7">
              <a:extLst>
                <a:ext uri="{FF2B5EF4-FFF2-40B4-BE49-F238E27FC236}">
                  <a16:creationId xmlns:a16="http://schemas.microsoft.com/office/drawing/2014/main" id="{489B8B15-3B86-B52F-9AC2-7E3D0026404C}"/>
                </a:ext>
              </a:extLst>
            </p:cNvPr>
            <p:cNvSpPr/>
            <p:nvPr/>
          </p:nvSpPr>
          <p:spPr>
            <a:xfrm rot="5400000">
              <a:off x="2592773" y="2916923"/>
              <a:ext cx="2638685" cy="2299294"/>
            </a:xfrm>
            <a:prstGeom prst="hexagon">
              <a:avLst/>
            </a:prstGeom>
            <a:ln/>
          </p:spPr>
          <p:style>
            <a:lnRef idx="0">
              <a:schemeClr val="accent1"/>
            </a:lnRef>
            <a:fillRef idx="3">
              <a:schemeClr val="accent1"/>
            </a:fillRef>
            <a:effectRef idx="3">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1200" cap="none" spc="0" normalizeH="0" noProof="0" dirty="0">
                  <a:ln>
                    <a:noFill/>
                  </a:ln>
                  <a:solidFill>
                    <a:prstClr val="white"/>
                  </a:solidFill>
                  <a:effectLst/>
                  <a:uLnTx/>
                  <a:uFillTx/>
                  <a:latin typeface="Verdana"/>
                  <a:ea typeface="+mn-ea"/>
                  <a:cs typeface="+mn-cs"/>
                </a:rPr>
                <a:t>Group work</a:t>
              </a:r>
              <a:endParaRPr kumimoji="0" lang="LID4096" sz="2300" b="1" i="0" u="none" strike="noStrike" kern="1200" cap="none" spc="0" normalizeH="0" noProof="0" dirty="0">
                <a:ln>
                  <a:noFill/>
                </a:ln>
                <a:solidFill>
                  <a:prstClr val="white"/>
                </a:solidFill>
                <a:effectLst/>
                <a:uLnTx/>
                <a:uFillTx/>
                <a:latin typeface="Verdana"/>
                <a:ea typeface="+mn-ea"/>
                <a:cs typeface="+mn-cs"/>
              </a:endParaRPr>
            </a:p>
          </p:txBody>
        </p:sp>
        <p:sp>
          <p:nvSpPr>
            <p:cNvPr id="10" name="Hexagon 9">
              <a:extLst>
                <a:ext uri="{FF2B5EF4-FFF2-40B4-BE49-F238E27FC236}">
                  <a16:creationId xmlns:a16="http://schemas.microsoft.com/office/drawing/2014/main" id="{AAEE3381-08E3-B0DE-AAFA-9C72783CAC7A}"/>
                </a:ext>
              </a:extLst>
            </p:cNvPr>
            <p:cNvSpPr/>
            <p:nvPr/>
          </p:nvSpPr>
          <p:spPr>
            <a:xfrm rot="5400000">
              <a:off x="5031718" y="2904124"/>
              <a:ext cx="2638685" cy="2299294"/>
            </a:xfrm>
            <a:prstGeom prst="hexagon">
              <a:avLst/>
            </a:prstGeom>
            <a:ln/>
          </p:spPr>
          <p:style>
            <a:lnRef idx="0">
              <a:schemeClr val="accent1"/>
            </a:lnRef>
            <a:fillRef idx="3">
              <a:schemeClr val="accent1"/>
            </a:fillRef>
            <a:effectRef idx="3">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1200" cap="none" spc="0" normalizeH="0" noProof="0" dirty="0">
                  <a:ln>
                    <a:noFill/>
                  </a:ln>
                  <a:solidFill>
                    <a:prstClr val="white"/>
                  </a:solidFill>
                  <a:effectLst/>
                  <a:uLnTx/>
                  <a:uFillTx/>
                  <a:latin typeface="Verdana"/>
                  <a:ea typeface="+mn-ea"/>
                  <a:cs typeface="+mn-cs"/>
                </a:rPr>
                <a:t>Peer instruction</a:t>
              </a:r>
              <a:endParaRPr kumimoji="0" lang="LID4096" sz="2300" b="1" i="0" u="none" strike="noStrike" kern="1200" cap="none" spc="0" normalizeH="0" noProof="0" dirty="0">
                <a:ln>
                  <a:noFill/>
                </a:ln>
                <a:solidFill>
                  <a:prstClr val="white"/>
                </a:solidFill>
                <a:effectLst/>
                <a:uLnTx/>
                <a:uFillTx/>
                <a:latin typeface="Verdana"/>
                <a:ea typeface="+mn-ea"/>
                <a:cs typeface="+mn-cs"/>
              </a:endParaRPr>
            </a:p>
          </p:txBody>
        </p:sp>
        <p:sp>
          <p:nvSpPr>
            <p:cNvPr id="13" name="Freeform: Shape 12">
              <a:extLst>
                <a:ext uri="{FF2B5EF4-FFF2-40B4-BE49-F238E27FC236}">
                  <a16:creationId xmlns:a16="http://schemas.microsoft.com/office/drawing/2014/main" id="{E92EA81F-68C7-3167-6594-F028757B629B}"/>
                </a:ext>
              </a:extLst>
            </p:cNvPr>
            <p:cNvSpPr/>
            <p:nvPr/>
          </p:nvSpPr>
          <p:spPr>
            <a:xfrm>
              <a:off x="7640359" y="2760025"/>
              <a:ext cx="2310797" cy="2650963"/>
            </a:xfrm>
            <a:custGeom>
              <a:avLst/>
              <a:gdLst>
                <a:gd name="connsiteX0" fmla="*/ 0 w 2021215"/>
                <a:gd name="connsiteY0" fmla="*/ 879229 h 1758457"/>
                <a:gd name="connsiteX1" fmla="*/ 439614 w 2021215"/>
                <a:gd name="connsiteY1" fmla="*/ 0 h 1758457"/>
                <a:gd name="connsiteX2" fmla="*/ 1581601 w 2021215"/>
                <a:gd name="connsiteY2" fmla="*/ 0 h 1758457"/>
                <a:gd name="connsiteX3" fmla="*/ 2021215 w 2021215"/>
                <a:gd name="connsiteY3" fmla="*/ 879229 h 1758457"/>
                <a:gd name="connsiteX4" fmla="*/ 1581601 w 2021215"/>
                <a:gd name="connsiteY4" fmla="*/ 1758457 h 1758457"/>
                <a:gd name="connsiteX5" fmla="*/ 439614 w 2021215"/>
                <a:gd name="connsiteY5" fmla="*/ 1758457 h 1758457"/>
                <a:gd name="connsiteX6" fmla="*/ 0 w 2021215"/>
                <a:gd name="connsiteY6" fmla="*/ 879229 h 1758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21215" h="1758457">
                  <a:moveTo>
                    <a:pt x="1010607" y="0"/>
                  </a:moveTo>
                  <a:lnTo>
                    <a:pt x="2021214" y="382464"/>
                  </a:lnTo>
                  <a:lnTo>
                    <a:pt x="2021214" y="1375993"/>
                  </a:lnTo>
                  <a:lnTo>
                    <a:pt x="1010607" y="1758457"/>
                  </a:lnTo>
                  <a:lnTo>
                    <a:pt x="1" y="1375993"/>
                  </a:lnTo>
                  <a:lnTo>
                    <a:pt x="1" y="382464"/>
                  </a:lnTo>
                  <a:lnTo>
                    <a:pt x="1010607" y="0"/>
                  </a:lnTo>
                  <a:close/>
                </a:path>
              </a:pathLst>
            </a:custGeom>
            <a:ln/>
          </p:spPr>
          <p:style>
            <a:lnRef idx="0">
              <a:schemeClr val="accent1"/>
            </a:lnRef>
            <a:fillRef idx="3">
              <a:schemeClr val="accent1"/>
            </a:fillRef>
            <a:effectRef idx="3">
              <a:schemeClr val="accent1"/>
            </a:effectRef>
            <a:fontRef idx="minor">
              <a:schemeClr val="lt1"/>
            </a:fontRef>
          </p:style>
          <p:txBody>
            <a:bodyPr spcFirstLastPara="0" vert="horz" wrap="square" lIns="274026" tIns="314973" rIns="274026" bIns="314973" numCol="1" spcCol="1270" anchor="ctr" anchorCtr="0">
              <a:noAutofit/>
            </a:bodyPr>
            <a:lstStyle/>
            <a:p>
              <a:pPr marL="0" marR="0" lvl="0" indent="0" algn="ctr" defTabSz="889000" rtl="0" eaLnBrk="1" fontAlgn="auto" latinLnBrk="0" hangingPunct="1">
                <a:lnSpc>
                  <a:spcPct val="90000"/>
                </a:lnSpc>
                <a:spcBef>
                  <a:spcPct val="0"/>
                </a:spcBef>
                <a:spcAft>
                  <a:spcPct val="35000"/>
                </a:spcAft>
                <a:buClrTx/>
                <a:buSzTx/>
                <a:buFontTx/>
                <a:buNone/>
                <a:tabLst/>
                <a:defRPr/>
              </a:pPr>
              <a:r>
                <a:rPr kumimoji="0" lang="en-US" sz="2400" b="1" i="0" u="none" strike="noStrike" kern="1200" cap="none" spc="0" normalizeH="0" noProof="0" dirty="0">
                  <a:ln>
                    <a:noFill/>
                  </a:ln>
                  <a:solidFill>
                    <a:prstClr val="white"/>
                  </a:solidFill>
                  <a:effectLst/>
                  <a:uLnTx/>
                  <a:uFillTx/>
                  <a:latin typeface="Verdana"/>
                  <a:ea typeface="+mn-ea"/>
                  <a:cs typeface="+mn-cs"/>
                </a:rPr>
                <a:t>Timeliness</a:t>
              </a:r>
            </a:p>
            <a:p>
              <a:pPr marL="0" marR="0" lvl="0" indent="0" algn="ctr" defTabSz="889000" rtl="0" eaLnBrk="1" fontAlgn="auto" latinLnBrk="0" hangingPunct="1">
                <a:lnSpc>
                  <a:spcPct val="90000"/>
                </a:lnSpc>
                <a:spcBef>
                  <a:spcPct val="0"/>
                </a:spcBef>
                <a:spcAft>
                  <a:spcPct val="35000"/>
                </a:spcAft>
                <a:buClrTx/>
                <a:buSzTx/>
                <a:buFontTx/>
                <a:buNone/>
                <a:tabLst/>
                <a:defRPr/>
              </a:pPr>
              <a:r>
                <a:rPr lang="en-US" sz="2400" b="1" dirty="0">
                  <a:solidFill>
                    <a:prstClr val="white"/>
                  </a:solidFill>
                  <a:latin typeface="Verdana"/>
                </a:rPr>
                <a:t>Frequency</a:t>
              </a:r>
            </a:p>
            <a:p>
              <a:pPr marL="0" marR="0" lvl="0" indent="0" algn="ctr" defTabSz="889000" rtl="0" eaLnBrk="1" fontAlgn="auto" latinLnBrk="0" hangingPunct="1">
                <a:lnSpc>
                  <a:spcPct val="90000"/>
                </a:lnSpc>
                <a:spcBef>
                  <a:spcPct val="0"/>
                </a:spcBef>
                <a:spcAft>
                  <a:spcPct val="35000"/>
                </a:spcAft>
                <a:buClrTx/>
                <a:buSzTx/>
                <a:buFontTx/>
                <a:buNone/>
                <a:tabLst/>
                <a:defRPr/>
              </a:pPr>
              <a:r>
                <a:rPr kumimoji="0" lang="en-US" sz="2400" b="1" i="0" u="none" strike="noStrike" kern="1200" cap="none" spc="0" normalizeH="0" noProof="0" dirty="0">
                  <a:ln>
                    <a:noFill/>
                  </a:ln>
                  <a:solidFill>
                    <a:prstClr val="white"/>
                  </a:solidFill>
                  <a:effectLst/>
                  <a:uLnTx/>
                  <a:uFillTx/>
                  <a:latin typeface="Verdana"/>
                  <a:ea typeface="+mn-ea"/>
                  <a:cs typeface="+mn-cs"/>
                </a:rPr>
                <a:t>Distribution</a:t>
              </a:r>
              <a:endParaRPr kumimoji="0" lang="LID4096" sz="2400" b="1" i="0" u="none" strike="noStrike" kern="1200" cap="none" spc="0" normalizeH="0" noProof="0" dirty="0">
                <a:ln>
                  <a:noFill/>
                </a:ln>
                <a:solidFill>
                  <a:prstClr val="white"/>
                </a:solidFill>
                <a:effectLst/>
                <a:uLnTx/>
                <a:uFillTx/>
                <a:latin typeface="Verdana"/>
                <a:ea typeface="+mn-ea"/>
                <a:cs typeface="+mn-cs"/>
              </a:endParaRPr>
            </a:p>
          </p:txBody>
        </p:sp>
      </p:grpSp>
    </p:spTree>
    <p:extLst>
      <p:ext uri="{BB962C8B-B14F-4D97-AF65-F5344CB8AC3E}">
        <p14:creationId xmlns:p14="http://schemas.microsoft.com/office/powerpoint/2010/main" val="5628667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09C41B7-527E-6456-7BED-40CD4F71AC07}"/>
              </a:ext>
            </a:extLst>
          </p:cNvPr>
          <p:cNvSpPr/>
          <p:nvPr/>
        </p:nvSpPr>
        <p:spPr>
          <a:xfrm>
            <a:off x="0" y="0"/>
            <a:ext cx="12192000" cy="1800000"/>
          </a:xfrm>
          <a:prstGeom prst="rect">
            <a:avLst/>
          </a:prstGeom>
          <a:solidFill>
            <a:srgbClr val="D4EB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5E8C13A-FD12-A882-6DC2-3C61CF4F0222}"/>
              </a:ext>
            </a:extLst>
          </p:cNvPr>
          <p:cNvSpPr>
            <a:spLocks noGrp="1"/>
          </p:cNvSpPr>
          <p:nvPr>
            <p:ph type="title"/>
          </p:nvPr>
        </p:nvSpPr>
        <p:spPr/>
        <p:txBody>
          <a:bodyPr/>
          <a:lstStyle/>
          <a:p>
            <a:r>
              <a:rPr lang="en-US" b="1" dirty="0"/>
              <a:t>Unit learning outcomes</a:t>
            </a:r>
          </a:p>
        </p:txBody>
      </p:sp>
      <p:sp>
        <p:nvSpPr>
          <p:cNvPr id="3" name="Content Placeholder 2">
            <a:extLst>
              <a:ext uri="{FF2B5EF4-FFF2-40B4-BE49-F238E27FC236}">
                <a16:creationId xmlns:a16="http://schemas.microsoft.com/office/drawing/2014/main" id="{76E9172B-DB13-D0E4-F242-DF97C64AEC99}"/>
              </a:ext>
            </a:extLst>
          </p:cNvPr>
          <p:cNvSpPr>
            <a:spLocks noGrp="1"/>
          </p:cNvSpPr>
          <p:nvPr>
            <p:ph idx="1"/>
          </p:nvPr>
        </p:nvSpPr>
        <p:spPr>
          <a:xfrm>
            <a:off x="838200" y="2404997"/>
            <a:ext cx="10515600" cy="3771966"/>
          </a:xfrm>
        </p:spPr>
        <p:txBody>
          <a:bodyPr/>
          <a:lstStyle/>
          <a:p>
            <a:r>
              <a:rPr lang="en-US" dirty="0"/>
              <a:t>Helps students to monitor their own progress (But you need to explain to them how to use them)</a:t>
            </a:r>
          </a:p>
          <a:p>
            <a:r>
              <a:rPr lang="en-US" dirty="0"/>
              <a:t>Takes the pressure of you having to monitor them and give as much feedback</a:t>
            </a:r>
          </a:p>
          <a:p>
            <a:r>
              <a:rPr lang="en-US" dirty="0"/>
              <a:t>BDP tool doesn’t support this strategy</a:t>
            </a:r>
          </a:p>
        </p:txBody>
      </p:sp>
    </p:spTree>
    <p:extLst>
      <p:ext uri="{BB962C8B-B14F-4D97-AF65-F5344CB8AC3E}">
        <p14:creationId xmlns:p14="http://schemas.microsoft.com/office/powerpoint/2010/main" val="2056167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31D58B3-6EE1-77E3-B60E-B7B92AE1BC58}"/>
              </a:ext>
            </a:extLst>
          </p:cNvPr>
          <p:cNvSpPr/>
          <p:nvPr/>
        </p:nvSpPr>
        <p:spPr>
          <a:xfrm>
            <a:off x="0" y="0"/>
            <a:ext cx="12192000" cy="1800000"/>
          </a:xfrm>
          <a:prstGeom prst="rect">
            <a:avLst/>
          </a:prstGeom>
          <a:solidFill>
            <a:srgbClr val="D4EB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Verdana"/>
              <a:ea typeface="+mn-ea"/>
              <a:cs typeface="+mn-cs"/>
            </a:endParaRPr>
          </a:p>
        </p:txBody>
      </p:sp>
      <p:sp>
        <p:nvSpPr>
          <p:cNvPr id="2" name="Title 1">
            <a:extLst>
              <a:ext uri="{FF2B5EF4-FFF2-40B4-BE49-F238E27FC236}">
                <a16:creationId xmlns:a16="http://schemas.microsoft.com/office/drawing/2014/main" id="{68B9CC6A-212D-8485-2922-D807BC13CE52}"/>
              </a:ext>
            </a:extLst>
          </p:cNvPr>
          <p:cNvSpPr>
            <a:spLocks noGrp="1"/>
          </p:cNvSpPr>
          <p:nvPr>
            <p:ph type="title"/>
          </p:nvPr>
        </p:nvSpPr>
        <p:spPr/>
        <p:txBody>
          <a:bodyPr/>
          <a:lstStyle/>
          <a:p>
            <a:r>
              <a:rPr lang="en-US" b="1" dirty="0"/>
              <a:t>Ensure clarity</a:t>
            </a:r>
          </a:p>
        </p:txBody>
      </p:sp>
      <p:sp>
        <p:nvSpPr>
          <p:cNvPr id="8" name="Hexagon 7">
            <a:extLst>
              <a:ext uri="{FF2B5EF4-FFF2-40B4-BE49-F238E27FC236}">
                <a16:creationId xmlns:a16="http://schemas.microsoft.com/office/drawing/2014/main" id="{489B8B15-3B86-B52F-9AC2-7E3D0026404C}"/>
              </a:ext>
            </a:extLst>
          </p:cNvPr>
          <p:cNvSpPr/>
          <p:nvPr/>
        </p:nvSpPr>
        <p:spPr>
          <a:xfrm rot="5400000">
            <a:off x="1486586" y="2711873"/>
            <a:ext cx="3231314" cy="2815698"/>
          </a:xfrm>
          <a:prstGeom prst="hexagon">
            <a:avLst/>
          </a:prstGeom>
          <a:ln/>
        </p:spPr>
        <p:style>
          <a:lnRef idx="0">
            <a:schemeClr val="accent1"/>
          </a:lnRef>
          <a:fillRef idx="3">
            <a:schemeClr val="accent1"/>
          </a:fillRef>
          <a:effectRef idx="3">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900" b="1" dirty="0">
                <a:solidFill>
                  <a:prstClr val="white"/>
                </a:solidFill>
                <a:latin typeface="Verdana"/>
              </a:rPr>
              <a:t>Create a communication plan</a:t>
            </a:r>
            <a:endParaRPr kumimoji="0" lang="LID4096" sz="1900" b="1" i="0" u="none" strike="noStrike" kern="1200" cap="none" spc="0" normalizeH="0" noProof="0" dirty="0">
              <a:ln>
                <a:noFill/>
              </a:ln>
              <a:solidFill>
                <a:prstClr val="white"/>
              </a:solidFill>
              <a:effectLst/>
              <a:uLnTx/>
              <a:uFillTx/>
              <a:latin typeface="Verdana"/>
              <a:ea typeface="+mn-ea"/>
              <a:cs typeface="+mn-cs"/>
            </a:endParaRPr>
          </a:p>
        </p:txBody>
      </p:sp>
      <p:sp>
        <p:nvSpPr>
          <p:cNvPr id="10" name="Hexagon 9">
            <a:extLst>
              <a:ext uri="{FF2B5EF4-FFF2-40B4-BE49-F238E27FC236}">
                <a16:creationId xmlns:a16="http://schemas.microsoft.com/office/drawing/2014/main" id="{AAEE3381-08E3-B0DE-AAFA-9C72783CAC7A}"/>
              </a:ext>
            </a:extLst>
          </p:cNvPr>
          <p:cNvSpPr/>
          <p:nvPr/>
        </p:nvSpPr>
        <p:spPr>
          <a:xfrm rot="5400000">
            <a:off x="4473299" y="2696200"/>
            <a:ext cx="3231314" cy="2815698"/>
          </a:xfrm>
          <a:prstGeom prst="hexagon">
            <a:avLst/>
          </a:prstGeom>
          <a:ln/>
        </p:spPr>
        <p:style>
          <a:lnRef idx="0">
            <a:schemeClr val="accent1"/>
          </a:lnRef>
          <a:fillRef idx="3">
            <a:schemeClr val="accent1"/>
          </a:fillRef>
          <a:effectRef idx="3">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1200" cap="none" spc="0" normalizeH="0" noProof="0" dirty="0">
                <a:ln>
                  <a:noFill/>
                </a:ln>
                <a:solidFill>
                  <a:prstClr val="white"/>
                </a:solidFill>
                <a:effectLst/>
                <a:uLnTx/>
                <a:uFillTx/>
                <a:latin typeface="Verdana"/>
                <a:ea typeface="+mn-ea"/>
                <a:cs typeface="+mn-cs"/>
              </a:rPr>
              <a:t>Consistent naming convention</a:t>
            </a:r>
            <a:endParaRPr kumimoji="0" lang="LID4096" sz="2300" b="1" i="0" u="none" strike="noStrike" kern="1200" cap="none" spc="0" normalizeH="0" noProof="0" dirty="0">
              <a:ln>
                <a:noFill/>
              </a:ln>
              <a:solidFill>
                <a:prstClr val="white"/>
              </a:solidFill>
              <a:effectLst/>
              <a:uLnTx/>
              <a:uFillTx/>
              <a:latin typeface="Verdana"/>
              <a:ea typeface="+mn-ea"/>
              <a:cs typeface="+mn-cs"/>
            </a:endParaRPr>
          </a:p>
        </p:txBody>
      </p:sp>
      <p:sp>
        <p:nvSpPr>
          <p:cNvPr id="13" name="Freeform: Shape 12">
            <a:extLst>
              <a:ext uri="{FF2B5EF4-FFF2-40B4-BE49-F238E27FC236}">
                <a16:creationId xmlns:a16="http://schemas.microsoft.com/office/drawing/2014/main" id="{E92EA81F-68C7-3167-6594-F028757B629B}"/>
              </a:ext>
            </a:extLst>
          </p:cNvPr>
          <p:cNvSpPr/>
          <p:nvPr/>
        </p:nvSpPr>
        <p:spPr>
          <a:xfrm>
            <a:off x="7667821" y="2519737"/>
            <a:ext cx="2829785" cy="3246349"/>
          </a:xfrm>
          <a:custGeom>
            <a:avLst/>
            <a:gdLst>
              <a:gd name="connsiteX0" fmla="*/ 0 w 2021215"/>
              <a:gd name="connsiteY0" fmla="*/ 879229 h 1758457"/>
              <a:gd name="connsiteX1" fmla="*/ 439614 w 2021215"/>
              <a:gd name="connsiteY1" fmla="*/ 0 h 1758457"/>
              <a:gd name="connsiteX2" fmla="*/ 1581601 w 2021215"/>
              <a:gd name="connsiteY2" fmla="*/ 0 h 1758457"/>
              <a:gd name="connsiteX3" fmla="*/ 2021215 w 2021215"/>
              <a:gd name="connsiteY3" fmla="*/ 879229 h 1758457"/>
              <a:gd name="connsiteX4" fmla="*/ 1581601 w 2021215"/>
              <a:gd name="connsiteY4" fmla="*/ 1758457 h 1758457"/>
              <a:gd name="connsiteX5" fmla="*/ 439614 w 2021215"/>
              <a:gd name="connsiteY5" fmla="*/ 1758457 h 1758457"/>
              <a:gd name="connsiteX6" fmla="*/ 0 w 2021215"/>
              <a:gd name="connsiteY6" fmla="*/ 879229 h 1758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21215" h="1758457">
                <a:moveTo>
                  <a:pt x="1010607" y="0"/>
                </a:moveTo>
                <a:lnTo>
                  <a:pt x="2021214" y="382464"/>
                </a:lnTo>
                <a:lnTo>
                  <a:pt x="2021214" y="1375993"/>
                </a:lnTo>
                <a:lnTo>
                  <a:pt x="1010607" y="1758457"/>
                </a:lnTo>
                <a:lnTo>
                  <a:pt x="1" y="1375993"/>
                </a:lnTo>
                <a:lnTo>
                  <a:pt x="1" y="382464"/>
                </a:lnTo>
                <a:lnTo>
                  <a:pt x="1010607" y="0"/>
                </a:lnTo>
                <a:close/>
              </a:path>
            </a:pathLst>
          </a:custGeom>
          <a:ln/>
        </p:spPr>
        <p:style>
          <a:lnRef idx="0">
            <a:schemeClr val="accent1"/>
          </a:lnRef>
          <a:fillRef idx="3">
            <a:schemeClr val="accent1"/>
          </a:fillRef>
          <a:effectRef idx="3">
            <a:schemeClr val="accent1"/>
          </a:effectRef>
          <a:fontRef idx="minor">
            <a:schemeClr val="lt1"/>
          </a:fontRef>
        </p:style>
        <p:txBody>
          <a:bodyPr spcFirstLastPara="0" vert="horz" wrap="square" lIns="274026" tIns="314973" rIns="274026" bIns="314973" numCol="1" spcCol="1270" anchor="ctr" anchorCtr="0">
            <a:noAutofit/>
          </a:bodyPr>
          <a:lstStyle/>
          <a:p>
            <a:pPr marL="0" marR="0" lvl="0" indent="0" algn="ctr" defTabSz="889000" rtl="0" eaLnBrk="1" fontAlgn="auto" latinLnBrk="0" hangingPunct="1">
              <a:lnSpc>
                <a:spcPct val="90000"/>
              </a:lnSpc>
              <a:spcBef>
                <a:spcPct val="0"/>
              </a:spcBef>
              <a:spcAft>
                <a:spcPct val="35000"/>
              </a:spcAft>
              <a:buClrTx/>
              <a:buSzTx/>
              <a:buFontTx/>
              <a:buNone/>
              <a:tabLst/>
              <a:defRPr/>
            </a:pPr>
            <a:r>
              <a:rPr kumimoji="0" lang="en-US" sz="2000" b="1" i="0" u="none" strike="noStrike" kern="1200" cap="none" spc="0" normalizeH="0" noProof="0" dirty="0">
                <a:ln>
                  <a:noFill/>
                </a:ln>
                <a:solidFill>
                  <a:prstClr val="white"/>
                </a:solidFill>
                <a:effectLst/>
                <a:uLnTx/>
                <a:uFillTx/>
                <a:latin typeface="Verdana"/>
                <a:ea typeface="+mn-ea"/>
                <a:cs typeface="+mn-cs"/>
              </a:rPr>
              <a:t>Simple navigation</a:t>
            </a:r>
            <a:endParaRPr kumimoji="0" lang="LID4096" sz="2000" b="1" i="0" u="none" strike="noStrike" kern="1200" cap="none" spc="0" normalizeH="0" noProof="0" dirty="0">
              <a:ln>
                <a:noFill/>
              </a:ln>
              <a:solidFill>
                <a:prstClr val="white"/>
              </a:solidFill>
              <a:effectLst/>
              <a:uLnTx/>
              <a:uFillTx/>
              <a:latin typeface="Verdana"/>
              <a:ea typeface="+mn-ea"/>
              <a:cs typeface="+mn-cs"/>
            </a:endParaRPr>
          </a:p>
        </p:txBody>
      </p:sp>
    </p:spTree>
    <p:extLst>
      <p:ext uri="{BB962C8B-B14F-4D97-AF65-F5344CB8AC3E}">
        <p14:creationId xmlns:p14="http://schemas.microsoft.com/office/powerpoint/2010/main" val="34169649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006A68"/>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0020267-CA28-9377-A84C-123E90C7307F}"/>
              </a:ext>
            </a:extLst>
          </p:cNvPr>
          <p:cNvSpPr/>
          <p:nvPr/>
        </p:nvSpPr>
        <p:spPr>
          <a:xfrm>
            <a:off x="0" y="0"/>
            <a:ext cx="12192000" cy="6858000"/>
          </a:xfrm>
          <a:prstGeom prst="rect">
            <a:avLst/>
          </a:prstGeom>
          <a:solidFill>
            <a:srgbClr val="499D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75157E8-84AB-9C15-1CE0-713F590D0376}"/>
              </a:ext>
            </a:extLst>
          </p:cNvPr>
          <p:cNvSpPr>
            <a:spLocks noGrp="1"/>
          </p:cNvSpPr>
          <p:nvPr>
            <p:ph type="title"/>
          </p:nvPr>
        </p:nvSpPr>
        <p:spPr>
          <a:xfrm>
            <a:off x="1078523" y="1065862"/>
            <a:ext cx="5812631" cy="4726276"/>
          </a:xfrm>
        </p:spPr>
        <p:txBody>
          <a:bodyPr>
            <a:normAutofit/>
          </a:bodyPr>
          <a:lstStyle/>
          <a:p>
            <a:pPr algn="r"/>
            <a:r>
              <a:rPr lang="en-US" sz="7200" dirty="0">
                <a:ln w="22225">
                  <a:solidFill>
                    <a:srgbClr val="FFFFFF"/>
                  </a:solidFill>
                </a:ln>
                <a:latin typeface="Verdana" panose="020B0604030504040204" pitchFamily="34" charset="0"/>
                <a:ea typeface="Verdana" panose="020B0604030504040204" pitchFamily="34" charset="0"/>
              </a:rPr>
              <a:t>Approaches and Frameworks </a:t>
            </a:r>
          </a:p>
        </p:txBody>
      </p:sp>
      <p:cxnSp>
        <p:nvCxnSpPr>
          <p:cNvPr id="18" name="Straight Connector 17">
            <a:extLst>
              <a:ext uri="{FF2B5EF4-FFF2-40B4-BE49-F238E27FC236}">
                <a16:creationId xmlns:a16="http://schemas.microsoft.com/office/drawing/2014/main" id="{96A8629B-8289-498B-939B-1CA0C106182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2899"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74043C4-175C-4A47-1E13-0BC9E0C509D6}"/>
              </a:ext>
            </a:extLst>
          </p:cNvPr>
          <p:cNvSpPr>
            <a:spLocks noGrp="1"/>
          </p:cNvSpPr>
          <p:nvPr>
            <p:ph idx="1"/>
          </p:nvPr>
        </p:nvSpPr>
        <p:spPr>
          <a:xfrm>
            <a:off x="7534641" y="1065862"/>
            <a:ext cx="3860002" cy="4726276"/>
          </a:xfrm>
        </p:spPr>
        <p:txBody>
          <a:bodyPr anchor="ctr">
            <a:normAutofit/>
          </a:bodyPr>
          <a:lstStyle/>
          <a:p>
            <a:pPr marL="457200" indent="-457200">
              <a:buFont typeface="+mj-lt"/>
              <a:buAutoNum type="arabicPeriod"/>
            </a:pPr>
            <a:r>
              <a:rPr lang="en-US" sz="2300" dirty="0">
                <a:solidFill>
                  <a:srgbClr val="FFFFFF"/>
                </a:solidFill>
                <a:latin typeface="Verdana" panose="020B0604030504040204" pitchFamily="34" charset="0"/>
                <a:ea typeface="Verdana" panose="020B0604030504040204" pitchFamily="34" charset="0"/>
              </a:rPr>
              <a:t>Accessibility</a:t>
            </a:r>
          </a:p>
          <a:p>
            <a:pPr marL="457200" indent="-457200">
              <a:buFont typeface="+mj-lt"/>
              <a:buAutoNum type="arabicPeriod"/>
            </a:pPr>
            <a:r>
              <a:rPr lang="en-US" sz="2300" dirty="0">
                <a:solidFill>
                  <a:srgbClr val="FFFFFF"/>
                </a:solidFill>
                <a:latin typeface="Verdana" panose="020B0604030504040204" pitchFamily="34" charset="0"/>
                <a:ea typeface="Verdana" panose="020B0604030504040204" pitchFamily="34" charset="0"/>
              </a:rPr>
              <a:t>UDL</a:t>
            </a:r>
          </a:p>
          <a:p>
            <a:pPr marL="457200" indent="-457200">
              <a:buFont typeface="+mj-lt"/>
              <a:buAutoNum type="arabicPeriod"/>
            </a:pPr>
            <a:r>
              <a:rPr lang="en-US" sz="2300" dirty="0">
                <a:solidFill>
                  <a:srgbClr val="FFFFFF"/>
                </a:solidFill>
                <a:latin typeface="Verdana" panose="020B0604030504040204" pitchFamily="34" charset="0"/>
                <a:ea typeface="Verdana" panose="020B0604030504040204" pitchFamily="34" charset="0"/>
              </a:rPr>
              <a:t>Mobile design</a:t>
            </a:r>
          </a:p>
          <a:p>
            <a:pPr marL="457200" indent="-457200">
              <a:buFont typeface="+mj-lt"/>
              <a:buAutoNum type="arabicPeriod"/>
            </a:pPr>
            <a:r>
              <a:rPr lang="en-US" sz="2300" dirty="0">
                <a:solidFill>
                  <a:srgbClr val="FFFFFF"/>
                </a:solidFill>
                <a:latin typeface="Verdana" panose="020B0604030504040204" pitchFamily="34" charset="0"/>
                <a:ea typeface="Verdana" panose="020B0604030504040204" pitchFamily="34" charset="0"/>
              </a:rPr>
              <a:t>Low bandwidth</a:t>
            </a:r>
          </a:p>
          <a:p>
            <a:pPr marL="457200" indent="-457200">
              <a:buFont typeface="+mj-lt"/>
              <a:buAutoNum type="arabicPeriod"/>
            </a:pPr>
            <a:endParaRPr lang="en-US" sz="2300" dirty="0">
              <a:solidFill>
                <a:srgbClr val="FFFFFF"/>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2371786"/>
      </p:ext>
    </p:extLst>
  </p:cSld>
  <p:clrMapOvr>
    <a:overrideClrMapping bg1="dk1" tx1="lt1" bg2="dk2" tx2="lt2" accent1="accent1" accent2="accent2" accent3="accent3" accent4="accent4" accent5="accent5" accent6="accent6" hlink="hlink" folHlink="folHlink"/>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2AFC9B8-057B-3741-9A67-FEFE5C13134A}"/>
              </a:ext>
            </a:extLst>
          </p:cNvPr>
          <p:cNvSpPr/>
          <p:nvPr/>
        </p:nvSpPr>
        <p:spPr>
          <a:xfrm>
            <a:off x="0" y="-6096"/>
            <a:ext cx="12192000" cy="1696784"/>
          </a:xfrm>
          <a:prstGeom prst="rect">
            <a:avLst/>
          </a:prstGeom>
          <a:solidFill>
            <a:srgbClr val="499D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C8C04F9-E3CC-6CCF-E181-9E1486F33E01}"/>
              </a:ext>
            </a:extLst>
          </p:cNvPr>
          <p:cNvSpPr>
            <a:spLocks noGrp="1"/>
          </p:cNvSpPr>
          <p:nvPr>
            <p:ph type="title"/>
          </p:nvPr>
        </p:nvSpPr>
        <p:spPr/>
        <p:txBody>
          <a:bodyPr/>
          <a:lstStyle/>
          <a:p>
            <a:r>
              <a:rPr lang="en-US" b="1" dirty="0">
                <a:solidFill>
                  <a:schemeClr val="bg1"/>
                </a:solidFill>
                <a:latin typeface="Verdana" panose="020B0604030504040204" pitchFamily="34" charset="0"/>
                <a:ea typeface="Verdana" panose="020B0604030504040204" pitchFamily="34" charset="0"/>
              </a:rPr>
              <a:t>Activity: UDL, Mobile design, Low bandwidth</a:t>
            </a:r>
          </a:p>
        </p:txBody>
      </p:sp>
      <p:sp>
        <p:nvSpPr>
          <p:cNvPr id="3" name="Content Placeholder 2">
            <a:extLst>
              <a:ext uri="{FF2B5EF4-FFF2-40B4-BE49-F238E27FC236}">
                <a16:creationId xmlns:a16="http://schemas.microsoft.com/office/drawing/2014/main" id="{7351F2BF-ACBE-F895-177E-FA822FC203F4}"/>
              </a:ext>
            </a:extLst>
          </p:cNvPr>
          <p:cNvSpPr>
            <a:spLocks noGrp="1"/>
          </p:cNvSpPr>
          <p:nvPr>
            <p:ph idx="1"/>
          </p:nvPr>
        </p:nvSpPr>
        <p:spPr>
          <a:xfrm>
            <a:off x="838200" y="2276475"/>
            <a:ext cx="10515600" cy="3900488"/>
          </a:xfrm>
        </p:spPr>
        <p:txBody>
          <a:bodyPr>
            <a:normAutofit/>
          </a:bodyPr>
          <a:lstStyle/>
          <a:p>
            <a:r>
              <a:rPr lang="en-US" dirty="0"/>
              <a:t>We’ve chatted about some strategies for online course design but your context goes beyond online course design.</a:t>
            </a:r>
          </a:p>
          <a:p>
            <a:r>
              <a:rPr lang="en-US" dirty="0">
                <a:solidFill>
                  <a:srgbClr val="44546A"/>
                </a:solidFill>
                <a:latin typeface="Verdana" panose="020B0604030504040204" pitchFamily="34" charset="0"/>
                <a:ea typeface="Verdana" panose="020B0604030504040204" pitchFamily="34" charset="0"/>
              </a:rPr>
              <a:t>Low bandwidth &amp; mobile usage</a:t>
            </a:r>
          </a:p>
          <a:p>
            <a:r>
              <a:rPr lang="en-US" dirty="0">
                <a:solidFill>
                  <a:srgbClr val="44546A"/>
                </a:solidFill>
                <a:latin typeface="Verdana" panose="020B0604030504040204" pitchFamily="34" charset="0"/>
                <a:ea typeface="Verdana" panose="020B0604030504040204" pitchFamily="34" charset="0"/>
              </a:rPr>
              <a:t>There are several frameworks and strategies that we can use to address courses for this kind of environment: </a:t>
            </a:r>
          </a:p>
          <a:p>
            <a:endParaRPr lang="en-US" dirty="0">
              <a:solidFill>
                <a:srgbClr val="44546A"/>
              </a:solidFill>
              <a:latin typeface="Verdana" panose="020B0604030504040204" pitchFamily="34" charset="0"/>
              <a:ea typeface="Verdana" panose="020B0604030504040204" pitchFamily="34" charset="0"/>
            </a:endParaRPr>
          </a:p>
          <a:p>
            <a:endParaRPr lang="en-US" dirty="0">
              <a:solidFill>
                <a:srgbClr val="44546A"/>
              </a:solidFill>
              <a:latin typeface="Verdana" panose="020B0604030504040204" pitchFamily="34" charset="0"/>
              <a:ea typeface="Verdana" panose="020B0604030504040204" pitchFamily="34" charset="0"/>
            </a:endParaRPr>
          </a:p>
          <a:p>
            <a:pPr marL="0" indent="0">
              <a:buNone/>
            </a:pPr>
            <a:endParaRPr lang="en-US" dirty="0"/>
          </a:p>
          <a:p>
            <a:pPr marL="0" indent="0">
              <a:buNone/>
            </a:pPr>
            <a:endParaRPr lang="en-US" dirty="0"/>
          </a:p>
          <a:p>
            <a:endParaRPr lang="en-US" dirty="0"/>
          </a:p>
        </p:txBody>
      </p:sp>
    </p:spTree>
    <p:extLst>
      <p:ext uri="{BB962C8B-B14F-4D97-AF65-F5344CB8AC3E}">
        <p14:creationId xmlns:p14="http://schemas.microsoft.com/office/powerpoint/2010/main" val="91523173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20888B"/>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41793-5007-FB1C-0205-DA6D831FAC95}"/>
              </a:ext>
            </a:extLst>
          </p:cNvPr>
          <p:cNvSpPr txBox="1">
            <a:spLocks/>
          </p:cNvSpPr>
          <p:nvPr/>
        </p:nvSpPr>
        <p:spPr>
          <a:xfrm>
            <a:off x="838012" y="778306"/>
            <a:ext cx="4391025" cy="3147945"/>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b="1" dirty="0">
                <a:solidFill>
                  <a:schemeClr val="bg1"/>
                </a:solidFill>
              </a:rPr>
              <a:t>Strategies to deal with time impact</a:t>
            </a:r>
          </a:p>
        </p:txBody>
      </p:sp>
      <p:sp>
        <p:nvSpPr>
          <p:cNvPr id="3" name="Content Placeholder 2">
            <a:extLst>
              <a:ext uri="{FF2B5EF4-FFF2-40B4-BE49-F238E27FC236}">
                <a16:creationId xmlns:a16="http://schemas.microsoft.com/office/drawing/2014/main" id="{0C7CEEDA-FC4D-2F0E-08FE-B11AB86FBE96}"/>
              </a:ext>
            </a:extLst>
          </p:cNvPr>
          <p:cNvSpPr txBox="1">
            <a:spLocks/>
          </p:cNvSpPr>
          <p:nvPr/>
        </p:nvSpPr>
        <p:spPr>
          <a:xfrm>
            <a:off x="6067049" y="1310859"/>
            <a:ext cx="4391025" cy="217257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1">
                  <a:alpha val="80000"/>
                </a:schemeClr>
              </a:solidFill>
            </a:endParaRPr>
          </a:p>
          <a:p>
            <a:r>
              <a:rPr lang="en-US" b="1" dirty="0">
                <a:solidFill>
                  <a:srgbClr val="FFFFFF"/>
                </a:solidFill>
              </a:rPr>
              <a:t>Select &amp; </a:t>
            </a:r>
            <a:r>
              <a:rPr lang="en-US" b="1" dirty="0" err="1">
                <a:solidFill>
                  <a:srgbClr val="FFFFFF"/>
                </a:solidFill>
              </a:rPr>
              <a:t>Prioritise</a:t>
            </a:r>
            <a:endParaRPr lang="en-US" b="1" dirty="0">
              <a:solidFill>
                <a:srgbClr val="FFFFFF"/>
              </a:solidFill>
            </a:endParaRPr>
          </a:p>
          <a:p>
            <a:r>
              <a:rPr lang="en-US" b="1" dirty="0">
                <a:solidFill>
                  <a:srgbClr val="FFFFFF"/>
                </a:solidFill>
              </a:rPr>
              <a:t>+One approach</a:t>
            </a:r>
          </a:p>
        </p:txBody>
      </p:sp>
      <p:pic>
        <p:nvPicPr>
          <p:cNvPr id="4" name="Graphic 3" descr="Priorities with solid fill">
            <a:extLst>
              <a:ext uri="{FF2B5EF4-FFF2-40B4-BE49-F238E27FC236}">
                <a16:creationId xmlns:a16="http://schemas.microsoft.com/office/drawing/2014/main" id="{44B72C70-C28F-2BF3-915D-87E8B7E7D5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016001" y="4279025"/>
            <a:ext cx="2159998" cy="2160000"/>
          </a:xfrm>
          <a:prstGeom prst="rect">
            <a:avLst/>
          </a:prstGeom>
        </p:spPr>
      </p:pic>
      <p:sp>
        <p:nvSpPr>
          <p:cNvPr id="5" name="Oval 4">
            <a:extLst>
              <a:ext uri="{FF2B5EF4-FFF2-40B4-BE49-F238E27FC236}">
                <a16:creationId xmlns:a16="http://schemas.microsoft.com/office/drawing/2014/main" id="{09EE3B78-7434-9826-EAD6-837FDED92837}"/>
              </a:ext>
            </a:extLst>
          </p:cNvPr>
          <p:cNvSpPr/>
          <p:nvPr/>
        </p:nvSpPr>
        <p:spPr>
          <a:xfrm>
            <a:off x="7678977" y="4542802"/>
            <a:ext cx="1728000" cy="1728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32688">
              <a:spcAft>
                <a:spcPts val="600"/>
              </a:spcAft>
            </a:pPr>
            <a:r>
              <a:rPr lang="en-US" sz="7000" b="1" kern="1200" dirty="0">
                <a:solidFill>
                  <a:srgbClr val="20888B"/>
                </a:solidFill>
                <a:latin typeface="Century Gothic" panose="020B0502020202020204" pitchFamily="34" charset="0"/>
                <a:ea typeface="+mn-ea"/>
                <a:cs typeface="+mn-cs"/>
              </a:rPr>
              <a:t>+1</a:t>
            </a:r>
            <a:endParaRPr lang="en-US" sz="7000" b="1" dirty="0">
              <a:solidFill>
                <a:srgbClr val="20888B"/>
              </a:solidFill>
              <a:latin typeface="Century Gothic" panose="020B0502020202020204" pitchFamily="34" charset="0"/>
            </a:endParaRPr>
          </a:p>
        </p:txBody>
      </p:sp>
      <p:grpSp>
        <p:nvGrpSpPr>
          <p:cNvPr id="6" name="Group 5">
            <a:extLst>
              <a:ext uri="{FF2B5EF4-FFF2-40B4-BE49-F238E27FC236}">
                <a16:creationId xmlns:a16="http://schemas.microsoft.com/office/drawing/2014/main" id="{577DCDB3-D205-3FFD-48A9-1AB79841C706}"/>
              </a:ext>
            </a:extLst>
          </p:cNvPr>
          <p:cNvGrpSpPr/>
          <p:nvPr/>
        </p:nvGrpSpPr>
        <p:grpSpPr>
          <a:xfrm>
            <a:off x="2661507" y="4247197"/>
            <a:ext cx="2159998" cy="2160000"/>
            <a:chOff x="2865978" y="4261451"/>
            <a:chExt cx="2159998" cy="2160000"/>
          </a:xfrm>
        </p:grpSpPr>
        <p:pic>
          <p:nvPicPr>
            <p:cNvPr id="7" name="Graphic 6" descr="Right pointing backhand index with solid fill">
              <a:extLst>
                <a:ext uri="{FF2B5EF4-FFF2-40B4-BE49-F238E27FC236}">
                  <a16:creationId xmlns:a16="http://schemas.microsoft.com/office/drawing/2014/main" id="{6FC823F2-C4AC-28C3-D9E9-39BAB95966B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9309068">
              <a:off x="2865978" y="4261451"/>
              <a:ext cx="2159998" cy="2160000"/>
            </a:xfrm>
            <a:prstGeom prst="rect">
              <a:avLst/>
            </a:prstGeom>
          </p:spPr>
        </p:pic>
        <p:grpSp>
          <p:nvGrpSpPr>
            <p:cNvPr id="8" name="Group 7">
              <a:extLst>
                <a:ext uri="{FF2B5EF4-FFF2-40B4-BE49-F238E27FC236}">
                  <a16:creationId xmlns:a16="http://schemas.microsoft.com/office/drawing/2014/main" id="{B32A6890-24D4-C2F4-BCA4-21644AD41537}"/>
                </a:ext>
              </a:extLst>
            </p:cNvPr>
            <p:cNvGrpSpPr/>
            <p:nvPr/>
          </p:nvGrpSpPr>
          <p:grpSpPr>
            <a:xfrm>
              <a:off x="4358885" y="4622560"/>
              <a:ext cx="482396" cy="844194"/>
              <a:chOff x="10058747" y="2926794"/>
              <a:chExt cx="899999" cy="1575000"/>
            </a:xfrm>
          </p:grpSpPr>
          <p:sp>
            <p:nvSpPr>
              <p:cNvPr id="9" name="Freeform: Shape 8">
                <a:extLst>
                  <a:ext uri="{FF2B5EF4-FFF2-40B4-BE49-F238E27FC236}">
                    <a16:creationId xmlns:a16="http://schemas.microsoft.com/office/drawing/2014/main" id="{9A74D133-F671-1317-6CBF-45CC5ECD8456}"/>
                  </a:ext>
                </a:extLst>
              </p:cNvPr>
              <p:cNvSpPr/>
              <p:nvPr/>
            </p:nvSpPr>
            <p:spPr>
              <a:xfrm>
                <a:off x="10058747" y="2926794"/>
                <a:ext cx="899999" cy="495000"/>
              </a:xfrm>
              <a:custGeom>
                <a:avLst/>
                <a:gdLst>
                  <a:gd name="connsiteX0" fmla="*/ 0 w 899999"/>
                  <a:gd name="connsiteY0" fmla="*/ 0 h 495000"/>
                  <a:gd name="connsiteX1" fmla="*/ 0 w 899999"/>
                  <a:gd name="connsiteY1" fmla="*/ 495000 h 495000"/>
                  <a:gd name="connsiteX2" fmla="*/ 899999 w 899999"/>
                  <a:gd name="connsiteY2" fmla="*/ 495000 h 495000"/>
                  <a:gd name="connsiteX3" fmla="*/ 899999 w 899999"/>
                  <a:gd name="connsiteY3" fmla="*/ 0 h 495000"/>
                  <a:gd name="connsiteX4" fmla="*/ 764999 w 899999"/>
                  <a:gd name="connsiteY4" fmla="*/ 360000 h 495000"/>
                  <a:gd name="connsiteX5" fmla="*/ 135000 w 899999"/>
                  <a:gd name="connsiteY5" fmla="*/ 360000 h 495000"/>
                  <a:gd name="connsiteX6" fmla="*/ 135000 w 899999"/>
                  <a:gd name="connsiteY6" fmla="*/ 135000 h 495000"/>
                  <a:gd name="connsiteX7" fmla="*/ 764999 w 899999"/>
                  <a:gd name="connsiteY7" fmla="*/ 135000 h 49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9999" h="495000">
                    <a:moveTo>
                      <a:pt x="0" y="0"/>
                    </a:moveTo>
                    <a:lnTo>
                      <a:pt x="0" y="495000"/>
                    </a:lnTo>
                    <a:lnTo>
                      <a:pt x="899999" y="495000"/>
                    </a:lnTo>
                    <a:lnTo>
                      <a:pt x="899999" y="0"/>
                    </a:lnTo>
                    <a:close/>
                    <a:moveTo>
                      <a:pt x="764999" y="360000"/>
                    </a:moveTo>
                    <a:lnTo>
                      <a:pt x="135000" y="360000"/>
                    </a:lnTo>
                    <a:lnTo>
                      <a:pt x="135000" y="135000"/>
                    </a:lnTo>
                    <a:lnTo>
                      <a:pt x="764999" y="135000"/>
                    </a:lnTo>
                    <a:close/>
                  </a:path>
                </a:pathLst>
              </a:custGeom>
              <a:solidFill>
                <a:schemeClr val="bg1"/>
              </a:solidFill>
              <a:ln w="22423"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7BCE24D3-6579-7FB5-B5E6-6FC77693AA24}"/>
                  </a:ext>
                </a:extLst>
              </p:cNvPr>
              <p:cNvSpPr/>
              <p:nvPr/>
            </p:nvSpPr>
            <p:spPr>
              <a:xfrm>
                <a:off x="10058747" y="3556794"/>
                <a:ext cx="899999" cy="405000"/>
              </a:xfrm>
              <a:custGeom>
                <a:avLst/>
                <a:gdLst>
                  <a:gd name="connsiteX0" fmla="*/ 0 w 899999"/>
                  <a:gd name="connsiteY0" fmla="*/ 405000 h 405000"/>
                  <a:gd name="connsiteX1" fmla="*/ 899999 w 899999"/>
                  <a:gd name="connsiteY1" fmla="*/ 405000 h 405000"/>
                  <a:gd name="connsiteX2" fmla="*/ 899999 w 899999"/>
                  <a:gd name="connsiteY2" fmla="*/ 0 h 405000"/>
                  <a:gd name="connsiteX3" fmla="*/ 0 w 899999"/>
                  <a:gd name="connsiteY3" fmla="*/ 0 h 405000"/>
                  <a:gd name="connsiteX4" fmla="*/ 90000 w 899999"/>
                  <a:gd name="connsiteY4" fmla="*/ 90000 h 405000"/>
                  <a:gd name="connsiteX5" fmla="*/ 809999 w 899999"/>
                  <a:gd name="connsiteY5" fmla="*/ 90000 h 405000"/>
                  <a:gd name="connsiteX6" fmla="*/ 809999 w 899999"/>
                  <a:gd name="connsiteY6" fmla="*/ 315000 h 405000"/>
                  <a:gd name="connsiteX7" fmla="*/ 90000 w 899999"/>
                  <a:gd name="connsiteY7" fmla="*/ 315000 h 40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9999" h="405000">
                    <a:moveTo>
                      <a:pt x="0" y="405000"/>
                    </a:moveTo>
                    <a:lnTo>
                      <a:pt x="899999" y="405000"/>
                    </a:lnTo>
                    <a:lnTo>
                      <a:pt x="899999" y="0"/>
                    </a:lnTo>
                    <a:lnTo>
                      <a:pt x="0" y="0"/>
                    </a:lnTo>
                    <a:close/>
                    <a:moveTo>
                      <a:pt x="90000" y="90000"/>
                    </a:moveTo>
                    <a:lnTo>
                      <a:pt x="809999" y="90000"/>
                    </a:lnTo>
                    <a:lnTo>
                      <a:pt x="809999" y="315000"/>
                    </a:lnTo>
                    <a:lnTo>
                      <a:pt x="90000" y="315000"/>
                    </a:lnTo>
                    <a:close/>
                  </a:path>
                </a:pathLst>
              </a:custGeom>
              <a:solidFill>
                <a:schemeClr val="bg1"/>
              </a:solidFill>
              <a:ln w="22423"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81D79879-F1FD-F267-2771-B4FEA00C80AA}"/>
                  </a:ext>
                </a:extLst>
              </p:cNvPr>
              <p:cNvSpPr/>
              <p:nvPr/>
            </p:nvSpPr>
            <p:spPr>
              <a:xfrm>
                <a:off x="10058747" y="4096794"/>
                <a:ext cx="899999" cy="405000"/>
              </a:xfrm>
              <a:custGeom>
                <a:avLst/>
                <a:gdLst>
                  <a:gd name="connsiteX0" fmla="*/ 0 w 899999"/>
                  <a:gd name="connsiteY0" fmla="*/ 405000 h 405000"/>
                  <a:gd name="connsiteX1" fmla="*/ 899999 w 899999"/>
                  <a:gd name="connsiteY1" fmla="*/ 405000 h 405000"/>
                  <a:gd name="connsiteX2" fmla="*/ 899999 w 899999"/>
                  <a:gd name="connsiteY2" fmla="*/ 0 h 405000"/>
                  <a:gd name="connsiteX3" fmla="*/ 0 w 899999"/>
                  <a:gd name="connsiteY3" fmla="*/ 0 h 405000"/>
                  <a:gd name="connsiteX4" fmla="*/ 90000 w 899999"/>
                  <a:gd name="connsiteY4" fmla="*/ 90000 h 405000"/>
                  <a:gd name="connsiteX5" fmla="*/ 809999 w 899999"/>
                  <a:gd name="connsiteY5" fmla="*/ 90000 h 405000"/>
                  <a:gd name="connsiteX6" fmla="*/ 809999 w 899999"/>
                  <a:gd name="connsiteY6" fmla="*/ 315000 h 405000"/>
                  <a:gd name="connsiteX7" fmla="*/ 90000 w 899999"/>
                  <a:gd name="connsiteY7" fmla="*/ 315000 h 40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9999" h="405000">
                    <a:moveTo>
                      <a:pt x="0" y="405000"/>
                    </a:moveTo>
                    <a:lnTo>
                      <a:pt x="899999" y="405000"/>
                    </a:lnTo>
                    <a:lnTo>
                      <a:pt x="899999" y="0"/>
                    </a:lnTo>
                    <a:lnTo>
                      <a:pt x="0" y="0"/>
                    </a:lnTo>
                    <a:close/>
                    <a:moveTo>
                      <a:pt x="90000" y="90000"/>
                    </a:moveTo>
                    <a:lnTo>
                      <a:pt x="809999" y="90000"/>
                    </a:lnTo>
                    <a:lnTo>
                      <a:pt x="809999" y="315000"/>
                    </a:lnTo>
                    <a:lnTo>
                      <a:pt x="90000" y="315000"/>
                    </a:lnTo>
                    <a:close/>
                  </a:path>
                </a:pathLst>
              </a:custGeom>
              <a:solidFill>
                <a:schemeClr val="bg1"/>
              </a:solidFill>
              <a:ln w="22423"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16577676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EC0F5A8-B831-5F2D-B21E-839005E4E2F1}"/>
              </a:ext>
            </a:extLst>
          </p:cNvPr>
          <p:cNvSpPr/>
          <p:nvPr/>
        </p:nvSpPr>
        <p:spPr>
          <a:xfrm>
            <a:off x="0" y="3191221"/>
            <a:ext cx="12192000" cy="2149848"/>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4794AF1-F116-52C4-F5EC-20E3EE3F1F91}"/>
              </a:ext>
            </a:extLst>
          </p:cNvPr>
          <p:cNvSpPr>
            <a:spLocks noGrp="1"/>
          </p:cNvSpPr>
          <p:nvPr>
            <p:ph type="title"/>
          </p:nvPr>
        </p:nvSpPr>
        <p:spPr>
          <a:xfrm>
            <a:off x="1017223" y="676475"/>
            <a:ext cx="10515600" cy="1325563"/>
          </a:xfrm>
        </p:spPr>
        <p:txBody>
          <a:bodyPr>
            <a:normAutofit fontScale="90000"/>
          </a:bodyPr>
          <a:lstStyle/>
          <a:p>
            <a:r>
              <a:rPr lang="en-US" b="1" dirty="0">
                <a:solidFill>
                  <a:srgbClr val="44546A"/>
                </a:solidFill>
                <a:latin typeface="Verdana" panose="020B0604030504040204" pitchFamily="34" charset="0"/>
                <a:ea typeface="Verdana" panose="020B0604030504040204" pitchFamily="34" charset="0"/>
              </a:rPr>
              <a:t>Models, approaches &amp; frameworks for online and blended course design</a:t>
            </a:r>
            <a:endParaRPr lang="en-US" dirty="0">
              <a:solidFill>
                <a:srgbClr val="44546A"/>
              </a:solidFill>
            </a:endParaRPr>
          </a:p>
        </p:txBody>
      </p:sp>
      <p:grpSp>
        <p:nvGrpSpPr>
          <p:cNvPr id="43" name="Group 42">
            <a:extLst>
              <a:ext uri="{FF2B5EF4-FFF2-40B4-BE49-F238E27FC236}">
                <a16:creationId xmlns:a16="http://schemas.microsoft.com/office/drawing/2014/main" id="{4E24A951-A369-E1EB-1785-F7E2DA2BAD77}"/>
              </a:ext>
            </a:extLst>
          </p:cNvPr>
          <p:cNvGrpSpPr/>
          <p:nvPr/>
        </p:nvGrpSpPr>
        <p:grpSpPr>
          <a:xfrm>
            <a:off x="2533426" y="3476005"/>
            <a:ext cx="1264807" cy="1264807"/>
            <a:chOff x="2008968" y="3858106"/>
            <a:chExt cx="1359616" cy="1359616"/>
          </a:xfrm>
          <a:solidFill>
            <a:srgbClr val="1E7C7A"/>
          </a:solidFill>
        </p:grpSpPr>
        <p:sp>
          <p:nvSpPr>
            <p:cNvPr id="37" name="Freeform: Shape 36">
              <a:extLst>
                <a:ext uri="{FF2B5EF4-FFF2-40B4-BE49-F238E27FC236}">
                  <a16:creationId xmlns:a16="http://schemas.microsoft.com/office/drawing/2014/main" id="{B6062FBF-4B1B-016D-406E-3CB93BCB4847}"/>
                </a:ext>
              </a:extLst>
            </p:cNvPr>
            <p:cNvSpPr/>
            <p:nvPr/>
          </p:nvSpPr>
          <p:spPr>
            <a:xfrm>
              <a:off x="2355959" y="4274681"/>
              <a:ext cx="659727" cy="691769"/>
            </a:xfrm>
            <a:custGeom>
              <a:avLst/>
              <a:gdLst>
                <a:gd name="connsiteX0" fmla="*/ 237536 w 365124"/>
                <a:gd name="connsiteY0" fmla="*/ 366665 h 382857"/>
                <a:gd name="connsiteX1" fmla="*/ 262301 w 365124"/>
                <a:gd name="connsiteY1" fmla="*/ 382858 h 382857"/>
                <a:gd name="connsiteX2" fmla="*/ 273731 w 365124"/>
                <a:gd name="connsiteY2" fmla="*/ 380000 h 382857"/>
                <a:gd name="connsiteX3" fmla="*/ 287066 w 365124"/>
                <a:gd name="connsiteY3" fmla="*/ 342853 h 382857"/>
                <a:gd name="connsiteX4" fmla="*/ 225154 w 365124"/>
                <a:gd name="connsiteY4" fmla="*/ 179023 h 382857"/>
                <a:gd name="connsiteX5" fmla="*/ 218486 w 365124"/>
                <a:gd name="connsiteY5" fmla="*/ 103775 h 382857"/>
                <a:gd name="connsiteX6" fmla="*/ 228011 w 365124"/>
                <a:gd name="connsiteY6" fmla="*/ 89488 h 382857"/>
                <a:gd name="connsiteX7" fmla="*/ 345169 w 365124"/>
                <a:gd name="connsiteY7" fmla="*/ 54245 h 382857"/>
                <a:gd name="connsiteX8" fmla="*/ 364219 w 365124"/>
                <a:gd name="connsiteY8" fmla="*/ 19955 h 382857"/>
                <a:gd name="connsiteX9" fmla="*/ 329929 w 365124"/>
                <a:gd name="connsiteY9" fmla="*/ 905 h 382857"/>
                <a:gd name="connsiteX10" fmla="*/ 182291 w 365124"/>
                <a:gd name="connsiteY10" fmla="*/ 36148 h 382857"/>
                <a:gd name="connsiteX11" fmla="*/ 36559 w 365124"/>
                <a:gd name="connsiteY11" fmla="*/ 1858 h 382857"/>
                <a:gd name="connsiteX12" fmla="*/ 1316 w 365124"/>
                <a:gd name="connsiteY12" fmla="*/ 19003 h 382857"/>
                <a:gd name="connsiteX13" fmla="*/ 20366 w 365124"/>
                <a:gd name="connsiteY13" fmla="*/ 54245 h 382857"/>
                <a:gd name="connsiteX14" fmla="*/ 137524 w 365124"/>
                <a:gd name="connsiteY14" fmla="*/ 89488 h 382857"/>
                <a:gd name="connsiteX15" fmla="*/ 147049 w 365124"/>
                <a:gd name="connsiteY15" fmla="*/ 103775 h 382857"/>
                <a:gd name="connsiteX16" fmla="*/ 140381 w 365124"/>
                <a:gd name="connsiteY16" fmla="*/ 179023 h 382857"/>
                <a:gd name="connsiteX17" fmla="*/ 78469 w 365124"/>
                <a:gd name="connsiteY17" fmla="*/ 342853 h 382857"/>
                <a:gd name="connsiteX18" fmla="*/ 91804 w 365124"/>
                <a:gd name="connsiteY18" fmla="*/ 380000 h 382857"/>
                <a:gd name="connsiteX19" fmla="*/ 103234 w 365124"/>
                <a:gd name="connsiteY19" fmla="*/ 382858 h 382857"/>
                <a:gd name="connsiteX20" fmla="*/ 127999 w 365124"/>
                <a:gd name="connsiteY20" fmla="*/ 366665 h 382857"/>
                <a:gd name="connsiteX21" fmla="*/ 184196 w 365124"/>
                <a:gd name="connsiteY21" fmla="*/ 252365 h 382857"/>
                <a:gd name="connsiteX22" fmla="*/ 237536 w 365124"/>
                <a:gd name="connsiteY22" fmla="*/ 366665 h 38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65124" h="382857">
                  <a:moveTo>
                    <a:pt x="237536" y="366665"/>
                  </a:moveTo>
                  <a:cubicBezTo>
                    <a:pt x="242299" y="377143"/>
                    <a:pt x="251824" y="382858"/>
                    <a:pt x="262301" y="382858"/>
                  </a:cubicBezTo>
                  <a:cubicBezTo>
                    <a:pt x="266111" y="382858"/>
                    <a:pt x="269921" y="381905"/>
                    <a:pt x="273731" y="380000"/>
                  </a:cubicBezTo>
                  <a:cubicBezTo>
                    <a:pt x="288019" y="373333"/>
                    <a:pt x="293734" y="357140"/>
                    <a:pt x="287066" y="342853"/>
                  </a:cubicBezTo>
                  <a:cubicBezTo>
                    <a:pt x="287066" y="342853"/>
                    <a:pt x="234679" y="222838"/>
                    <a:pt x="225154" y="179023"/>
                  </a:cubicBezTo>
                  <a:cubicBezTo>
                    <a:pt x="221344" y="163783"/>
                    <a:pt x="219439" y="122825"/>
                    <a:pt x="218486" y="103775"/>
                  </a:cubicBezTo>
                  <a:cubicBezTo>
                    <a:pt x="218486" y="97108"/>
                    <a:pt x="222296" y="91393"/>
                    <a:pt x="228011" y="89488"/>
                  </a:cubicBezTo>
                  <a:lnTo>
                    <a:pt x="345169" y="54245"/>
                  </a:lnTo>
                  <a:cubicBezTo>
                    <a:pt x="359456" y="50435"/>
                    <a:pt x="368029" y="34243"/>
                    <a:pt x="364219" y="19955"/>
                  </a:cubicBezTo>
                  <a:cubicBezTo>
                    <a:pt x="360409" y="5668"/>
                    <a:pt x="344216" y="-2905"/>
                    <a:pt x="329929" y="905"/>
                  </a:cubicBezTo>
                  <a:cubicBezTo>
                    <a:pt x="329929" y="905"/>
                    <a:pt x="221344" y="36148"/>
                    <a:pt x="182291" y="36148"/>
                  </a:cubicBezTo>
                  <a:cubicBezTo>
                    <a:pt x="144191" y="36148"/>
                    <a:pt x="36559" y="1858"/>
                    <a:pt x="36559" y="1858"/>
                  </a:cubicBezTo>
                  <a:cubicBezTo>
                    <a:pt x="22271" y="-1952"/>
                    <a:pt x="6079" y="4715"/>
                    <a:pt x="1316" y="19003"/>
                  </a:cubicBezTo>
                  <a:cubicBezTo>
                    <a:pt x="-3446" y="34243"/>
                    <a:pt x="5126" y="50435"/>
                    <a:pt x="20366" y="54245"/>
                  </a:cubicBezTo>
                  <a:lnTo>
                    <a:pt x="137524" y="89488"/>
                  </a:lnTo>
                  <a:cubicBezTo>
                    <a:pt x="143239" y="91393"/>
                    <a:pt x="148001" y="97108"/>
                    <a:pt x="147049" y="103775"/>
                  </a:cubicBezTo>
                  <a:cubicBezTo>
                    <a:pt x="146096" y="122825"/>
                    <a:pt x="144191" y="163783"/>
                    <a:pt x="140381" y="179023"/>
                  </a:cubicBezTo>
                  <a:cubicBezTo>
                    <a:pt x="130856" y="222838"/>
                    <a:pt x="78469" y="342853"/>
                    <a:pt x="78469" y="342853"/>
                  </a:cubicBezTo>
                  <a:cubicBezTo>
                    <a:pt x="71801" y="357140"/>
                    <a:pt x="78469" y="373333"/>
                    <a:pt x="91804" y="380000"/>
                  </a:cubicBezTo>
                  <a:cubicBezTo>
                    <a:pt x="95614" y="381905"/>
                    <a:pt x="99424" y="382858"/>
                    <a:pt x="103234" y="382858"/>
                  </a:cubicBezTo>
                  <a:cubicBezTo>
                    <a:pt x="113711" y="382858"/>
                    <a:pt x="124189" y="377143"/>
                    <a:pt x="127999" y="366665"/>
                  </a:cubicBezTo>
                  <a:lnTo>
                    <a:pt x="184196" y="252365"/>
                  </a:lnTo>
                  <a:lnTo>
                    <a:pt x="237536" y="366665"/>
                  </a:lnTo>
                  <a:close/>
                </a:path>
              </a:pathLst>
            </a:custGeom>
            <a:solidFill>
              <a:srgbClr val="1E7C7A"/>
            </a:solidFill>
            <a:ln w="9525"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65B56319-6AF4-C8FA-14FC-9215FF07F76B}"/>
                </a:ext>
              </a:extLst>
            </p:cNvPr>
            <p:cNvSpPr/>
            <p:nvPr/>
          </p:nvSpPr>
          <p:spPr>
            <a:xfrm>
              <a:off x="2592399" y="4097330"/>
              <a:ext cx="192756" cy="192756"/>
            </a:xfrm>
            <a:custGeom>
              <a:avLst/>
              <a:gdLst>
                <a:gd name="connsiteX0" fmla="*/ 106680 w 106680"/>
                <a:gd name="connsiteY0" fmla="*/ 53340 h 106680"/>
                <a:gd name="connsiteX1" fmla="*/ 53340 w 106680"/>
                <a:gd name="connsiteY1" fmla="*/ 106680 h 106680"/>
                <a:gd name="connsiteX2" fmla="*/ 0 w 106680"/>
                <a:gd name="connsiteY2" fmla="*/ 53340 h 106680"/>
                <a:gd name="connsiteX3" fmla="*/ 53340 w 106680"/>
                <a:gd name="connsiteY3" fmla="*/ 0 h 106680"/>
                <a:gd name="connsiteX4" fmla="*/ 106680 w 106680"/>
                <a:gd name="connsiteY4" fmla="*/ 53340 h 106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106680">
                  <a:moveTo>
                    <a:pt x="106680" y="53340"/>
                  </a:moveTo>
                  <a:cubicBezTo>
                    <a:pt x="106680" y="82799"/>
                    <a:pt x="82799" y="106680"/>
                    <a:pt x="53340" y="106680"/>
                  </a:cubicBezTo>
                  <a:cubicBezTo>
                    <a:pt x="23881" y="106680"/>
                    <a:pt x="0" y="82799"/>
                    <a:pt x="0" y="53340"/>
                  </a:cubicBezTo>
                  <a:cubicBezTo>
                    <a:pt x="0" y="23881"/>
                    <a:pt x="23881" y="0"/>
                    <a:pt x="53340" y="0"/>
                  </a:cubicBezTo>
                  <a:cubicBezTo>
                    <a:pt x="82799" y="0"/>
                    <a:pt x="106680" y="23881"/>
                    <a:pt x="106680" y="53340"/>
                  </a:cubicBezTo>
                  <a:close/>
                </a:path>
              </a:pathLst>
            </a:custGeom>
            <a:grpFill/>
            <a:ln w="9525"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49BF713A-2C45-3432-F83B-261EAF692E22}"/>
                </a:ext>
              </a:extLst>
            </p:cNvPr>
            <p:cNvSpPr/>
            <p:nvPr/>
          </p:nvSpPr>
          <p:spPr>
            <a:xfrm>
              <a:off x="2008968" y="3858106"/>
              <a:ext cx="1359616" cy="1359616"/>
            </a:xfrm>
            <a:custGeom>
              <a:avLst/>
              <a:gdLst>
                <a:gd name="connsiteX0" fmla="*/ 752475 w 752475"/>
                <a:gd name="connsiteY0" fmla="*/ 376238 h 752475"/>
                <a:gd name="connsiteX1" fmla="*/ 376238 w 752475"/>
                <a:gd name="connsiteY1" fmla="*/ 0 h 752475"/>
                <a:gd name="connsiteX2" fmla="*/ 0 w 752475"/>
                <a:gd name="connsiteY2" fmla="*/ 376238 h 752475"/>
                <a:gd name="connsiteX3" fmla="*/ 376238 w 752475"/>
                <a:gd name="connsiteY3" fmla="*/ 752475 h 752475"/>
                <a:gd name="connsiteX4" fmla="*/ 752475 w 752475"/>
                <a:gd name="connsiteY4" fmla="*/ 376238 h 752475"/>
                <a:gd name="connsiteX5" fmla="*/ 62865 w 752475"/>
                <a:gd name="connsiteY5" fmla="*/ 376238 h 752475"/>
                <a:gd name="connsiteX6" fmla="*/ 376238 w 752475"/>
                <a:gd name="connsiteY6" fmla="*/ 62865 h 752475"/>
                <a:gd name="connsiteX7" fmla="*/ 689610 w 752475"/>
                <a:gd name="connsiteY7" fmla="*/ 376238 h 752475"/>
                <a:gd name="connsiteX8" fmla="*/ 376238 w 752475"/>
                <a:gd name="connsiteY8" fmla="*/ 689610 h 752475"/>
                <a:gd name="connsiteX9" fmla="*/ 62865 w 752475"/>
                <a:gd name="connsiteY9" fmla="*/ 376238 h 75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2475" h="752475">
                  <a:moveTo>
                    <a:pt x="752475" y="376238"/>
                  </a:moveTo>
                  <a:cubicBezTo>
                    <a:pt x="752475" y="168593"/>
                    <a:pt x="583883" y="0"/>
                    <a:pt x="376238" y="0"/>
                  </a:cubicBezTo>
                  <a:cubicBezTo>
                    <a:pt x="168593" y="0"/>
                    <a:pt x="0" y="168593"/>
                    <a:pt x="0" y="376238"/>
                  </a:cubicBezTo>
                  <a:cubicBezTo>
                    <a:pt x="0" y="583883"/>
                    <a:pt x="168593" y="752475"/>
                    <a:pt x="376238" y="752475"/>
                  </a:cubicBezTo>
                  <a:cubicBezTo>
                    <a:pt x="583883" y="752475"/>
                    <a:pt x="752475" y="583883"/>
                    <a:pt x="752475" y="376238"/>
                  </a:cubicBezTo>
                  <a:close/>
                  <a:moveTo>
                    <a:pt x="62865" y="376238"/>
                  </a:moveTo>
                  <a:cubicBezTo>
                    <a:pt x="62865" y="202883"/>
                    <a:pt x="203835" y="62865"/>
                    <a:pt x="376238" y="62865"/>
                  </a:cubicBezTo>
                  <a:cubicBezTo>
                    <a:pt x="548640" y="62865"/>
                    <a:pt x="689610" y="202883"/>
                    <a:pt x="689610" y="376238"/>
                  </a:cubicBezTo>
                  <a:cubicBezTo>
                    <a:pt x="689610" y="549593"/>
                    <a:pt x="549593" y="689610"/>
                    <a:pt x="376238" y="689610"/>
                  </a:cubicBezTo>
                  <a:cubicBezTo>
                    <a:pt x="202883" y="689610"/>
                    <a:pt x="62865" y="549593"/>
                    <a:pt x="62865" y="376238"/>
                  </a:cubicBezTo>
                  <a:close/>
                </a:path>
              </a:pathLst>
            </a:custGeom>
            <a:grpFill/>
            <a:ln w="9525" cap="flat">
              <a:noFill/>
              <a:prstDash val="solid"/>
              <a:miter/>
            </a:ln>
          </p:spPr>
          <p:txBody>
            <a:bodyPr rtlCol="0" anchor="ctr"/>
            <a:lstStyle/>
            <a:p>
              <a:endParaRPr lang="en-US"/>
            </a:p>
          </p:txBody>
        </p:sp>
      </p:grpSp>
      <p:sp>
        <p:nvSpPr>
          <p:cNvPr id="44" name="TextBox 43">
            <a:extLst>
              <a:ext uri="{FF2B5EF4-FFF2-40B4-BE49-F238E27FC236}">
                <a16:creationId xmlns:a16="http://schemas.microsoft.com/office/drawing/2014/main" id="{1FF38891-1D3F-A84C-7097-71DAD5D853C5}"/>
              </a:ext>
            </a:extLst>
          </p:cNvPr>
          <p:cNvSpPr txBox="1"/>
          <p:nvPr/>
        </p:nvSpPr>
        <p:spPr>
          <a:xfrm>
            <a:off x="2409224" y="4839435"/>
            <a:ext cx="1692527" cy="370111"/>
          </a:xfrm>
          <a:prstGeom prst="rect">
            <a:avLst/>
          </a:prstGeom>
          <a:noFill/>
        </p:spPr>
        <p:txBody>
          <a:bodyPr wrap="square" rtlCol="0">
            <a:spAutoFit/>
          </a:bodyPr>
          <a:lstStyle/>
          <a:p>
            <a:r>
              <a:rPr lang="en-US" dirty="0"/>
              <a:t>Accessibility</a:t>
            </a:r>
          </a:p>
        </p:txBody>
      </p:sp>
      <p:grpSp>
        <p:nvGrpSpPr>
          <p:cNvPr id="32" name="Group 31">
            <a:extLst>
              <a:ext uri="{FF2B5EF4-FFF2-40B4-BE49-F238E27FC236}">
                <a16:creationId xmlns:a16="http://schemas.microsoft.com/office/drawing/2014/main" id="{7D3A9784-8FF2-CDDC-DD71-85F95D64D543}"/>
              </a:ext>
            </a:extLst>
          </p:cNvPr>
          <p:cNvGrpSpPr/>
          <p:nvPr/>
        </p:nvGrpSpPr>
        <p:grpSpPr>
          <a:xfrm>
            <a:off x="4624414" y="3478558"/>
            <a:ext cx="1289570" cy="1289213"/>
            <a:chOff x="4281491" y="3389313"/>
            <a:chExt cx="1642394" cy="1641936"/>
          </a:xfrm>
        </p:grpSpPr>
        <p:sp>
          <p:nvSpPr>
            <p:cNvPr id="5" name="Freeform: Shape 4">
              <a:extLst>
                <a:ext uri="{FF2B5EF4-FFF2-40B4-BE49-F238E27FC236}">
                  <a16:creationId xmlns:a16="http://schemas.microsoft.com/office/drawing/2014/main" id="{E86056B5-A712-5670-D361-61D57175D7DE}"/>
                </a:ext>
              </a:extLst>
            </p:cNvPr>
            <p:cNvSpPr/>
            <p:nvPr/>
          </p:nvSpPr>
          <p:spPr>
            <a:xfrm>
              <a:off x="4281491" y="3389313"/>
              <a:ext cx="1642394" cy="1641936"/>
            </a:xfrm>
            <a:custGeom>
              <a:avLst/>
              <a:gdLst>
                <a:gd name="connsiteX0" fmla="*/ 148788 w 1642393"/>
                <a:gd name="connsiteY0" fmla="*/ 0 h 1641937"/>
                <a:gd name="connsiteX1" fmla="*/ 0 w 1642393"/>
                <a:gd name="connsiteY1" fmla="*/ 150403 h 1641937"/>
                <a:gd name="connsiteX2" fmla="*/ 0 w 1642393"/>
                <a:gd name="connsiteY2" fmla="*/ 1491534 h 1641937"/>
                <a:gd name="connsiteX3" fmla="*/ 148788 w 1642393"/>
                <a:gd name="connsiteY3" fmla="*/ 1641938 h 1641937"/>
                <a:gd name="connsiteX4" fmla="*/ 1493606 w 1642393"/>
                <a:gd name="connsiteY4" fmla="*/ 1641938 h 1641937"/>
                <a:gd name="connsiteX5" fmla="*/ 1642394 w 1642393"/>
                <a:gd name="connsiteY5" fmla="*/ 1491534 h 1641937"/>
                <a:gd name="connsiteX6" fmla="*/ 1642394 w 1642393"/>
                <a:gd name="connsiteY6" fmla="*/ 150403 h 1641937"/>
                <a:gd name="connsiteX7" fmla="*/ 1493606 w 1642393"/>
                <a:gd name="connsiteY7" fmla="*/ 0 h 1641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42393" h="1641937">
                  <a:moveTo>
                    <a:pt x="148788" y="0"/>
                  </a:moveTo>
                  <a:cubicBezTo>
                    <a:pt x="148788" y="0"/>
                    <a:pt x="0" y="0"/>
                    <a:pt x="0" y="150403"/>
                  </a:cubicBezTo>
                  <a:lnTo>
                    <a:pt x="0" y="1491534"/>
                  </a:lnTo>
                  <a:cubicBezTo>
                    <a:pt x="0" y="1491534"/>
                    <a:pt x="0" y="1641938"/>
                    <a:pt x="148788" y="1641938"/>
                  </a:cubicBezTo>
                  <a:lnTo>
                    <a:pt x="1493606" y="1641938"/>
                  </a:lnTo>
                  <a:cubicBezTo>
                    <a:pt x="1493606" y="1641938"/>
                    <a:pt x="1642394" y="1641938"/>
                    <a:pt x="1642394" y="1491534"/>
                  </a:cubicBezTo>
                  <a:lnTo>
                    <a:pt x="1642394" y="150403"/>
                  </a:lnTo>
                  <a:cubicBezTo>
                    <a:pt x="1642394" y="150403"/>
                    <a:pt x="1642394" y="0"/>
                    <a:pt x="1493606" y="0"/>
                  </a:cubicBezTo>
                  <a:close/>
                </a:path>
              </a:pathLst>
            </a:custGeom>
            <a:solidFill>
              <a:srgbClr val="FDFDFD"/>
            </a:solidFill>
            <a:ln w="3501"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B153B955-2C70-AC73-D5B5-C17107DBC3FA}"/>
                </a:ext>
              </a:extLst>
            </p:cNvPr>
            <p:cNvSpPr/>
            <p:nvPr/>
          </p:nvSpPr>
          <p:spPr>
            <a:xfrm>
              <a:off x="4332853" y="3849686"/>
              <a:ext cx="462339" cy="308495"/>
            </a:xfrm>
            <a:custGeom>
              <a:avLst/>
              <a:gdLst>
                <a:gd name="connsiteX0" fmla="*/ 19485 w 462339"/>
                <a:gd name="connsiteY0" fmla="*/ 140 h 308495"/>
                <a:gd name="connsiteX1" fmla="*/ 0 w 462339"/>
                <a:gd name="connsiteY1" fmla="*/ 24716 h 308495"/>
                <a:gd name="connsiteX2" fmla="*/ 0 w 462339"/>
                <a:gd name="connsiteY2" fmla="*/ 283920 h 308495"/>
                <a:gd name="connsiteX3" fmla="*/ 19485 w 462339"/>
                <a:gd name="connsiteY3" fmla="*/ 308495 h 308495"/>
                <a:gd name="connsiteX4" fmla="*/ 442854 w 462339"/>
                <a:gd name="connsiteY4" fmla="*/ 308495 h 308495"/>
                <a:gd name="connsiteX5" fmla="*/ 462339 w 462339"/>
                <a:gd name="connsiteY5" fmla="*/ 283920 h 308495"/>
                <a:gd name="connsiteX6" fmla="*/ 462339 w 462339"/>
                <a:gd name="connsiteY6" fmla="*/ 24576 h 308495"/>
                <a:gd name="connsiteX7" fmla="*/ 442854 w 462339"/>
                <a:gd name="connsiteY7" fmla="*/ 0 h 308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2339" h="308495">
                  <a:moveTo>
                    <a:pt x="19485" y="140"/>
                  </a:moveTo>
                  <a:cubicBezTo>
                    <a:pt x="19485" y="140"/>
                    <a:pt x="0" y="140"/>
                    <a:pt x="0" y="24716"/>
                  </a:cubicBezTo>
                  <a:lnTo>
                    <a:pt x="0" y="283920"/>
                  </a:lnTo>
                  <a:cubicBezTo>
                    <a:pt x="0" y="283920"/>
                    <a:pt x="0" y="308495"/>
                    <a:pt x="19485" y="308495"/>
                  </a:cubicBezTo>
                  <a:lnTo>
                    <a:pt x="442854" y="308495"/>
                  </a:lnTo>
                  <a:cubicBezTo>
                    <a:pt x="442854" y="308495"/>
                    <a:pt x="462339" y="308495"/>
                    <a:pt x="462339" y="283920"/>
                  </a:cubicBezTo>
                  <a:lnTo>
                    <a:pt x="462339" y="24576"/>
                  </a:lnTo>
                  <a:cubicBezTo>
                    <a:pt x="462339" y="24576"/>
                    <a:pt x="462339" y="0"/>
                    <a:pt x="442854" y="0"/>
                  </a:cubicBezTo>
                  <a:close/>
                </a:path>
              </a:pathLst>
            </a:custGeom>
            <a:solidFill>
              <a:srgbClr val="7BDFDD"/>
            </a:solidFill>
            <a:ln w="3501"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F4646141-0069-C82A-972C-0D24E49E5B8D}"/>
                </a:ext>
              </a:extLst>
            </p:cNvPr>
            <p:cNvSpPr/>
            <p:nvPr/>
          </p:nvSpPr>
          <p:spPr>
            <a:xfrm>
              <a:off x="4846555" y="3849686"/>
              <a:ext cx="513738" cy="308495"/>
            </a:xfrm>
            <a:custGeom>
              <a:avLst/>
              <a:gdLst>
                <a:gd name="connsiteX0" fmla="*/ 21627 w 513737"/>
                <a:gd name="connsiteY0" fmla="*/ 140 h 308495"/>
                <a:gd name="connsiteX1" fmla="*/ 0 w 513737"/>
                <a:gd name="connsiteY1" fmla="*/ 24716 h 308495"/>
                <a:gd name="connsiteX2" fmla="*/ 0 w 513737"/>
                <a:gd name="connsiteY2" fmla="*/ 283920 h 308495"/>
                <a:gd name="connsiteX3" fmla="*/ 21627 w 513737"/>
                <a:gd name="connsiteY3" fmla="*/ 308495 h 308495"/>
                <a:gd name="connsiteX4" fmla="*/ 492076 w 513737"/>
                <a:gd name="connsiteY4" fmla="*/ 308495 h 308495"/>
                <a:gd name="connsiteX5" fmla="*/ 513737 w 513737"/>
                <a:gd name="connsiteY5" fmla="*/ 283920 h 308495"/>
                <a:gd name="connsiteX6" fmla="*/ 513737 w 513737"/>
                <a:gd name="connsiteY6" fmla="*/ 24576 h 308495"/>
                <a:gd name="connsiteX7" fmla="*/ 492076 w 513737"/>
                <a:gd name="connsiteY7" fmla="*/ 0 h 308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3737" h="308495">
                  <a:moveTo>
                    <a:pt x="21627" y="140"/>
                  </a:moveTo>
                  <a:cubicBezTo>
                    <a:pt x="21627" y="140"/>
                    <a:pt x="0" y="140"/>
                    <a:pt x="0" y="24716"/>
                  </a:cubicBezTo>
                  <a:lnTo>
                    <a:pt x="0" y="283920"/>
                  </a:lnTo>
                  <a:cubicBezTo>
                    <a:pt x="0" y="283920"/>
                    <a:pt x="0" y="308495"/>
                    <a:pt x="21627" y="308495"/>
                  </a:cubicBezTo>
                  <a:lnTo>
                    <a:pt x="492076" y="308495"/>
                  </a:lnTo>
                  <a:cubicBezTo>
                    <a:pt x="492076" y="308495"/>
                    <a:pt x="513737" y="308495"/>
                    <a:pt x="513737" y="283920"/>
                  </a:cubicBezTo>
                  <a:lnTo>
                    <a:pt x="513737" y="24576"/>
                  </a:lnTo>
                  <a:cubicBezTo>
                    <a:pt x="513737" y="24576"/>
                    <a:pt x="513737" y="0"/>
                    <a:pt x="492076" y="0"/>
                  </a:cubicBezTo>
                  <a:close/>
                </a:path>
              </a:pathLst>
            </a:custGeom>
            <a:solidFill>
              <a:srgbClr val="7BDFDD"/>
            </a:solidFill>
            <a:ln w="3501"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498C5C66-3FC2-D5F5-A928-5159D0853C9A}"/>
                </a:ext>
              </a:extLst>
            </p:cNvPr>
            <p:cNvSpPr/>
            <p:nvPr/>
          </p:nvSpPr>
          <p:spPr>
            <a:xfrm>
              <a:off x="5411657" y="3849686"/>
              <a:ext cx="462339" cy="308495"/>
            </a:xfrm>
            <a:custGeom>
              <a:avLst/>
              <a:gdLst>
                <a:gd name="connsiteX0" fmla="*/ 19450 w 462339"/>
                <a:gd name="connsiteY0" fmla="*/ 140 h 308495"/>
                <a:gd name="connsiteX1" fmla="*/ 0 w 462339"/>
                <a:gd name="connsiteY1" fmla="*/ 24716 h 308495"/>
                <a:gd name="connsiteX2" fmla="*/ 0 w 462339"/>
                <a:gd name="connsiteY2" fmla="*/ 283920 h 308495"/>
                <a:gd name="connsiteX3" fmla="*/ 19450 w 462339"/>
                <a:gd name="connsiteY3" fmla="*/ 308495 h 308495"/>
                <a:gd name="connsiteX4" fmla="*/ 442854 w 462339"/>
                <a:gd name="connsiteY4" fmla="*/ 308495 h 308495"/>
                <a:gd name="connsiteX5" fmla="*/ 462339 w 462339"/>
                <a:gd name="connsiteY5" fmla="*/ 283920 h 308495"/>
                <a:gd name="connsiteX6" fmla="*/ 462339 w 462339"/>
                <a:gd name="connsiteY6" fmla="*/ 24576 h 308495"/>
                <a:gd name="connsiteX7" fmla="*/ 442854 w 462339"/>
                <a:gd name="connsiteY7" fmla="*/ 0 h 308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2339" h="308495">
                  <a:moveTo>
                    <a:pt x="19450" y="140"/>
                  </a:moveTo>
                  <a:cubicBezTo>
                    <a:pt x="19450" y="140"/>
                    <a:pt x="0" y="140"/>
                    <a:pt x="0" y="24716"/>
                  </a:cubicBezTo>
                  <a:lnTo>
                    <a:pt x="0" y="283920"/>
                  </a:lnTo>
                  <a:cubicBezTo>
                    <a:pt x="0" y="283920"/>
                    <a:pt x="0" y="308495"/>
                    <a:pt x="19450" y="308495"/>
                  </a:cubicBezTo>
                  <a:lnTo>
                    <a:pt x="442854" y="308495"/>
                  </a:lnTo>
                  <a:cubicBezTo>
                    <a:pt x="442854" y="308495"/>
                    <a:pt x="462339" y="308495"/>
                    <a:pt x="462339" y="283920"/>
                  </a:cubicBezTo>
                  <a:lnTo>
                    <a:pt x="462339" y="24576"/>
                  </a:lnTo>
                  <a:cubicBezTo>
                    <a:pt x="462339" y="24576"/>
                    <a:pt x="462339" y="0"/>
                    <a:pt x="442854" y="0"/>
                  </a:cubicBezTo>
                  <a:close/>
                </a:path>
              </a:pathLst>
            </a:custGeom>
            <a:solidFill>
              <a:srgbClr val="7BDFDD"/>
            </a:solidFill>
            <a:ln w="3501"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6092FEDF-48CC-2D3F-B1B1-14D8094DE89A}"/>
                </a:ext>
              </a:extLst>
            </p:cNvPr>
            <p:cNvSpPr/>
            <p:nvPr/>
          </p:nvSpPr>
          <p:spPr>
            <a:xfrm>
              <a:off x="4332853" y="4209439"/>
              <a:ext cx="462339" cy="359577"/>
            </a:xfrm>
            <a:custGeom>
              <a:avLst/>
              <a:gdLst>
                <a:gd name="connsiteX0" fmla="*/ 19485 w 462339"/>
                <a:gd name="connsiteY0" fmla="*/ 0 h 359577"/>
                <a:gd name="connsiteX1" fmla="*/ 0 w 462339"/>
                <a:gd name="connsiteY1" fmla="*/ 28473 h 359577"/>
                <a:gd name="connsiteX2" fmla="*/ 0 w 462339"/>
                <a:gd name="connsiteY2" fmla="*/ 331105 h 359577"/>
                <a:gd name="connsiteX3" fmla="*/ 19485 w 462339"/>
                <a:gd name="connsiteY3" fmla="*/ 359578 h 359577"/>
                <a:gd name="connsiteX4" fmla="*/ 442854 w 462339"/>
                <a:gd name="connsiteY4" fmla="*/ 359578 h 359577"/>
                <a:gd name="connsiteX5" fmla="*/ 462339 w 462339"/>
                <a:gd name="connsiteY5" fmla="*/ 331105 h 359577"/>
                <a:gd name="connsiteX6" fmla="*/ 462339 w 462339"/>
                <a:gd name="connsiteY6" fmla="*/ 28473 h 359577"/>
                <a:gd name="connsiteX7" fmla="*/ 442854 w 462339"/>
                <a:gd name="connsiteY7" fmla="*/ 0 h 359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2339" h="359577">
                  <a:moveTo>
                    <a:pt x="19485" y="0"/>
                  </a:moveTo>
                  <a:cubicBezTo>
                    <a:pt x="19485" y="0"/>
                    <a:pt x="0" y="0"/>
                    <a:pt x="0" y="28473"/>
                  </a:cubicBezTo>
                  <a:lnTo>
                    <a:pt x="0" y="331105"/>
                  </a:lnTo>
                  <a:cubicBezTo>
                    <a:pt x="0" y="331105"/>
                    <a:pt x="0" y="359578"/>
                    <a:pt x="19485" y="359578"/>
                  </a:cubicBezTo>
                  <a:lnTo>
                    <a:pt x="442854" y="359578"/>
                  </a:lnTo>
                  <a:cubicBezTo>
                    <a:pt x="442854" y="359578"/>
                    <a:pt x="462339" y="359578"/>
                    <a:pt x="462339" y="331105"/>
                  </a:cubicBezTo>
                  <a:lnTo>
                    <a:pt x="462339" y="28473"/>
                  </a:lnTo>
                  <a:cubicBezTo>
                    <a:pt x="462339" y="28473"/>
                    <a:pt x="462339" y="0"/>
                    <a:pt x="442854" y="0"/>
                  </a:cubicBezTo>
                  <a:close/>
                </a:path>
              </a:pathLst>
            </a:custGeom>
            <a:solidFill>
              <a:schemeClr val="accent2">
                <a:lumMod val="40000"/>
                <a:lumOff val="60000"/>
              </a:schemeClr>
            </a:solidFill>
            <a:ln w="3501"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6671C42C-6918-6AD6-F280-ABAF31BE9690}"/>
                </a:ext>
              </a:extLst>
            </p:cNvPr>
            <p:cNvSpPr/>
            <p:nvPr/>
          </p:nvSpPr>
          <p:spPr>
            <a:xfrm>
              <a:off x="4846555" y="4209439"/>
              <a:ext cx="513738" cy="359577"/>
            </a:xfrm>
            <a:custGeom>
              <a:avLst/>
              <a:gdLst>
                <a:gd name="connsiteX0" fmla="*/ 21627 w 513737"/>
                <a:gd name="connsiteY0" fmla="*/ 0 h 359577"/>
                <a:gd name="connsiteX1" fmla="*/ 0 w 513737"/>
                <a:gd name="connsiteY1" fmla="*/ 28473 h 359577"/>
                <a:gd name="connsiteX2" fmla="*/ 0 w 513737"/>
                <a:gd name="connsiteY2" fmla="*/ 331105 h 359577"/>
                <a:gd name="connsiteX3" fmla="*/ 21627 w 513737"/>
                <a:gd name="connsiteY3" fmla="*/ 359578 h 359577"/>
                <a:gd name="connsiteX4" fmla="*/ 492076 w 513737"/>
                <a:gd name="connsiteY4" fmla="*/ 359578 h 359577"/>
                <a:gd name="connsiteX5" fmla="*/ 513737 w 513737"/>
                <a:gd name="connsiteY5" fmla="*/ 331105 h 359577"/>
                <a:gd name="connsiteX6" fmla="*/ 513737 w 513737"/>
                <a:gd name="connsiteY6" fmla="*/ 28473 h 359577"/>
                <a:gd name="connsiteX7" fmla="*/ 492076 w 513737"/>
                <a:gd name="connsiteY7" fmla="*/ 0 h 359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3737" h="359577">
                  <a:moveTo>
                    <a:pt x="21627" y="0"/>
                  </a:moveTo>
                  <a:cubicBezTo>
                    <a:pt x="21627" y="0"/>
                    <a:pt x="0" y="0"/>
                    <a:pt x="0" y="28473"/>
                  </a:cubicBezTo>
                  <a:lnTo>
                    <a:pt x="0" y="331105"/>
                  </a:lnTo>
                  <a:cubicBezTo>
                    <a:pt x="0" y="331105"/>
                    <a:pt x="0" y="359578"/>
                    <a:pt x="21627" y="359578"/>
                  </a:cubicBezTo>
                  <a:lnTo>
                    <a:pt x="492076" y="359578"/>
                  </a:lnTo>
                  <a:cubicBezTo>
                    <a:pt x="492076" y="359578"/>
                    <a:pt x="513737" y="359578"/>
                    <a:pt x="513737" y="331105"/>
                  </a:cubicBezTo>
                  <a:lnTo>
                    <a:pt x="513737" y="28473"/>
                  </a:lnTo>
                  <a:cubicBezTo>
                    <a:pt x="513737" y="28473"/>
                    <a:pt x="513737" y="0"/>
                    <a:pt x="492076" y="0"/>
                  </a:cubicBezTo>
                  <a:close/>
                </a:path>
              </a:pathLst>
            </a:custGeom>
            <a:solidFill>
              <a:schemeClr val="accent2">
                <a:lumMod val="40000"/>
                <a:lumOff val="60000"/>
              </a:schemeClr>
            </a:solidFill>
            <a:ln w="3501"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E3D1BFF5-1447-68D5-0227-9A6A98C8283D}"/>
                </a:ext>
              </a:extLst>
            </p:cNvPr>
            <p:cNvSpPr/>
            <p:nvPr/>
          </p:nvSpPr>
          <p:spPr>
            <a:xfrm>
              <a:off x="5411657" y="4209439"/>
              <a:ext cx="462339" cy="359577"/>
            </a:xfrm>
            <a:custGeom>
              <a:avLst/>
              <a:gdLst>
                <a:gd name="connsiteX0" fmla="*/ 19450 w 462339"/>
                <a:gd name="connsiteY0" fmla="*/ 0 h 359577"/>
                <a:gd name="connsiteX1" fmla="*/ 0 w 462339"/>
                <a:gd name="connsiteY1" fmla="*/ 28473 h 359577"/>
                <a:gd name="connsiteX2" fmla="*/ 0 w 462339"/>
                <a:gd name="connsiteY2" fmla="*/ 331105 h 359577"/>
                <a:gd name="connsiteX3" fmla="*/ 19450 w 462339"/>
                <a:gd name="connsiteY3" fmla="*/ 359578 h 359577"/>
                <a:gd name="connsiteX4" fmla="*/ 442854 w 462339"/>
                <a:gd name="connsiteY4" fmla="*/ 359578 h 359577"/>
                <a:gd name="connsiteX5" fmla="*/ 462339 w 462339"/>
                <a:gd name="connsiteY5" fmla="*/ 331105 h 359577"/>
                <a:gd name="connsiteX6" fmla="*/ 462339 w 462339"/>
                <a:gd name="connsiteY6" fmla="*/ 28473 h 359577"/>
                <a:gd name="connsiteX7" fmla="*/ 442854 w 462339"/>
                <a:gd name="connsiteY7" fmla="*/ 0 h 359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2339" h="359577">
                  <a:moveTo>
                    <a:pt x="19450" y="0"/>
                  </a:moveTo>
                  <a:cubicBezTo>
                    <a:pt x="19450" y="0"/>
                    <a:pt x="0" y="0"/>
                    <a:pt x="0" y="28473"/>
                  </a:cubicBezTo>
                  <a:lnTo>
                    <a:pt x="0" y="331105"/>
                  </a:lnTo>
                  <a:cubicBezTo>
                    <a:pt x="0" y="331105"/>
                    <a:pt x="0" y="359578"/>
                    <a:pt x="19450" y="359578"/>
                  </a:cubicBezTo>
                  <a:lnTo>
                    <a:pt x="442854" y="359578"/>
                  </a:lnTo>
                  <a:cubicBezTo>
                    <a:pt x="442854" y="359578"/>
                    <a:pt x="462339" y="359578"/>
                    <a:pt x="462339" y="331105"/>
                  </a:cubicBezTo>
                  <a:lnTo>
                    <a:pt x="462339" y="28473"/>
                  </a:lnTo>
                  <a:cubicBezTo>
                    <a:pt x="462339" y="28473"/>
                    <a:pt x="462339" y="0"/>
                    <a:pt x="442854" y="0"/>
                  </a:cubicBezTo>
                  <a:close/>
                </a:path>
              </a:pathLst>
            </a:custGeom>
            <a:solidFill>
              <a:schemeClr val="accent2">
                <a:lumMod val="40000"/>
                <a:lumOff val="60000"/>
              </a:schemeClr>
            </a:solidFill>
            <a:ln w="3501"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709DE118-003F-D3E5-EF41-6A8C2800EAD6}"/>
                </a:ext>
              </a:extLst>
            </p:cNvPr>
            <p:cNvSpPr/>
            <p:nvPr/>
          </p:nvSpPr>
          <p:spPr>
            <a:xfrm>
              <a:off x="4332853" y="3438781"/>
              <a:ext cx="462398" cy="359788"/>
            </a:xfrm>
            <a:custGeom>
              <a:avLst/>
              <a:gdLst>
                <a:gd name="connsiteX0" fmla="*/ 99777 w 462398"/>
                <a:gd name="connsiteY0" fmla="*/ 105 h 359788"/>
                <a:gd name="connsiteX1" fmla="*/ 0 w 462398"/>
                <a:gd name="connsiteY1" fmla="*/ 107501 h 359788"/>
                <a:gd name="connsiteX2" fmla="*/ 0 w 462398"/>
                <a:gd name="connsiteY2" fmla="*/ 338723 h 359788"/>
                <a:gd name="connsiteX3" fmla="*/ 19485 w 462398"/>
                <a:gd name="connsiteY3" fmla="*/ 359788 h 359788"/>
                <a:gd name="connsiteX4" fmla="*/ 442889 w 462398"/>
                <a:gd name="connsiteY4" fmla="*/ 359788 h 359788"/>
                <a:gd name="connsiteX5" fmla="*/ 462399 w 462398"/>
                <a:gd name="connsiteY5" fmla="*/ 340187 h 359788"/>
                <a:gd name="connsiteX6" fmla="*/ 462339 w 462398"/>
                <a:gd name="connsiteY6" fmla="*/ 338723 h 359788"/>
                <a:gd name="connsiteX7" fmla="*/ 462339 w 462398"/>
                <a:gd name="connsiteY7" fmla="*/ 21065 h 359788"/>
                <a:gd name="connsiteX8" fmla="*/ 442889 w 462398"/>
                <a:gd name="connsiteY8" fmla="*/ 0 h 359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398" h="359788">
                  <a:moveTo>
                    <a:pt x="99777" y="105"/>
                  </a:moveTo>
                  <a:cubicBezTo>
                    <a:pt x="99777" y="105"/>
                    <a:pt x="0" y="105"/>
                    <a:pt x="0" y="107501"/>
                  </a:cubicBezTo>
                  <a:lnTo>
                    <a:pt x="0" y="338723"/>
                  </a:lnTo>
                  <a:cubicBezTo>
                    <a:pt x="0" y="338723"/>
                    <a:pt x="0" y="359788"/>
                    <a:pt x="19485" y="359788"/>
                  </a:cubicBezTo>
                  <a:lnTo>
                    <a:pt x="442889" y="359788"/>
                  </a:lnTo>
                  <a:cubicBezTo>
                    <a:pt x="453688" y="359764"/>
                    <a:pt x="462423" y="350987"/>
                    <a:pt x="462399" y="340187"/>
                  </a:cubicBezTo>
                  <a:cubicBezTo>
                    <a:pt x="462395" y="339699"/>
                    <a:pt x="462378" y="339211"/>
                    <a:pt x="462339" y="338723"/>
                  </a:cubicBezTo>
                  <a:lnTo>
                    <a:pt x="462339" y="21065"/>
                  </a:lnTo>
                  <a:cubicBezTo>
                    <a:pt x="462339" y="21065"/>
                    <a:pt x="462339" y="0"/>
                    <a:pt x="442889" y="0"/>
                  </a:cubicBezTo>
                  <a:close/>
                </a:path>
              </a:pathLst>
            </a:custGeom>
            <a:solidFill>
              <a:srgbClr val="1F8381"/>
            </a:solidFill>
            <a:ln w="3501"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1119E72E-9F50-C081-8E80-A929B83D6041}"/>
                </a:ext>
              </a:extLst>
            </p:cNvPr>
            <p:cNvSpPr/>
            <p:nvPr/>
          </p:nvSpPr>
          <p:spPr>
            <a:xfrm>
              <a:off x="4846555" y="3438782"/>
              <a:ext cx="513738" cy="359893"/>
            </a:xfrm>
            <a:custGeom>
              <a:avLst/>
              <a:gdLst>
                <a:gd name="connsiteX0" fmla="*/ 21627 w 513737"/>
                <a:gd name="connsiteY0" fmla="*/ 105 h 359893"/>
                <a:gd name="connsiteX1" fmla="*/ 0 w 513737"/>
                <a:gd name="connsiteY1" fmla="*/ 21170 h 359893"/>
                <a:gd name="connsiteX2" fmla="*/ 0 w 513737"/>
                <a:gd name="connsiteY2" fmla="*/ 338829 h 359893"/>
                <a:gd name="connsiteX3" fmla="*/ 21627 w 513737"/>
                <a:gd name="connsiteY3" fmla="*/ 359894 h 359893"/>
                <a:gd name="connsiteX4" fmla="*/ 492076 w 513737"/>
                <a:gd name="connsiteY4" fmla="*/ 359894 h 359893"/>
                <a:gd name="connsiteX5" fmla="*/ 513737 w 513737"/>
                <a:gd name="connsiteY5" fmla="*/ 338829 h 359893"/>
                <a:gd name="connsiteX6" fmla="*/ 513737 w 513737"/>
                <a:gd name="connsiteY6" fmla="*/ 21065 h 359893"/>
                <a:gd name="connsiteX7" fmla="*/ 492076 w 513737"/>
                <a:gd name="connsiteY7" fmla="*/ 0 h 359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3737" h="359893">
                  <a:moveTo>
                    <a:pt x="21627" y="105"/>
                  </a:moveTo>
                  <a:cubicBezTo>
                    <a:pt x="21627" y="105"/>
                    <a:pt x="0" y="105"/>
                    <a:pt x="0" y="21170"/>
                  </a:cubicBezTo>
                  <a:lnTo>
                    <a:pt x="0" y="338829"/>
                  </a:lnTo>
                  <a:cubicBezTo>
                    <a:pt x="0" y="338829"/>
                    <a:pt x="0" y="359894"/>
                    <a:pt x="21627" y="359894"/>
                  </a:cubicBezTo>
                  <a:lnTo>
                    <a:pt x="492076" y="359894"/>
                  </a:lnTo>
                  <a:cubicBezTo>
                    <a:pt x="492076" y="359894"/>
                    <a:pt x="513737" y="359894"/>
                    <a:pt x="513737" y="338829"/>
                  </a:cubicBezTo>
                  <a:lnTo>
                    <a:pt x="513737" y="21065"/>
                  </a:lnTo>
                  <a:cubicBezTo>
                    <a:pt x="513737" y="21065"/>
                    <a:pt x="513737" y="0"/>
                    <a:pt x="492076" y="0"/>
                  </a:cubicBezTo>
                  <a:close/>
                </a:path>
              </a:pathLst>
            </a:custGeom>
            <a:solidFill>
              <a:srgbClr val="1F8381"/>
            </a:solidFill>
            <a:ln w="3501"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604ABC33-AB53-2C5E-775F-8D3E842D7CDE}"/>
                </a:ext>
              </a:extLst>
            </p:cNvPr>
            <p:cNvSpPr/>
            <p:nvPr/>
          </p:nvSpPr>
          <p:spPr>
            <a:xfrm>
              <a:off x="5411596" y="3438886"/>
              <a:ext cx="462455" cy="359788"/>
            </a:xfrm>
            <a:custGeom>
              <a:avLst/>
              <a:gdLst>
                <a:gd name="connsiteX0" fmla="*/ 19510 w 462455"/>
                <a:gd name="connsiteY0" fmla="*/ 0 h 359788"/>
                <a:gd name="connsiteX1" fmla="*/ 0 w 462455"/>
                <a:gd name="connsiteY1" fmla="*/ 19602 h 359788"/>
                <a:gd name="connsiteX2" fmla="*/ 60 w 462455"/>
                <a:gd name="connsiteY2" fmla="*/ 21065 h 359788"/>
                <a:gd name="connsiteX3" fmla="*/ 60 w 462455"/>
                <a:gd name="connsiteY3" fmla="*/ 338723 h 359788"/>
                <a:gd name="connsiteX4" fmla="*/ 19510 w 462455"/>
                <a:gd name="connsiteY4" fmla="*/ 359788 h 359788"/>
                <a:gd name="connsiteX5" fmla="*/ 442914 w 462455"/>
                <a:gd name="connsiteY5" fmla="*/ 359788 h 359788"/>
                <a:gd name="connsiteX6" fmla="*/ 462455 w 462455"/>
                <a:gd name="connsiteY6" fmla="*/ 340149 h 359788"/>
                <a:gd name="connsiteX7" fmla="*/ 462399 w 462455"/>
                <a:gd name="connsiteY7" fmla="*/ 338723 h 359788"/>
                <a:gd name="connsiteX8" fmla="*/ 462399 w 462455"/>
                <a:gd name="connsiteY8" fmla="*/ 107396 h 359788"/>
                <a:gd name="connsiteX9" fmla="*/ 362621 w 462455"/>
                <a:gd name="connsiteY9" fmla="*/ 0 h 359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2455" h="359788">
                  <a:moveTo>
                    <a:pt x="19510" y="0"/>
                  </a:moveTo>
                  <a:cubicBezTo>
                    <a:pt x="8710" y="26"/>
                    <a:pt x="-25" y="8802"/>
                    <a:pt x="0" y="19602"/>
                  </a:cubicBezTo>
                  <a:cubicBezTo>
                    <a:pt x="4" y="20090"/>
                    <a:pt x="21" y="20578"/>
                    <a:pt x="60" y="21065"/>
                  </a:cubicBezTo>
                  <a:lnTo>
                    <a:pt x="60" y="338723"/>
                  </a:lnTo>
                  <a:cubicBezTo>
                    <a:pt x="60" y="338723"/>
                    <a:pt x="60" y="359788"/>
                    <a:pt x="19510" y="359788"/>
                  </a:cubicBezTo>
                  <a:lnTo>
                    <a:pt x="442914" y="359788"/>
                  </a:lnTo>
                  <a:cubicBezTo>
                    <a:pt x="453734" y="359760"/>
                    <a:pt x="462483" y="350969"/>
                    <a:pt x="462455" y="340149"/>
                  </a:cubicBezTo>
                  <a:cubicBezTo>
                    <a:pt x="462451" y="339671"/>
                    <a:pt x="462434" y="339197"/>
                    <a:pt x="462399" y="338723"/>
                  </a:cubicBezTo>
                  <a:lnTo>
                    <a:pt x="462399" y="107396"/>
                  </a:lnTo>
                  <a:cubicBezTo>
                    <a:pt x="462399" y="107396"/>
                    <a:pt x="462399" y="0"/>
                    <a:pt x="362621" y="0"/>
                  </a:cubicBezTo>
                  <a:close/>
                </a:path>
              </a:pathLst>
            </a:custGeom>
            <a:solidFill>
              <a:srgbClr val="1F8381"/>
            </a:solidFill>
            <a:ln w="3501"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504FBB20-3A5E-8B09-02D1-0AC6C4511A23}"/>
                </a:ext>
              </a:extLst>
            </p:cNvPr>
            <p:cNvSpPr/>
            <p:nvPr/>
          </p:nvSpPr>
          <p:spPr>
            <a:xfrm>
              <a:off x="4332800" y="4620420"/>
              <a:ext cx="462445" cy="359543"/>
            </a:xfrm>
            <a:custGeom>
              <a:avLst/>
              <a:gdLst>
                <a:gd name="connsiteX0" fmla="*/ 19538 w 462444"/>
                <a:gd name="connsiteY0" fmla="*/ 0 h 359542"/>
                <a:gd name="connsiteX1" fmla="*/ 0 w 462444"/>
                <a:gd name="connsiteY1" fmla="*/ 19713 h 359542"/>
                <a:gd name="connsiteX2" fmla="*/ 53 w 462444"/>
                <a:gd name="connsiteY2" fmla="*/ 21065 h 359542"/>
                <a:gd name="connsiteX3" fmla="*/ 53 w 462444"/>
                <a:gd name="connsiteY3" fmla="*/ 251374 h 359542"/>
                <a:gd name="connsiteX4" fmla="*/ 99830 w 462444"/>
                <a:gd name="connsiteY4" fmla="*/ 359543 h 359542"/>
                <a:gd name="connsiteX5" fmla="*/ 442907 w 462444"/>
                <a:gd name="connsiteY5" fmla="*/ 359543 h 359542"/>
                <a:gd name="connsiteX6" fmla="*/ 462445 w 462444"/>
                <a:gd name="connsiteY6" fmla="*/ 339829 h 359542"/>
                <a:gd name="connsiteX7" fmla="*/ 462392 w 462444"/>
                <a:gd name="connsiteY7" fmla="*/ 338478 h 359542"/>
                <a:gd name="connsiteX8" fmla="*/ 462392 w 462444"/>
                <a:gd name="connsiteY8" fmla="*/ 21100 h 359542"/>
                <a:gd name="connsiteX9" fmla="*/ 442907 w 462444"/>
                <a:gd name="connsiteY9" fmla="*/ 35 h 359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2444" h="359542">
                  <a:moveTo>
                    <a:pt x="19538" y="0"/>
                  </a:moveTo>
                  <a:cubicBezTo>
                    <a:pt x="8699" y="49"/>
                    <a:pt x="-48" y="8875"/>
                    <a:pt x="0" y="19713"/>
                  </a:cubicBezTo>
                  <a:cubicBezTo>
                    <a:pt x="2" y="20163"/>
                    <a:pt x="20" y="20616"/>
                    <a:pt x="53" y="21065"/>
                  </a:cubicBezTo>
                  <a:lnTo>
                    <a:pt x="53" y="251374"/>
                  </a:lnTo>
                  <a:cubicBezTo>
                    <a:pt x="53" y="251374"/>
                    <a:pt x="53" y="359543"/>
                    <a:pt x="99830" y="359543"/>
                  </a:cubicBezTo>
                  <a:lnTo>
                    <a:pt x="442907" y="359543"/>
                  </a:lnTo>
                  <a:cubicBezTo>
                    <a:pt x="453745" y="359493"/>
                    <a:pt x="462494" y="350667"/>
                    <a:pt x="462445" y="339829"/>
                  </a:cubicBezTo>
                  <a:cubicBezTo>
                    <a:pt x="462441" y="339380"/>
                    <a:pt x="462424" y="338927"/>
                    <a:pt x="462392" y="338478"/>
                  </a:cubicBezTo>
                  <a:lnTo>
                    <a:pt x="462392" y="21100"/>
                  </a:lnTo>
                  <a:cubicBezTo>
                    <a:pt x="462392" y="21100"/>
                    <a:pt x="462392" y="35"/>
                    <a:pt x="442907" y="35"/>
                  </a:cubicBezTo>
                  <a:close/>
                </a:path>
              </a:pathLst>
            </a:custGeom>
            <a:solidFill>
              <a:schemeClr val="accent6">
                <a:lumMod val="40000"/>
                <a:lumOff val="60000"/>
              </a:schemeClr>
            </a:solidFill>
            <a:ln w="3501"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35392D76-9367-B7CA-41BD-CDCCE7A84E33}"/>
                </a:ext>
              </a:extLst>
            </p:cNvPr>
            <p:cNvSpPr/>
            <p:nvPr/>
          </p:nvSpPr>
          <p:spPr>
            <a:xfrm>
              <a:off x="4846555" y="4620422"/>
              <a:ext cx="513738" cy="359507"/>
            </a:xfrm>
            <a:custGeom>
              <a:avLst/>
              <a:gdLst>
                <a:gd name="connsiteX0" fmla="*/ 21767 w 513737"/>
                <a:gd name="connsiteY0" fmla="*/ 0 h 359507"/>
                <a:gd name="connsiteX1" fmla="*/ 0 w 513737"/>
                <a:gd name="connsiteY1" fmla="*/ 21065 h 359507"/>
                <a:gd name="connsiteX2" fmla="*/ 0 w 513737"/>
                <a:gd name="connsiteY2" fmla="*/ 338442 h 359507"/>
                <a:gd name="connsiteX3" fmla="*/ 21767 w 513737"/>
                <a:gd name="connsiteY3" fmla="*/ 359507 h 359507"/>
                <a:gd name="connsiteX4" fmla="*/ 491970 w 513737"/>
                <a:gd name="connsiteY4" fmla="*/ 359507 h 359507"/>
                <a:gd name="connsiteX5" fmla="*/ 513737 w 513737"/>
                <a:gd name="connsiteY5" fmla="*/ 338442 h 359507"/>
                <a:gd name="connsiteX6" fmla="*/ 513737 w 513737"/>
                <a:gd name="connsiteY6" fmla="*/ 21065 h 359507"/>
                <a:gd name="connsiteX7" fmla="*/ 491970 w 513737"/>
                <a:gd name="connsiteY7" fmla="*/ 0 h 359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3737" h="359507">
                  <a:moveTo>
                    <a:pt x="21767" y="0"/>
                  </a:moveTo>
                  <a:cubicBezTo>
                    <a:pt x="21767" y="0"/>
                    <a:pt x="0" y="0"/>
                    <a:pt x="0" y="21065"/>
                  </a:cubicBezTo>
                  <a:lnTo>
                    <a:pt x="0" y="338442"/>
                  </a:lnTo>
                  <a:cubicBezTo>
                    <a:pt x="0" y="338442"/>
                    <a:pt x="0" y="359507"/>
                    <a:pt x="21767" y="359507"/>
                  </a:cubicBezTo>
                  <a:lnTo>
                    <a:pt x="491970" y="359507"/>
                  </a:lnTo>
                  <a:cubicBezTo>
                    <a:pt x="491970" y="359507"/>
                    <a:pt x="513737" y="359507"/>
                    <a:pt x="513737" y="338442"/>
                  </a:cubicBezTo>
                  <a:lnTo>
                    <a:pt x="513737" y="21065"/>
                  </a:lnTo>
                  <a:cubicBezTo>
                    <a:pt x="513737" y="21065"/>
                    <a:pt x="513737" y="0"/>
                    <a:pt x="491970" y="0"/>
                  </a:cubicBezTo>
                  <a:close/>
                </a:path>
              </a:pathLst>
            </a:custGeom>
            <a:solidFill>
              <a:schemeClr val="accent6">
                <a:lumMod val="40000"/>
                <a:lumOff val="60000"/>
              </a:schemeClr>
            </a:solidFill>
            <a:ln w="3501"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93765D7F-58F3-184C-A5F2-1708C4EFEA52}"/>
                </a:ext>
              </a:extLst>
            </p:cNvPr>
            <p:cNvSpPr/>
            <p:nvPr/>
          </p:nvSpPr>
          <p:spPr>
            <a:xfrm>
              <a:off x="5411597" y="4620381"/>
              <a:ext cx="462395" cy="359543"/>
            </a:xfrm>
            <a:custGeom>
              <a:avLst/>
              <a:gdLst>
                <a:gd name="connsiteX0" fmla="*/ 19506 w 462395"/>
                <a:gd name="connsiteY0" fmla="*/ 35 h 359542"/>
                <a:gd name="connsiteX1" fmla="*/ 0 w 462395"/>
                <a:gd name="connsiteY1" fmla="*/ 19710 h 359542"/>
                <a:gd name="connsiteX2" fmla="*/ 56 w 462395"/>
                <a:gd name="connsiteY2" fmla="*/ 21100 h 359542"/>
                <a:gd name="connsiteX3" fmla="*/ 56 w 462395"/>
                <a:gd name="connsiteY3" fmla="*/ 338478 h 359542"/>
                <a:gd name="connsiteX4" fmla="*/ 19506 w 462395"/>
                <a:gd name="connsiteY4" fmla="*/ 359543 h 359542"/>
                <a:gd name="connsiteX5" fmla="*/ 362618 w 462395"/>
                <a:gd name="connsiteY5" fmla="*/ 359543 h 359542"/>
                <a:gd name="connsiteX6" fmla="*/ 462395 w 462395"/>
                <a:gd name="connsiteY6" fmla="*/ 251374 h 359542"/>
                <a:gd name="connsiteX7" fmla="*/ 462395 w 462395"/>
                <a:gd name="connsiteY7" fmla="*/ 21065 h 359542"/>
                <a:gd name="connsiteX8" fmla="*/ 442910 w 462395"/>
                <a:gd name="connsiteY8" fmla="*/ 0 h 359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395" h="359542">
                  <a:moveTo>
                    <a:pt x="19506" y="35"/>
                  </a:moveTo>
                  <a:cubicBezTo>
                    <a:pt x="8686" y="81"/>
                    <a:pt x="-45" y="8889"/>
                    <a:pt x="0" y="19710"/>
                  </a:cubicBezTo>
                  <a:cubicBezTo>
                    <a:pt x="4" y="20173"/>
                    <a:pt x="21" y="20637"/>
                    <a:pt x="56" y="21100"/>
                  </a:cubicBezTo>
                  <a:lnTo>
                    <a:pt x="56" y="338478"/>
                  </a:lnTo>
                  <a:cubicBezTo>
                    <a:pt x="56" y="338478"/>
                    <a:pt x="56" y="359543"/>
                    <a:pt x="19506" y="359543"/>
                  </a:cubicBezTo>
                  <a:lnTo>
                    <a:pt x="362618" y="359543"/>
                  </a:lnTo>
                  <a:cubicBezTo>
                    <a:pt x="362618" y="359543"/>
                    <a:pt x="462395" y="359543"/>
                    <a:pt x="462395" y="251374"/>
                  </a:cubicBezTo>
                  <a:lnTo>
                    <a:pt x="462395" y="21065"/>
                  </a:lnTo>
                  <a:cubicBezTo>
                    <a:pt x="462395" y="21065"/>
                    <a:pt x="462395" y="0"/>
                    <a:pt x="442910" y="0"/>
                  </a:cubicBezTo>
                  <a:close/>
                </a:path>
              </a:pathLst>
            </a:custGeom>
            <a:solidFill>
              <a:schemeClr val="accent6">
                <a:lumMod val="40000"/>
                <a:lumOff val="60000"/>
              </a:schemeClr>
            </a:solidFill>
            <a:ln w="3501" cap="flat">
              <a:noFill/>
              <a:prstDash val="solid"/>
              <a:miter/>
            </a:ln>
          </p:spPr>
          <p:txBody>
            <a:bodyPr rtlCol="0" anchor="ctr"/>
            <a:lstStyle/>
            <a:p>
              <a:endParaRPr lang="en-US"/>
            </a:p>
          </p:txBody>
        </p:sp>
      </p:grpSp>
      <p:sp>
        <p:nvSpPr>
          <p:cNvPr id="45" name="TextBox 44">
            <a:extLst>
              <a:ext uri="{FF2B5EF4-FFF2-40B4-BE49-F238E27FC236}">
                <a16:creationId xmlns:a16="http://schemas.microsoft.com/office/drawing/2014/main" id="{BD5EB462-2487-8B22-1BBB-10CBA03634ED}"/>
              </a:ext>
            </a:extLst>
          </p:cNvPr>
          <p:cNvSpPr txBox="1"/>
          <p:nvPr/>
        </p:nvSpPr>
        <p:spPr>
          <a:xfrm>
            <a:off x="4921700" y="4863835"/>
            <a:ext cx="707389" cy="370111"/>
          </a:xfrm>
          <a:prstGeom prst="rect">
            <a:avLst/>
          </a:prstGeom>
          <a:noFill/>
        </p:spPr>
        <p:txBody>
          <a:bodyPr wrap="square" rtlCol="0">
            <a:spAutoFit/>
          </a:bodyPr>
          <a:lstStyle/>
          <a:p>
            <a:r>
              <a:rPr lang="en-US" dirty="0"/>
              <a:t>UDL</a:t>
            </a:r>
          </a:p>
        </p:txBody>
      </p:sp>
      <p:grpSp>
        <p:nvGrpSpPr>
          <p:cNvPr id="31" name="Group 30">
            <a:extLst>
              <a:ext uri="{FF2B5EF4-FFF2-40B4-BE49-F238E27FC236}">
                <a16:creationId xmlns:a16="http://schemas.microsoft.com/office/drawing/2014/main" id="{8AE555D9-78DB-BE05-299B-3B5A1E66A0BA}"/>
              </a:ext>
            </a:extLst>
          </p:cNvPr>
          <p:cNvGrpSpPr/>
          <p:nvPr/>
        </p:nvGrpSpPr>
        <p:grpSpPr>
          <a:xfrm>
            <a:off x="6740165" y="3403227"/>
            <a:ext cx="1091496" cy="1335033"/>
            <a:chOff x="6625139" y="3323135"/>
            <a:chExt cx="1449969" cy="1773490"/>
          </a:xfrm>
        </p:grpSpPr>
        <p:sp>
          <p:nvSpPr>
            <p:cNvPr id="12" name="Freeform: Shape 11">
              <a:extLst>
                <a:ext uri="{FF2B5EF4-FFF2-40B4-BE49-F238E27FC236}">
                  <a16:creationId xmlns:a16="http://schemas.microsoft.com/office/drawing/2014/main" id="{A8CB7743-C8DD-54F1-7D61-B1C2B1294468}"/>
                </a:ext>
              </a:extLst>
            </p:cNvPr>
            <p:cNvSpPr/>
            <p:nvPr/>
          </p:nvSpPr>
          <p:spPr>
            <a:xfrm>
              <a:off x="6659086" y="3323135"/>
              <a:ext cx="1381279" cy="1773490"/>
            </a:xfrm>
            <a:custGeom>
              <a:avLst/>
              <a:gdLst>
                <a:gd name="connsiteX0" fmla="*/ 770092 w 1381279"/>
                <a:gd name="connsiteY0" fmla="*/ 1545209 h 1773490"/>
                <a:gd name="connsiteX1" fmla="*/ 170437 w 1381279"/>
                <a:gd name="connsiteY1" fmla="*/ 1296477 h 1773490"/>
                <a:gd name="connsiteX2" fmla="*/ 610055 w 1381279"/>
                <a:gd name="connsiteY2" fmla="*/ 230210 h 1773490"/>
                <a:gd name="connsiteX3" fmla="*/ 1211639 w 1381279"/>
                <a:gd name="connsiteY3" fmla="*/ 478941 h 1773490"/>
                <a:gd name="connsiteX4" fmla="*/ 770092 w 1381279"/>
                <a:gd name="connsiteY4" fmla="*/ 1545209 h 1773490"/>
                <a:gd name="connsiteX5" fmla="*/ 899278 w 1381279"/>
                <a:gd name="connsiteY5" fmla="*/ 193575 h 1773490"/>
                <a:gd name="connsiteX6" fmla="*/ 1032321 w 1381279"/>
                <a:gd name="connsiteY6" fmla="*/ 249491 h 1773490"/>
                <a:gd name="connsiteX7" fmla="*/ 1051602 w 1381279"/>
                <a:gd name="connsiteY7" fmla="*/ 295767 h 1773490"/>
                <a:gd name="connsiteX8" fmla="*/ 1005327 w 1381279"/>
                <a:gd name="connsiteY8" fmla="*/ 315048 h 1773490"/>
                <a:gd name="connsiteX9" fmla="*/ 872284 w 1381279"/>
                <a:gd name="connsiteY9" fmla="*/ 259132 h 1773490"/>
                <a:gd name="connsiteX10" fmla="*/ 853003 w 1381279"/>
                <a:gd name="connsiteY10" fmla="*/ 212856 h 1773490"/>
                <a:gd name="connsiteX11" fmla="*/ 899278 w 1381279"/>
                <a:gd name="connsiteY11" fmla="*/ 193575 h 1773490"/>
                <a:gd name="connsiteX12" fmla="*/ 1360106 w 1381279"/>
                <a:gd name="connsiteY12" fmla="*/ 305408 h 1773490"/>
                <a:gd name="connsiteX13" fmla="*/ 627409 w 1381279"/>
                <a:gd name="connsiteY13" fmla="*/ 2688 h 1773490"/>
                <a:gd name="connsiteX14" fmla="*/ 581133 w 1381279"/>
                <a:gd name="connsiteY14" fmla="*/ 21969 h 1773490"/>
                <a:gd name="connsiteX15" fmla="*/ 2688 w 1381279"/>
                <a:gd name="connsiteY15" fmla="*/ 1421807 h 1773490"/>
                <a:gd name="connsiteX16" fmla="*/ 21969 w 1381279"/>
                <a:gd name="connsiteY16" fmla="*/ 1468083 h 1773490"/>
                <a:gd name="connsiteX17" fmla="*/ 754667 w 1381279"/>
                <a:gd name="connsiteY17" fmla="*/ 1770803 h 1773490"/>
                <a:gd name="connsiteX18" fmla="*/ 800942 w 1381279"/>
                <a:gd name="connsiteY18" fmla="*/ 1751521 h 1773490"/>
                <a:gd name="connsiteX19" fmla="*/ 1377460 w 1381279"/>
                <a:gd name="connsiteY19" fmla="*/ 351683 h 1773490"/>
                <a:gd name="connsiteX20" fmla="*/ 1360106 w 1381279"/>
                <a:gd name="connsiteY20" fmla="*/ 305408 h 1773490"/>
                <a:gd name="connsiteX21" fmla="*/ 1360106 w 1381279"/>
                <a:gd name="connsiteY21" fmla="*/ 305408 h 1773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81279" h="1773490">
                  <a:moveTo>
                    <a:pt x="770092" y="1545209"/>
                  </a:moveTo>
                  <a:lnTo>
                    <a:pt x="170437" y="1296477"/>
                  </a:lnTo>
                  <a:lnTo>
                    <a:pt x="610055" y="230210"/>
                  </a:lnTo>
                  <a:lnTo>
                    <a:pt x="1211639" y="478941"/>
                  </a:lnTo>
                  <a:lnTo>
                    <a:pt x="770092" y="1545209"/>
                  </a:lnTo>
                  <a:close/>
                  <a:moveTo>
                    <a:pt x="899278" y="193575"/>
                  </a:moveTo>
                  <a:lnTo>
                    <a:pt x="1032321" y="249491"/>
                  </a:lnTo>
                  <a:cubicBezTo>
                    <a:pt x="1051602" y="257204"/>
                    <a:pt x="1059315" y="278413"/>
                    <a:pt x="1051602" y="295767"/>
                  </a:cubicBezTo>
                  <a:cubicBezTo>
                    <a:pt x="1043890" y="315048"/>
                    <a:pt x="1022680" y="322761"/>
                    <a:pt x="1005327" y="315048"/>
                  </a:cubicBezTo>
                  <a:lnTo>
                    <a:pt x="872284" y="259132"/>
                  </a:lnTo>
                  <a:cubicBezTo>
                    <a:pt x="853003" y="251419"/>
                    <a:pt x="845290" y="230210"/>
                    <a:pt x="853003" y="212856"/>
                  </a:cubicBezTo>
                  <a:cubicBezTo>
                    <a:pt x="858787" y="195503"/>
                    <a:pt x="879997" y="185862"/>
                    <a:pt x="899278" y="193575"/>
                  </a:cubicBezTo>
                  <a:close/>
                  <a:moveTo>
                    <a:pt x="1360106" y="305408"/>
                  </a:moveTo>
                  <a:lnTo>
                    <a:pt x="627409" y="2688"/>
                  </a:lnTo>
                  <a:cubicBezTo>
                    <a:pt x="608127" y="-5025"/>
                    <a:pt x="588846" y="4616"/>
                    <a:pt x="581133" y="21969"/>
                  </a:cubicBezTo>
                  <a:lnTo>
                    <a:pt x="2688" y="1421807"/>
                  </a:lnTo>
                  <a:cubicBezTo>
                    <a:pt x="-5025" y="1441089"/>
                    <a:pt x="4616" y="1460370"/>
                    <a:pt x="21969" y="1468083"/>
                  </a:cubicBezTo>
                  <a:lnTo>
                    <a:pt x="754667" y="1770803"/>
                  </a:lnTo>
                  <a:cubicBezTo>
                    <a:pt x="773948" y="1778515"/>
                    <a:pt x="793230" y="1768874"/>
                    <a:pt x="800942" y="1751521"/>
                  </a:cubicBezTo>
                  <a:lnTo>
                    <a:pt x="1377460" y="351683"/>
                  </a:lnTo>
                  <a:cubicBezTo>
                    <a:pt x="1387100" y="334330"/>
                    <a:pt x="1377460" y="313120"/>
                    <a:pt x="1360106" y="305408"/>
                  </a:cubicBezTo>
                  <a:lnTo>
                    <a:pt x="1360106" y="305408"/>
                  </a:lnTo>
                  <a:close/>
                </a:path>
              </a:pathLst>
            </a:custGeom>
            <a:solidFill>
              <a:srgbClr val="1E7C7A"/>
            </a:solidFill>
            <a:ln w="19248"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1AEB3F35-58B9-DA84-9BEC-6E3D0EDBD98F}"/>
                </a:ext>
              </a:extLst>
            </p:cNvPr>
            <p:cNvSpPr/>
            <p:nvPr/>
          </p:nvSpPr>
          <p:spPr>
            <a:xfrm>
              <a:off x="7737682" y="4124077"/>
              <a:ext cx="337426" cy="640146"/>
            </a:xfrm>
            <a:custGeom>
              <a:avLst/>
              <a:gdLst>
                <a:gd name="connsiteX0" fmla="*/ 44348 w 337426"/>
                <a:gd name="connsiteY0" fmla="*/ 640146 h 640146"/>
                <a:gd name="connsiteX1" fmla="*/ 0 w 337426"/>
                <a:gd name="connsiteY1" fmla="*/ 574589 h 640146"/>
                <a:gd name="connsiteX2" fmla="*/ 86767 w 337426"/>
                <a:gd name="connsiteY2" fmla="*/ 516745 h 640146"/>
                <a:gd name="connsiteX3" fmla="*/ 61701 w 337426"/>
                <a:gd name="connsiteY3" fmla="*/ 389487 h 640146"/>
                <a:gd name="connsiteX4" fmla="*/ 169677 w 337426"/>
                <a:gd name="connsiteY4" fmla="*/ 316217 h 640146"/>
                <a:gd name="connsiteX5" fmla="*/ 144611 w 337426"/>
                <a:gd name="connsiteY5" fmla="*/ 188959 h 640146"/>
                <a:gd name="connsiteX6" fmla="*/ 252588 w 337426"/>
                <a:gd name="connsiteY6" fmla="*/ 117617 h 640146"/>
                <a:gd name="connsiteX7" fmla="*/ 231378 w 337426"/>
                <a:gd name="connsiteY7" fmla="*/ 15425 h 640146"/>
                <a:gd name="connsiteX8" fmla="*/ 306576 w 337426"/>
                <a:gd name="connsiteY8" fmla="*/ 0 h 640146"/>
                <a:gd name="connsiteX9" fmla="*/ 337426 w 337426"/>
                <a:gd name="connsiteY9" fmla="*/ 152324 h 640146"/>
                <a:gd name="connsiteX10" fmla="*/ 229450 w 337426"/>
                <a:gd name="connsiteY10" fmla="*/ 225594 h 640146"/>
                <a:gd name="connsiteX11" fmla="*/ 254516 w 337426"/>
                <a:gd name="connsiteY11" fmla="*/ 352852 h 640146"/>
                <a:gd name="connsiteX12" fmla="*/ 146539 w 337426"/>
                <a:gd name="connsiteY12" fmla="*/ 424193 h 640146"/>
                <a:gd name="connsiteX13" fmla="*/ 173534 w 337426"/>
                <a:gd name="connsiteY13" fmla="*/ 553379 h 640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7426" h="640146">
                  <a:moveTo>
                    <a:pt x="44348" y="640146"/>
                  </a:moveTo>
                  <a:lnTo>
                    <a:pt x="0" y="574589"/>
                  </a:lnTo>
                  <a:lnTo>
                    <a:pt x="86767" y="516745"/>
                  </a:lnTo>
                  <a:lnTo>
                    <a:pt x="61701" y="389487"/>
                  </a:lnTo>
                  <a:lnTo>
                    <a:pt x="169677" y="316217"/>
                  </a:lnTo>
                  <a:lnTo>
                    <a:pt x="144611" y="188959"/>
                  </a:lnTo>
                  <a:lnTo>
                    <a:pt x="252588" y="117617"/>
                  </a:lnTo>
                  <a:lnTo>
                    <a:pt x="231378" y="15425"/>
                  </a:lnTo>
                  <a:lnTo>
                    <a:pt x="306576" y="0"/>
                  </a:lnTo>
                  <a:lnTo>
                    <a:pt x="337426" y="152324"/>
                  </a:lnTo>
                  <a:lnTo>
                    <a:pt x="229450" y="225594"/>
                  </a:lnTo>
                  <a:lnTo>
                    <a:pt x="254516" y="352852"/>
                  </a:lnTo>
                  <a:lnTo>
                    <a:pt x="146539" y="424193"/>
                  </a:lnTo>
                  <a:lnTo>
                    <a:pt x="173534" y="553379"/>
                  </a:lnTo>
                  <a:close/>
                </a:path>
              </a:pathLst>
            </a:custGeom>
            <a:solidFill>
              <a:srgbClr val="2DBDBA"/>
            </a:solidFill>
            <a:ln w="19248"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46E934C7-3589-31A7-4F16-BC1D07F3B7CB}"/>
                </a:ext>
              </a:extLst>
            </p:cNvPr>
            <p:cNvSpPr/>
            <p:nvPr/>
          </p:nvSpPr>
          <p:spPr>
            <a:xfrm>
              <a:off x="6625139" y="3659393"/>
              <a:ext cx="337426" cy="640146"/>
            </a:xfrm>
            <a:custGeom>
              <a:avLst/>
              <a:gdLst>
                <a:gd name="connsiteX0" fmla="*/ 28922 w 337426"/>
                <a:gd name="connsiteY0" fmla="*/ 640146 h 640146"/>
                <a:gd name="connsiteX1" fmla="*/ 0 w 337426"/>
                <a:gd name="connsiteY1" fmla="*/ 485894 h 640146"/>
                <a:gd name="connsiteX2" fmla="*/ 107976 w 337426"/>
                <a:gd name="connsiteY2" fmla="*/ 414553 h 640146"/>
                <a:gd name="connsiteX3" fmla="*/ 80982 w 337426"/>
                <a:gd name="connsiteY3" fmla="*/ 287295 h 640146"/>
                <a:gd name="connsiteX4" fmla="*/ 188959 w 337426"/>
                <a:gd name="connsiteY4" fmla="*/ 214025 h 640146"/>
                <a:gd name="connsiteX5" fmla="*/ 163893 w 337426"/>
                <a:gd name="connsiteY5" fmla="*/ 86767 h 640146"/>
                <a:gd name="connsiteX6" fmla="*/ 293079 w 337426"/>
                <a:gd name="connsiteY6" fmla="*/ 0 h 640146"/>
                <a:gd name="connsiteX7" fmla="*/ 337426 w 337426"/>
                <a:gd name="connsiteY7" fmla="*/ 63629 h 640146"/>
                <a:gd name="connsiteX8" fmla="*/ 250660 w 337426"/>
                <a:gd name="connsiteY8" fmla="*/ 121474 h 640146"/>
                <a:gd name="connsiteX9" fmla="*/ 275726 w 337426"/>
                <a:gd name="connsiteY9" fmla="*/ 248731 h 640146"/>
                <a:gd name="connsiteX10" fmla="*/ 167749 w 337426"/>
                <a:gd name="connsiteY10" fmla="*/ 322001 h 640146"/>
                <a:gd name="connsiteX11" fmla="*/ 192815 w 337426"/>
                <a:gd name="connsiteY11" fmla="*/ 449259 h 640146"/>
                <a:gd name="connsiteX12" fmla="*/ 84839 w 337426"/>
                <a:gd name="connsiteY12" fmla="*/ 522529 h 640146"/>
                <a:gd name="connsiteX13" fmla="*/ 106048 w 337426"/>
                <a:gd name="connsiteY13" fmla="*/ 624721 h 640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7426" h="640146">
                  <a:moveTo>
                    <a:pt x="28922" y="640146"/>
                  </a:moveTo>
                  <a:lnTo>
                    <a:pt x="0" y="485894"/>
                  </a:lnTo>
                  <a:lnTo>
                    <a:pt x="107976" y="414553"/>
                  </a:lnTo>
                  <a:lnTo>
                    <a:pt x="80982" y="287295"/>
                  </a:lnTo>
                  <a:lnTo>
                    <a:pt x="188959" y="214025"/>
                  </a:lnTo>
                  <a:lnTo>
                    <a:pt x="163893" y="86767"/>
                  </a:lnTo>
                  <a:lnTo>
                    <a:pt x="293079" y="0"/>
                  </a:lnTo>
                  <a:lnTo>
                    <a:pt x="337426" y="63629"/>
                  </a:lnTo>
                  <a:lnTo>
                    <a:pt x="250660" y="121474"/>
                  </a:lnTo>
                  <a:lnTo>
                    <a:pt x="275726" y="248731"/>
                  </a:lnTo>
                  <a:lnTo>
                    <a:pt x="167749" y="322001"/>
                  </a:lnTo>
                  <a:lnTo>
                    <a:pt x="192815" y="449259"/>
                  </a:lnTo>
                  <a:lnTo>
                    <a:pt x="84839" y="522529"/>
                  </a:lnTo>
                  <a:lnTo>
                    <a:pt x="106048" y="624721"/>
                  </a:lnTo>
                  <a:close/>
                </a:path>
              </a:pathLst>
            </a:custGeom>
            <a:solidFill>
              <a:srgbClr val="2DBDBA"/>
            </a:solidFill>
            <a:ln w="19248" cap="flat">
              <a:noFill/>
              <a:prstDash val="solid"/>
              <a:miter/>
            </a:ln>
          </p:spPr>
          <p:txBody>
            <a:bodyPr rtlCol="0" anchor="ctr"/>
            <a:lstStyle/>
            <a:p>
              <a:endParaRPr lang="en-US"/>
            </a:p>
          </p:txBody>
        </p:sp>
      </p:grpSp>
      <p:sp>
        <p:nvSpPr>
          <p:cNvPr id="47" name="TextBox 46">
            <a:extLst>
              <a:ext uri="{FF2B5EF4-FFF2-40B4-BE49-F238E27FC236}">
                <a16:creationId xmlns:a16="http://schemas.microsoft.com/office/drawing/2014/main" id="{BB64F259-2382-3DF9-43C6-A7115730F84C}"/>
              </a:ext>
            </a:extLst>
          </p:cNvPr>
          <p:cNvSpPr txBox="1"/>
          <p:nvPr/>
        </p:nvSpPr>
        <p:spPr>
          <a:xfrm>
            <a:off x="6202012" y="4848088"/>
            <a:ext cx="1900510" cy="369332"/>
          </a:xfrm>
          <a:prstGeom prst="rect">
            <a:avLst/>
          </a:prstGeom>
          <a:noFill/>
        </p:spPr>
        <p:txBody>
          <a:bodyPr wrap="square" rtlCol="0">
            <a:spAutoFit/>
          </a:bodyPr>
          <a:lstStyle/>
          <a:p>
            <a:r>
              <a:rPr lang="en-US" dirty="0"/>
              <a:t>Mobile design</a:t>
            </a:r>
          </a:p>
        </p:txBody>
      </p:sp>
      <p:grpSp>
        <p:nvGrpSpPr>
          <p:cNvPr id="30" name="Group 29">
            <a:extLst>
              <a:ext uri="{FF2B5EF4-FFF2-40B4-BE49-F238E27FC236}">
                <a16:creationId xmlns:a16="http://schemas.microsoft.com/office/drawing/2014/main" id="{FA94FE83-5A4B-D02F-3360-2FB1F63643D8}"/>
              </a:ext>
            </a:extLst>
          </p:cNvPr>
          <p:cNvGrpSpPr/>
          <p:nvPr/>
        </p:nvGrpSpPr>
        <p:grpSpPr>
          <a:xfrm>
            <a:off x="8657841" y="3423340"/>
            <a:ext cx="920069" cy="1242142"/>
            <a:chOff x="9163346" y="3452321"/>
            <a:chExt cx="1175413" cy="1586869"/>
          </a:xfrm>
        </p:grpSpPr>
        <p:sp>
          <p:nvSpPr>
            <p:cNvPr id="17" name="Freeform: Shape 16">
              <a:extLst>
                <a:ext uri="{FF2B5EF4-FFF2-40B4-BE49-F238E27FC236}">
                  <a16:creationId xmlns:a16="http://schemas.microsoft.com/office/drawing/2014/main" id="{44130389-8AFF-6532-105B-99B565915074}"/>
                </a:ext>
              </a:extLst>
            </p:cNvPr>
            <p:cNvSpPr/>
            <p:nvPr/>
          </p:nvSpPr>
          <p:spPr>
            <a:xfrm>
              <a:off x="9519246" y="3670202"/>
              <a:ext cx="121484" cy="327785"/>
            </a:xfrm>
            <a:custGeom>
              <a:avLst/>
              <a:gdLst>
                <a:gd name="connsiteX0" fmla="*/ 67496 w 121484"/>
                <a:gd name="connsiteY0" fmla="*/ 327786 h 327785"/>
                <a:gd name="connsiteX1" fmla="*/ 121484 w 121484"/>
                <a:gd name="connsiteY1" fmla="*/ 273797 h 327785"/>
                <a:gd name="connsiteX2" fmla="*/ 121484 w 121484"/>
                <a:gd name="connsiteY2" fmla="*/ 53988 h 327785"/>
                <a:gd name="connsiteX3" fmla="*/ 67496 w 121484"/>
                <a:gd name="connsiteY3" fmla="*/ 0 h 327785"/>
                <a:gd name="connsiteX4" fmla="*/ 67496 w 121484"/>
                <a:gd name="connsiteY4" fmla="*/ 327786 h 32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484" h="327785">
                  <a:moveTo>
                    <a:pt x="67496" y="327786"/>
                  </a:moveTo>
                  <a:lnTo>
                    <a:pt x="121484" y="273797"/>
                  </a:lnTo>
                  <a:cubicBezTo>
                    <a:pt x="62325" y="212471"/>
                    <a:pt x="62325" y="115315"/>
                    <a:pt x="121484" y="53988"/>
                  </a:cubicBezTo>
                  <a:lnTo>
                    <a:pt x="67496" y="0"/>
                  </a:lnTo>
                  <a:cubicBezTo>
                    <a:pt x="-22499" y="90731"/>
                    <a:pt x="-22499" y="237055"/>
                    <a:pt x="67496" y="327786"/>
                  </a:cubicBezTo>
                  <a:close/>
                </a:path>
              </a:pathLst>
            </a:custGeom>
            <a:solidFill>
              <a:srgbClr val="1E7C7A"/>
            </a:solidFill>
            <a:ln w="19248"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8234C1AE-7DB3-CBE8-91C2-C9EC2A3F3B0C}"/>
                </a:ext>
              </a:extLst>
            </p:cNvPr>
            <p:cNvSpPr/>
            <p:nvPr/>
          </p:nvSpPr>
          <p:spPr>
            <a:xfrm>
              <a:off x="9365019" y="3562225"/>
              <a:ext cx="167735" cy="543738"/>
            </a:xfrm>
            <a:custGeom>
              <a:avLst/>
              <a:gdLst>
                <a:gd name="connsiteX0" fmla="*/ 113747 w 167735"/>
                <a:gd name="connsiteY0" fmla="*/ 543739 h 543738"/>
                <a:gd name="connsiteX1" fmla="*/ 167735 w 167735"/>
                <a:gd name="connsiteY1" fmla="*/ 489750 h 543738"/>
                <a:gd name="connsiteX2" fmla="*/ 166353 w 167735"/>
                <a:gd name="connsiteY2" fmla="*/ 55371 h 543738"/>
                <a:gd name="connsiteX3" fmla="*/ 167735 w 167735"/>
                <a:gd name="connsiteY3" fmla="*/ 53988 h 543738"/>
                <a:gd name="connsiteX4" fmla="*/ 113747 w 167735"/>
                <a:gd name="connsiteY4" fmla="*/ 0 h 543738"/>
                <a:gd name="connsiteX5" fmla="*/ 109904 w 167735"/>
                <a:gd name="connsiteY5" fmla="*/ 539896 h 543738"/>
                <a:gd name="connsiteX6" fmla="*/ 113747 w 167735"/>
                <a:gd name="connsiteY6" fmla="*/ 543739 h 54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7735" h="543738">
                  <a:moveTo>
                    <a:pt x="113747" y="543739"/>
                  </a:moveTo>
                  <a:lnTo>
                    <a:pt x="167735" y="489750"/>
                  </a:lnTo>
                  <a:cubicBezTo>
                    <a:pt x="47403" y="370182"/>
                    <a:pt x="46784" y="175703"/>
                    <a:pt x="166353" y="55371"/>
                  </a:cubicBezTo>
                  <a:cubicBezTo>
                    <a:pt x="166811" y="54908"/>
                    <a:pt x="167272" y="54447"/>
                    <a:pt x="167735" y="53988"/>
                  </a:cubicBezTo>
                  <a:lnTo>
                    <a:pt x="113747" y="0"/>
                  </a:lnTo>
                  <a:cubicBezTo>
                    <a:pt x="-36402" y="148028"/>
                    <a:pt x="-38122" y="389747"/>
                    <a:pt x="109904" y="539896"/>
                  </a:cubicBezTo>
                  <a:cubicBezTo>
                    <a:pt x="111177" y="541186"/>
                    <a:pt x="112457" y="542466"/>
                    <a:pt x="113747" y="543739"/>
                  </a:cubicBezTo>
                  <a:close/>
                </a:path>
              </a:pathLst>
            </a:custGeom>
            <a:solidFill>
              <a:srgbClr val="2BB3B0"/>
            </a:solidFill>
            <a:ln w="19248"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D36FCEAE-AD69-C849-4E51-8FC09E37FFB7}"/>
                </a:ext>
              </a:extLst>
            </p:cNvPr>
            <p:cNvSpPr/>
            <p:nvPr/>
          </p:nvSpPr>
          <p:spPr>
            <a:xfrm>
              <a:off x="9210714" y="3452321"/>
              <a:ext cx="212134" cy="763547"/>
            </a:xfrm>
            <a:custGeom>
              <a:avLst/>
              <a:gdLst>
                <a:gd name="connsiteX0" fmla="*/ 212135 w 212134"/>
                <a:gd name="connsiteY0" fmla="*/ 709560 h 763547"/>
                <a:gd name="connsiteX1" fmla="*/ 212135 w 212134"/>
                <a:gd name="connsiteY1" fmla="*/ 53988 h 763547"/>
                <a:gd name="connsiteX2" fmla="*/ 158147 w 212134"/>
                <a:gd name="connsiteY2" fmla="*/ 0 h 763547"/>
                <a:gd name="connsiteX3" fmla="*/ 158108 w 212134"/>
                <a:gd name="connsiteY3" fmla="*/ 763509 h 763547"/>
                <a:gd name="connsiteX4" fmla="*/ 158147 w 212134"/>
                <a:gd name="connsiteY4" fmla="*/ 763548 h 7635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134" h="763547">
                  <a:moveTo>
                    <a:pt x="212135" y="709560"/>
                  </a:moveTo>
                  <a:cubicBezTo>
                    <a:pt x="32144" y="528099"/>
                    <a:pt x="32144" y="235448"/>
                    <a:pt x="212135" y="53988"/>
                  </a:cubicBezTo>
                  <a:lnTo>
                    <a:pt x="158147" y="0"/>
                  </a:lnTo>
                  <a:cubicBezTo>
                    <a:pt x="-52700" y="210826"/>
                    <a:pt x="-52718" y="552660"/>
                    <a:pt x="158108" y="763509"/>
                  </a:cubicBezTo>
                  <a:cubicBezTo>
                    <a:pt x="158122" y="763523"/>
                    <a:pt x="158133" y="763534"/>
                    <a:pt x="158147" y="763548"/>
                  </a:cubicBezTo>
                  <a:close/>
                </a:path>
              </a:pathLst>
            </a:custGeom>
            <a:solidFill>
              <a:srgbClr val="7BDFDD"/>
            </a:solidFill>
            <a:ln w="19248"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81E7B360-1A9A-CEA9-CA4C-BDE30F52D96C}"/>
                </a:ext>
              </a:extLst>
            </p:cNvPr>
            <p:cNvSpPr/>
            <p:nvPr/>
          </p:nvSpPr>
          <p:spPr>
            <a:xfrm>
              <a:off x="9863375" y="3670202"/>
              <a:ext cx="121484" cy="327785"/>
            </a:xfrm>
            <a:custGeom>
              <a:avLst/>
              <a:gdLst>
                <a:gd name="connsiteX0" fmla="*/ 53988 w 121484"/>
                <a:gd name="connsiteY0" fmla="*/ 327786 h 327785"/>
                <a:gd name="connsiteX1" fmla="*/ 53988 w 121484"/>
                <a:gd name="connsiteY1" fmla="*/ 0 h 327785"/>
                <a:gd name="connsiteX2" fmla="*/ 0 w 121484"/>
                <a:gd name="connsiteY2" fmla="*/ 53988 h 327785"/>
                <a:gd name="connsiteX3" fmla="*/ 44347 w 121484"/>
                <a:gd name="connsiteY3" fmla="*/ 163893 h 327785"/>
                <a:gd name="connsiteX4" fmla="*/ 0 w 121484"/>
                <a:gd name="connsiteY4" fmla="*/ 273797 h 32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484" h="327785">
                  <a:moveTo>
                    <a:pt x="53988" y="327786"/>
                  </a:moveTo>
                  <a:cubicBezTo>
                    <a:pt x="143983" y="237055"/>
                    <a:pt x="143983" y="90731"/>
                    <a:pt x="53988" y="0"/>
                  </a:cubicBezTo>
                  <a:lnTo>
                    <a:pt x="0" y="53988"/>
                  </a:lnTo>
                  <a:cubicBezTo>
                    <a:pt x="28828" y="83256"/>
                    <a:pt x="44789" y="122814"/>
                    <a:pt x="44347" y="163893"/>
                  </a:cubicBezTo>
                  <a:cubicBezTo>
                    <a:pt x="44415" y="204899"/>
                    <a:pt x="28508" y="244320"/>
                    <a:pt x="0" y="273797"/>
                  </a:cubicBezTo>
                  <a:close/>
                </a:path>
              </a:pathLst>
            </a:custGeom>
            <a:solidFill>
              <a:srgbClr val="1E7C7A"/>
            </a:solidFill>
            <a:ln w="19248"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75F031E2-7C26-696B-2269-7CCF67D2F1D1}"/>
                </a:ext>
              </a:extLst>
            </p:cNvPr>
            <p:cNvSpPr/>
            <p:nvPr/>
          </p:nvSpPr>
          <p:spPr>
            <a:xfrm>
              <a:off x="9968516" y="3562225"/>
              <a:ext cx="167735" cy="543738"/>
            </a:xfrm>
            <a:custGeom>
              <a:avLst/>
              <a:gdLst>
                <a:gd name="connsiteX0" fmla="*/ 0 w 167735"/>
                <a:gd name="connsiteY0" fmla="*/ 489750 h 543738"/>
                <a:gd name="connsiteX1" fmla="*/ 53988 w 167735"/>
                <a:gd name="connsiteY1" fmla="*/ 543739 h 543738"/>
                <a:gd name="connsiteX2" fmla="*/ 57831 w 167735"/>
                <a:gd name="connsiteY2" fmla="*/ 3843 h 543738"/>
                <a:gd name="connsiteX3" fmla="*/ 53988 w 167735"/>
                <a:gd name="connsiteY3" fmla="*/ 0 h 543738"/>
                <a:gd name="connsiteX4" fmla="*/ 0 w 167735"/>
                <a:gd name="connsiteY4" fmla="*/ 53988 h 543738"/>
                <a:gd name="connsiteX5" fmla="*/ 1383 w 167735"/>
                <a:gd name="connsiteY5" fmla="*/ 488368 h 543738"/>
                <a:gd name="connsiteX6" fmla="*/ 0 w 167735"/>
                <a:gd name="connsiteY6" fmla="*/ 489750 h 54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7735" h="543738">
                  <a:moveTo>
                    <a:pt x="0" y="489750"/>
                  </a:moveTo>
                  <a:lnTo>
                    <a:pt x="53988" y="543739"/>
                  </a:lnTo>
                  <a:cubicBezTo>
                    <a:pt x="204137" y="395711"/>
                    <a:pt x="205857" y="153992"/>
                    <a:pt x="57831" y="3843"/>
                  </a:cubicBezTo>
                  <a:cubicBezTo>
                    <a:pt x="56558" y="2553"/>
                    <a:pt x="55278" y="1273"/>
                    <a:pt x="53988" y="0"/>
                  </a:cubicBezTo>
                  <a:lnTo>
                    <a:pt x="0" y="53988"/>
                  </a:lnTo>
                  <a:cubicBezTo>
                    <a:pt x="120332" y="173557"/>
                    <a:pt x="120951" y="368036"/>
                    <a:pt x="1383" y="488368"/>
                  </a:cubicBezTo>
                  <a:cubicBezTo>
                    <a:pt x="924" y="488831"/>
                    <a:pt x="463" y="489291"/>
                    <a:pt x="0" y="489750"/>
                  </a:cubicBezTo>
                  <a:close/>
                </a:path>
              </a:pathLst>
            </a:custGeom>
            <a:solidFill>
              <a:srgbClr val="2BB3B0"/>
            </a:solidFill>
            <a:ln w="19248"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72870863-46A3-69D7-2883-889E4EF5CB27}"/>
                </a:ext>
              </a:extLst>
            </p:cNvPr>
            <p:cNvSpPr/>
            <p:nvPr/>
          </p:nvSpPr>
          <p:spPr>
            <a:xfrm>
              <a:off x="10078420" y="3452321"/>
              <a:ext cx="212134" cy="763547"/>
            </a:xfrm>
            <a:custGeom>
              <a:avLst/>
              <a:gdLst>
                <a:gd name="connsiteX0" fmla="*/ 0 w 212134"/>
                <a:gd name="connsiteY0" fmla="*/ 709560 h 763547"/>
                <a:gd name="connsiteX1" fmla="*/ 53988 w 212134"/>
                <a:gd name="connsiteY1" fmla="*/ 763548 h 763547"/>
                <a:gd name="connsiteX2" fmla="*/ 54027 w 212134"/>
                <a:gd name="connsiteY2" fmla="*/ 39 h 763547"/>
                <a:gd name="connsiteX3" fmla="*/ 53988 w 212134"/>
                <a:gd name="connsiteY3" fmla="*/ 0 h 763547"/>
                <a:gd name="connsiteX4" fmla="*/ 0 w 212134"/>
                <a:gd name="connsiteY4" fmla="*/ 53988 h 763547"/>
                <a:gd name="connsiteX5" fmla="*/ 0 w 212134"/>
                <a:gd name="connsiteY5" fmla="*/ 709560 h 763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2134" h="763547">
                  <a:moveTo>
                    <a:pt x="0" y="709560"/>
                  </a:moveTo>
                  <a:lnTo>
                    <a:pt x="53988" y="763548"/>
                  </a:lnTo>
                  <a:cubicBezTo>
                    <a:pt x="264835" y="552722"/>
                    <a:pt x="264853" y="210888"/>
                    <a:pt x="54027" y="39"/>
                  </a:cubicBezTo>
                  <a:cubicBezTo>
                    <a:pt x="54015" y="26"/>
                    <a:pt x="54002" y="13"/>
                    <a:pt x="53988" y="0"/>
                  </a:cubicBezTo>
                  <a:lnTo>
                    <a:pt x="0" y="53988"/>
                  </a:lnTo>
                  <a:cubicBezTo>
                    <a:pt x="179991" y="235448"/>
                    <a:pt x="179991" y="528099"/>
                    <a:pt x="0" y="709560"/>
                  </a:cubicBezTo>
                  <a:close/>
                </a:path>
              </a:pathLst>
            </a:custGeom>
            <a:solidFill>
              <a:srgbClr val="7BDFDD"/>
            </a:solidFill>
            <a:ln w="19248"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3854F9E8-CCA6-4F63-FB88-D62536F4B277}"/>
                </a:ext>
              </a:extLst>
            </p:cNvPr>
            <p:cNvSpPr/>
            <p:nvPr/>
          </p:nvSpPr>
          <p:spPr>
            <a:xfrm>
              <a:off x="9163346" y="3756792"/>
              <a:ext cx="1175413" cy="1282398"/>
            </a:xfrm>
            <a:custGeom>
              <a:avLst/>
              <a:gdLst>
                <a:gd name="connsiteX0" fmla="*/ 1175375 w 1175413"/>
                <a:gd name="connsiteY0" fmla="*/ 1238242 h 1282398"/>
                <a:gd name="connsiteX1" fmla="*/ 1175375 w 1175413"/>
                <a:gd name="connsiteY1" fmla="*/ 1238242 h 1282398"/>
                <a:gd name="connsiteX2" fmla="*/ 1172098 w 1175413"/>
                <a:gd name="connsiteY2" fmla="*/ 1228409 h 1282398"/>
                <a:gd name="connsiteX3" fmla="*/ 1172098 w 1175413"/>
                <a:gd name="connsiteY3" fmla="*/ 1227252 h 1282398"/>
                <a:gd name="connsiteX4" fmla="*/ 622574 w 1175413"/>
                <a:gd name="connsiteY4" fmla="*/ 157128 h 1282398"/>
                <a:gd name="connsiteX5" fmla="*/ 616212 w 1175413"/>
                <a:gd name="connsiteY5" fmla="*/ 148644 h 1282398"/>
                <a:gd name="connsiteX6" fmla="*/ 658787 w 1175413"/>
                <a:gd name="connsiteY6" fmla="*/ 48224 h 1282398"/>
                <a:gd name="connsiteX7" fmla="*/ 558367 w 1175413"/>
                <a:gd name="connsiteY7" fmla="*/ 5648 h 1282398"/>
                <a:gd name="connsiteX8" fmla="*/ 515792 w 1175413"/>
                <a:gd name="connsiteY8" fmla="*/ 106068 h 1282398"/>
                <a:gd name="connsiteX9" fmla="*/ 558367 w 1175413"/>
                <a:gd name="connsiteY9" fmla="*/ 148644 h 1282398"/>
                <a:gd name="connsiteX10" fmla="*/ 553161 w 1175413"/>
                <a:gd name="connsiteY10" fmla="*/ 156164 h 1282398"/>
                <a:gd name="connsiteX11" fmla="*/ 3638 w 1175413"/>
                <a:gd name="connsiteY11" fmla="*/ 1226288 h 1282398"/>
                <a:gd name="connsiteX12" fmla="*/ 3638 w 1175413"/>
                <a:gd name="connsiteY12" fmla="*/ 1227445 h 1282398"/>
                <a:gd name="connsiteX13" fmla="*/ 360 w 1175413"/>
                <a:gd name="connsiteY13" fmla="*/ 1237278 h 1282398"/>
                <a:gd name="connsiteX14" fmla="*/ 360 w 1175413"/>
                <a:gd name="connsiteY14" fmla="*/ 1237278 h 1282398"/>
                <a:gd name="connsiteX15" fmla="*/ 360 w 1175413"/>
                <a:gd name="connsiteY15" fmla="*/ 1246919 h 1282398"/>
                <a:gd name="connsiteX16" fmla="*/ 360 w 1175413"/>
                <a:gd name="connsiteY16" fmla="*/ 1249233 h 1282398"/>
                <a:gd name="connsiteX17" fmla="*/ 3059 w 1175413"/>
                <a:gd name="connsiteY17" fmla="*/ 1258295 h 1282398"/>
                <a:gd name="connsiteX18" fmla="*/ 3059 w 1175413"/>
                <a:gd name="connsiteY18" fmla="*/ 1258295 h 1282398"/>
                <a:gd name="connsiteX19" fmla="*/ 5759 w 1175413"/>
                <a:gd name="connsiteY19" fmla="*/ 1262537 h 1282398"/>
                <a:gd name="connsiteX20" fmla="*/ 9615 w 1175413"/>
                <a:gd name="connsiteY20" fmla="*/ 1268129 h 1282398"/>
                <a:gd name="connsiteX21" fmla="*/ 9615 w 1175413"/>
                <a:gd name="connsiteY21" fmla="*/ 1268129 h 1282398"/>
                <a:gd name="connsiteX22" fmla="*/ 12700 w 1175413"/>
                <a:gd name="connsiteY22" fmla="*/ 1270442 h 1282398"/>
                <a:gd name="connsiteX23" fmla="*/ 18099 w 1175413"/>
                <a:gd name="connsiteY23" fmla="*/ 1274684 h 1282398"/>
                <a:gd name="connsiteX24" fmla="*/ 22727 w 1175413"/>
                <a:gd name="connsiteY24" fmla="*/ 1276805 h 1282398"/>
                <a:gd name="connsiteX25" fmla="*/ 28511 w 1175413"/>
                <a:gd name="connsiteY25" fmla="*/ 1278926 h 1282398"/>
                <a:gd name="connsiteX26" fmla="*/ 33524 w 1175413"/>
                <a:gd name="connsiteY26" fmla="*/ 1278926 h 1282398"/>
                <a:gd name="connsiteX27" fmla="*/ 37766 w 1175413"/>
                <a:gd name="connsiteY27" fmla="*/ 1282397 h 1282398"/>
                <a:gd name="connsiteX28" fmla="*/ 40466 w 1175413"/>
                <a:gd name="connsiteY28" fmla="*/ 1282397 h 1282398"/>
                <a:gd name="connsiteX29" fmla="*/ 42972 w 1175413"/>
                <a:gd name="connsiteY29" fmla="*/ 1282397 h 1282398"/>
                <a:gd name="connsiteX30" fmla="*/ 53191 w 1175413"/>
                <a:gd name="connsiteY30" fmla="*/ 1279697 h 1282398"/>
                <a:gd name="connsiteX31" fmla="*/ 587675 w 1175413"/>
                <a:gd name="connsiteY31" fmla="*/ 1044656 h 1282398"/>
                <a:gd name="connsiteX32" fmla="*/ 1121387 w 1175413"/>
                <a:gd name="connsiteY32" fmla="*/ 1279119 h 1282398"/>
                <a:gd name="connsiteX33" fmla="*/ 1136812 w 1175413"/>
                <a:gd name="connsiteY33" fmla="*/ 1282397 h 1282398"/>
                <a:gd name="connsiteX34" fmla="*/ 1136812 w 1175413"/>
                <a:gd name="connsiteY34" fmla="*/ 1282397 h 1282398"/>
                <a:gd name="connsiteX35" fmla="*/ 1146260 w 1175413"/>
                <a:gd name="connsiteY35" fmla="*/ 1281047 h 1282398"/>
                <a:gd name="connsiteX36" fmla="*/ 1148960 w 1175413"/>
                <a:gd name="connsiteY36" fmla="*/ 1281047 h 1282398"/>
                <a:gd name="connsiteX37" fmla="*/ 1156094 w 1175413"/>
                <a:gd name="connsiteY37" fmla="*/ 1277769 h 1282398"/>
                <a:gd name="connsiteX38" fmla="*/ 1157829 w 1175413"/>
                <a:gd name="connsiteY38" fmla="*/ 1276612 h 1282398"/>
                <a:gd name="connsiteX39" fmla="*/ 1164770 w 1175413"/>
                <a:gd name="connsiteY39" fmla="*/ 1271021 h 1282398"/>
                <a:gd name="connsiteX40" fmla="*/ 1164770 w 1175413"/>
                <a:gd name="connsiteY40" fmla="*/ 1271021 h 1282398"/>
                <a:gd name="connsiteX41" fmla="*/ 1168820 w 1175413"/>
                <a:gd name="connsiteY41" fmla="*/ 1265043 h 1282398"/>
                <a:gd name="connsiteX42" fmla="*/ 1171133 w 1175413"/>
                <a:gd name="connsiteY42" fmla="*/ 1261187 h 1282398"/>
                <a:gd name="connsiteX43" fmla="*/ 1171133 w 1175413"/>
                <a:gd name="connsiteY43" fmla="*/ 1261187 h 1282398"/>
                <a:gd name="connsiteX44" fmla="*/ 1173833 w 1175413"/>
                <a:gd name="connsiteY44" fmla="*/ 1251932 h 1282398"/>
                <a:gd name="connsiteX45" fmla="*/ 1173833 w 1175413"/>
                <a:gd name="connsiteY45" fmla="*/ 1249811 h 1282398"/>
                <a:gd name="connsiteX46" fmla="*/ 1175375 w 1175413"/>
                <a:gd name="connsiteY46" fmla="*/ 1238242 h 1282398"/>
                <a:gd name="connsiteX47" fmla="*/ 847590 w 1175413"/>
                <a:gd name="connsiteY47" fmla="*/ 764881 h 1282398"/>
                <a:gd name="connsiteX48" fmla="*/ 652846 w 1175413"/>
                <a:gd name="connsiteY48" fmla="*/ 633188 h 1282398"/>
                <a:gd name="connsiteX49" fmla="*/ 746747 w 1175413"/>
                <a:gd name="connsiteY49" fmla="*/ 568981 h 1282398"/>
                <a:gd name="connsiteX50" fmla="*/ 587289 w 1175413"/>
                <a:gd name="connsiteY50" fmla="*/ 258163 h 1282398"/>
                <a:gd name="connsiteX51" fmla="*/ 711269 w 1175413"/>
                <a:gd name="connsiteY51" fmla="*/ 499375 h 1282398"/>
                <a:gd name="connsiteX52" fmla="*/ 584397 w 1175413"/>
                <a:gd name="connsiteY52" fmla="*/ 586720 h 1282398"/>
                <a:gd name="connsiteX53" fmla="*/ 468708 w 1175413"/>
                <a:gd name="connsiteY53" fmla="*/ 509594 h 1282398"/>
                <a:gd name="connsiteX54" fmla="*/ 460610 w 1175413"/>
                <a:gd name="connsiteY54" fmla="*/ 505352 h 1282398"/>
                <a:gd name="connsiteX55" fmla="*/ 425710 w 1175413"/>
                <a:gd name="connsiteY55" fmla="*/ 572644 h 1282398"/>
                <a:gd name="connsiteX56" fmla="*/ 516141 w 1175413"/>
                <a:gd name="connsiteY56" fmla="*/ 633767 h 1282398"/>
                <a:gd name="connsiteX57" fmla="*/ 326989 w 1175413"/>
                <a:gd name="connsiteY57" fmla="*/ 763531 h 1282398"/>
                <a:gd name="connsiteX58" fmla="*/ 121641 w 1175413"/>
                <a:gd name="connsiteY58" fmla="*/ 1164972 h 1282398"/>
                <a:gd name="connsiteX59" fmla="*/ 257768 w 1175413"/>
                <a:gd name="connsiteY59" fmla="*/ 899659 h 1282398"/>
                <a:gd name="connsiteX60" fmla="*/ 491653 w 1175413"/>
                <a:gd name="connsiteY60" fmla="*/ 1002429 h 1282398"/>
                <a:gd name="connsiteX61" fmla="*/ 337401 w 1175413"/>
                <a:gd name="connsiteY61" fmla="*/ 850491 h 1282398"/>
                <a:gd name="connsiteX62" fmla="*/ 584783 w 1175413"/>
                <a:gd name="connsiteY62" fmla="*/ 680235 h 1282398"/>
                <a:gd name="connsiteX63" fmla="*/ 836985 w 1175413"/>
                <a:gd name="connsiteY63" fmla="*/ 850877 h 1282398"/>
                <a:gd name="connsiteX64" fmla="*/ 587675 w 1175413"/>
                <a:gd name="connsiteY64" fmla="*/ 960396 h 1282398"/>
                <a:gd name="connsiteX65" fmla="*/ 992972 w 1175413"/>
                <a:gd name="connsiteY65" fmla="*/ 1138557 h 1282398"/>
                <a:gd name="connsiteX66" fmla="*/ 683504 w 1175413"/>
                <a:gd name="connsiteY66" fmla="*/ 1002622 h 1282398"/>
                <a:gd name="connsiteX67" fmla="*/ 917003 w 1175413"/>
                <a:gd name="connsiteY67" fmla="*/ 900044 h 1282398"/>
                <a:gd name="connsiteX68" fmla="*/ 1052938 w 1175413"/>
                <a:gd name="connsiteY68" fmla="*/ 1164780 h 128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1175413" h="1282398">
                  <a:moveTo>
                    <a:pt x="1175375" y="1238242"/>
                  </a:moveTo>
                  <a:lnTo>
                    <a:pt x="1175375" y="1238242"/>
                  </a:lnTo>
                  <a:cubicBezTo>
                    <a:pt x="1174782" y="1234818"/>
                    <a:pt x="1173677" y="1231503"/>
                    <a:pt x="1172098" y="1228409"/>
                  </a:cubicBezTo>
                  <a:cubicBezTo>
                    <a:pt x="1172098" y="1228409"/>
                    <a:pt x="1172098" y="1228409"/>
                    <a:pt x="1172098" y="1227252"/>
                  </a:cubicBezTo>
                  <a:lnTo>
                    <a:pt x="622574" y="157128"/>
                  </a:lnTo>
                  <a:cubicBezTo>
                    <a:pt x="620901" y="153991"/>
                    <a:pt x="618755" y="151129"/>
                    <a:pt x="616212" y="148644"/>
                  </a:cubicBezTo>
                  <a:cubicBezTo>
                    <a:pt x="655698" y="132671"/>
                    <a:pt x="674760" y="87711"/>
                    <a:pt x="658787" y="48224"/>
                  </a:cubicBezTo>
                  <a:cubicBezTo>
                    <a:pt x="642814" y="8737"/>
                    <a:pt x="597854" y="-10324"/>
                    <a:pt x="558367" y="5648"/>
                  </a:cubicBezTo>
                  <a:cubicBezTo>
                    <a:pt x="518880" y="21621"/>
                    <a:pt x="499819" y="66582"/>
                    <a:pt x="515792" y="106068"/>
                  </a:cubicBezTo>
                  <a:cubicBezTo>
                    <a:pt x="523629" y="125443"/>
                    <a:pt x="538993" y="140806"/>
                    <a:pt x="558367" y="148644"/>
                  </a:cubicBezTo>
                  <a:cubicBezTo>
                    <a:pt x="556308" y="150910"/>
                    <a:pt x="554557" y="153439"/>
                    <a:pt x="553161" y="156164"/>
                  </a:cubicBezTo>
                  <a:lnTo>
                    <a:pt x="3638" y="1226288"/>
                  </a:lnTo>
                  <a:cubicBezTo>
                    <a:pt x="3638" y="1226288"/>
                    <a:pt x="3638" y="1226288"/>
                    <a:pt x="3638" y="1227445"/>
                  </a:cubicBezTo>
                  <a:cubicBezTo>
                    <a:pt x="2059" y="1230539"/>
                    <a:pt x="954" y="1233856"/>
                    <a:pt x="360" y="1237278"/>
                  </a:cubicBezTo>
                  <a:lnTo>
                    <a:pt x="360" y="1237278"/>
                  </a:lnTo>
                  <a:cubicBezTo>
                    <a:pt x="-120" y="1240473"/>
                    <a:pt x="-120" y="1243724"/>
                    <a:pt x="360" y="1246919"/>
                  </a:cubicBezTo>
                  <a:cubicBezTo>
                    <a:pt x="360" y="1246919"/>
                    <a:pt x="360" y="1248461"/>
                    <a:pt x="360" y="1249233"/>
                  </a:cubicBezTo>
                  <a:cubicBezTo>
                    <a:pt x="885" y="1252352"/>
                    <a:pt x="1791" y="1255397"/>
                    <a:pt x="3059" y="1258295"/>
                  </a:cubicBezTo>
                  <a:cubicBezTo>
                    <a:pt x="3059" y="1258295"/>
                    <a:pt x="3059" y="1258295"/>
                    <a:pt x="3059" y="1258295"/>
                  </a:cubicBezTo>
                  <a:cubicBezTo>
                    <a:pt x="3059" y="1258295"/>
                    <a:pt x="4988" y="1260994"/>
                    <a:pt x="5759" y="1262537"/>
                  </a:cubicBezTo>
                  <a:cubicBezTo>
                    <a:pt x="6933" y="1264475"/>
                    <a:pt x="8221" y="1266341"/>
                    <a:pt x="9615" y="1268129"/>
                  </a:cubicBezTo>
                  <a:lnTo>
                    <a:pt x="9615" y="1268129"/>
                  </a:lnTo>
                  <a:cubicBezTo>
                    <a:pt x="10597" y="1268961"/>
                    <a:pt x="11626" y="1269733"/>
                    <a:pt x="12700" y="1270442"/>
                  </a:cubicBezTo>
                  <a:cubicBezTo>
                    <a:pt x="14366" y="1272020"/>
                    <a:pt x="16173" y="1273441"/>
                    <a:pt x="18099" y="1274684"/>
                  </a:cubicBezTo>
                  <a:cubicBezTo>
                    <a:pt x="19605" y="1275471"/>
                    <a:pt x="21149" y="1276178"/>
                    <a:pt x="22727" y="1276805"/>
                  </a:cubicBezTo>
                  <a:lnTo>
                    <a:pt x="28511" y="1278926"/>
                  </a:lnTo>
                  <a:lnTo>
                    <a:pt x="33524" y="1278926"/>
                  </a:lnTo>
                  <a:lnTo>
                    <a:pt x="37766" y="1282397"/>
                  </a:lnTo>
                  <a:lnTo>
                    <a:pt x="40466" y="1282397"/>
                  </a:lnTo>
                  <a:lnTo>
                    <a:pt x="42972" y="1282397"/>
                  </a:lnTo>
                  <a:cubicBezTo>
                    <a:pt x="46505" y="1282065"/>
                    <a:pt x="49958" y="1281153"/>
                    <a:pt x="53191" y="1279697"/>
                  </a:cubicBezTo>
                  <a:lnTo>
                    <a:pt x="587675" y="1044656"/>
                  </a:lnTo>
                  <a:lnTo>
                    <a:pt x="1121387" y="1279119"/>
                  </a:lnTo>
                  <a:cubicBezTo>
                    <a:pt x="1126229" y="1281325"/>
                    <a:pt x="1131493" y="1282443"/>
                    <a:pt x="1136812" y="1282397"/>
                  </a:cubicBezTo>
                  <a:lnTo>
                    <a:pt x="1136812" y="1282397"/>
                  </a:lnTo>
                  <a:cubicBezTo>
                    <a:pt x="1140005" y="1282339"/>
                    <a:pt x="1143179" y="1281886"/>
                    <a:pt x="1146260" y="1281047"/>
                  </a:cubicBezTo>
                  <a:lnTo>
                    <a:pt x="1148960" y="1281047"/>
                  </a:lnTo>
                  <a:cubicBezTo>
                    <a:pt x="1151409" y="1280118"/>
                    <a:pt x="1153794" y="1279023"/>
                    <a:pt x="1156094" y="1277769"/>
                  </a:cubicBezTo>
                  <a:lnTo>
                    <a:pt x="1157829" y="1276612"/>
                  </a:lnTo>
                  <a:cubicBezTo>
                    <a:pt x="1160351" y="1275024"/>
                    <a:pt x="1162680" y="1273148"/>
                    <a:pt x="1164770" y="1271021"/>
                  </a:cubicBezTo>
                  <a:lnTo>
                    <a:pt x="1164770" y="1271021"/>
                  </a:lnTo>
                  <a:cubicBezTo>
                    <a:pt x="1166275" y="1269137"/>
                    <a:pt x="1167628" y="1267137"/>
                    <a:pt x="1168820" y="1265043"/>
                  </a:cubicBezTo>
                  <a:cubicBezTo>
                    <a:pt x="1169660" y="1263802"/>
                    <a:pt x="1170433" y="1262514"/>
                    <a:pt x="1171133" y="1261187"/>
                  </a:cubicBezTo>
                  <a:cubicBezTo>
                    <a:pt x="1171133" y="1261187"/>
                    <a:pt x="1171133" y="1261187"/>
                    <a:pt x="1171133" y="1261187"/>
                  </a:cubicBezTo>
                  <a:cubicBezTo>
                    <a:pt x="1172437" y="1258235"/>
                    <a:pt x="1173345" y="1255123"/>
                    <a:pt x="1173833" y="1251932"/>
                  </a:cubicBezTo>
                  <a:cubicBezTo>
                    <a:pt x="1173833" y="1251932"/>
                    <a:pt x="1173833" y="1250582"/>
                    <a:pt x="1173833" y="1249811"/>
                  </a:cubicBezTo>
                  <a:cubicBezTo>
                    <a:pt x="1175044" y="1246080"/>
                    <a:pt x="1175566" y="1242160"/>
                    <a:pt x="1175375" y="1238242"/>
                  </a:cubicBezTo>
                  <a:close/>
                  <a:moveTo>
                    <a:pt x="847590" y="764881"/>
                  </a:moveTo>
                  <a:lnTo>
                    <a:pt x="652846" y="633188"/>
                  </a:lnTo>
                  <a:lnTo>
                    <a:pt x="746747" y="568981"/>
                  </a:lnTo>
                  <a:close/>
                  <a:moveTo>
                    <a:pt x="587289" y="258163"/>
                  </a:moveTo>
                  <a:lnTo>
                    <a:pt x="711269" y="499375"/>
                  </a:lnTo>
                  <a:lnTo>
                    <a:pt x="584397" y="586720"/>
                  </a:lnTo>
                  <a:lnTo>
                    <a:pt x="468708" y="509594"/>
                  </a:lnTo>
                  <a:cubicBezTo>
                    <a:pt x="466198" y="507843"/>
                    <a:pt x="463477" y="506418"/>
                    <a:pt x="460610" y="505352"/>
                  </a:cubicBezTo>
                  <a:close/>
                  <a:moveTo>
                    <a:pt x="425710" y="572644"/>
                  </a:moveTo>
                  <a:lnTo>
                    <a:pt x="516141" y="633767"/>
                  </a:lnTo>
                  <a:lnTo>
                    <a:pt x="326989" y="763531"/>
                  </a:lnTo>
                  <a:close/>
                  <a:moveTo>
                    <a:pt x="121641" y="1164972"/>
                  </a:moveTo>
                  <a:lnTo>
                    <a:pt x="257768" y="899659"/>
                  </a:lnTo>
                  <a:lnTo>
                    <a:pt x="491653" y="1002429"/>
                  </a:lnTo>
                  <a:close/>
                  <a:moveTo>
                    <a:pt x="337401" y="850491"/>
                  </a:moveTo>
                  <a:lnTo>
                    <a:pt x="584783" y="680235"/>
                  </a:lnTo>
                  <a:lnTo>
                    <a:pt x="836985" y="850877"/>
                  </a:lnTo>
                  <a:lnTo>
                    <a:pt x="587675" y="960396"/>
                  </a:lnTo>
                  <a:close/>
                  <a:moveTo>
                    <a:pt x="992972" y="1138557"/>
                  </a:moveTo>
                  <a:lnTo>
                    <a:pt x="683504" y="1002622"/>
                  </a:lnTo>
                  <a:lnTo>
                    <a:pt x="917003" y="900044"/>
                  </a:lnTo>
                  <a:lnTo>
                    <a:pt x="1052938" y="1164780"/>
                  </a:lnTo>
                  <a:close/>
                </a:path>
              </a:pathLst>
            </a:custGeom>
            <a:solidFill>
              <a:srgbClr val="1E7C7A"/>
            </a:solidFill>
            <a:ln w="19248" cap="flat">
              <a:noFill/>
              <a:prstDash val="solid"/>
              <a:miter/>
            </a:ln>
          </p:spPr>
          <p:txBody>
            <a:bodyPr rtlCol="0" anchor="ctr"/>
            <a:lstStyle/>
            <a:p>
              <a:endParaRPr lang="en-US"/>
            </a:p>
          </p:txBody>
        </p:sp>
      </p:grpSp>
      <p:sp>
        <p:nvSpPr>
          <p:cNvPr id="48" name="TextBox 47">
            <a:extLst>
              <a:ext uri="{FF2B5EF4-FFF2-40B4-BE49-F238E27FC236}">
                <a16:creationId xmlns:a16="http://schemas.microsoft.com/office/drawing/2014/main" id="{A2343B40-413D-E48C-AB4F-D6CE63842A2E}"/>
              </a:ext>
            </a:extLst>
          </p:cNvPr>
          <p:cNvSpPr txBox="1"/>
          <p:nvPr/>
        </p:nvSpPr>
        <p:spPr>
          <a:xfrm>
            <a:off x="8162914" y="4855962"/>
            <a:ext cx="2085765" cy="369332"/>
          </a:xfrm>
          <a:prstGeom prst="rect">
            <a:avLst/>
          </a:prstGeom>
          <a:noFill/>
        </p:spPr>
        <p:txBody>
          <a:bodyPr wrap="square" rtlCol="0">
            <a:spAutoFit/>
          </a:bodyPr>
          <a:lstStyle/>
          <a:p>
            <a:r>
              <a:rPr lang="en-US" dirty="0"/>
              <a:t>Low-bandwidth</a:t>
            </a:r>
          </a:p>
        </p:txBody>
      </p:sp>
    </p:spTree>
    <p:extLst>
      <p:ext uri="{BB962C8B-B14F-4D97-AF65-F5344CB8AC3E}">
        <p14:creationId xmlns:p14="http://schemas.microsoft.com/office/powerpoint/2010/main" val="107053817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 name="Rectangle 82">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542D7BD0-C962-9FF9-A7C5-36D0F229264C}"/>
              </a:ext>
            </a:extLst>
          </p:cNvPr>
          <p:cNvSpPr txBox="1"/>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lnSpc>
                <a:spcPct val="90000"/>
              </a:lnSpc>
              <a:spcBef>
                <a:spcPct val="0"/>
              </a:spcBef>
              <a:spcAft>
                <a:spcPts val="600"/>
              </a:spcAft>
            </a:pPr>
            <a:r>
              <a:rPr lang="en-US" sz="1600" b="1" kern="1200">
                <a:solidFill>
                  <a:srgbClr val="FFFFFF"/>
                </a:solidFill>
                <a:latin typeface="+mj-lt"/>
                <a:ea typeface="+mj-ea"/>
                <a:cs typeface="+mj-cs"/>
              </a:rPr>
              <a:t>Overlapping frameworks and strategies for enhancing online &amp; blended course design </a:t>
            </a:r>
          </a:p>
        </p:txBody>
      </p:sp>
      <p:grpSp>
        <p:nvGrpSpPr>
          <p:cNvPr id="4" name="Group 3">
            <a:extLst>
              <a:ext uri="{FF2B5EF4-FFF2-40B4-BE49-F238E27FC236}">
                <a16:creationId xmlns:a16="http://schemas.microsoft.com/office/drawing/2014/main" id="{4D7EAEAD-2435-BC65-BB07-7E688579B08F}"/>
              </a:ext>
            </a:extLst>
          </p:cNvPr>
          <p:cNvGrpSpPr/>
          <p:nvPr/>
        </p:nvGrpSpPr>
        <p:grpSpPr>
          <a:xfrm>
            <a:off x="4615568" y="1322424"/>
            <a:ext cx="6034259" cy="4930986"/>
            <a:chOff x="3569084" y="2103656"/>
            <a:chExt cx="5077528" cy="4149179"/>
          </a:xfrm>
        </p:grpSpPr>
        <p:sp>
          <p:nvSpPr>
            <p:cNvPr id="34" name="Oval 33">
              <a:extLst>
                <a:ext uri="{FF2B5EF4-FFF2-40B4-BE49-F238E27FC236}">
                  <a16:creationId xmlns:a16="http://schemas.microsoft.com/office/drawing/2014/main" id="{9CE81868-88F2-9ED1-8887-AC50E8504406}"/>
                </a:ext>
              </a:extLst>
            </p:cNvPr>
            <p:cNvSpPr/>
            <p:nvPr/>
          </p:nvSpPr>
          <p:spPr>
            <a:xfrm rot="18948307">
              <a:off x="5117057" y="2103656"/>
              <a:ext cx="3449344" cy="1862484"/>
            </a:xfrm>
            <a:prstGeom prst="ellipse">
              <a:avLst/>
            </a:prstGeom>
            <a:solidFill>
              <a:schemeClr val="bg1">
                <a:lumMod val="85000"/>
                <a:alpha val="40000"/>
              </a:schemeClr>
            </a:solidFill>
            <a:ln w="57150">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9C5E521F-0223-21F0-B086-E580D5E127EF}"/>
                </a:ext>
              </a:extLst>
            </p:cNvPr>
            <p:cNvSpPr/>
            <p:nvPr/>
          </p:nvSpPr>
          <p:spPr>
            <a:xfrm rot="2106689">
              <a:off x="3569084" y="2209063"/>
              <a:ext cx="3449344" cy="1862484"/>
            </a:xfrm>
            <a:prstGeom prst="ellipse">
              <a:avLst/>
            </a:prstGeom>
            <a:solidFill>
              <a:schemeClr val="bg1">
                <a:lumMod val="85000"/>
                <a:alpha val="40000"/>
              </a:schemeClr>
            </a:solidFill>
            <a:ln w="57150">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D04215CB-1EAA-BFB0-8ED1-60A6C455FD96}"/>
                </a:ext>
              </a:extLst>
            </p:cNvPr>
            <p:cNvGrpSpPr/>
            <p:nvPr/>
          </p:nvGrpSpPr>
          <p:grpSpPr>
            <a:xfrm>
              <a:off x="4185545" y="2185409"/>
              <a:ext cx="4461067" cy="4067426"/>
              <a:chOff x="4185540" y="2185411"/>
              <a:chExt cx="4461061" cy="4067436"/>
            </a:xfrm>
          </p:grpSpPr>
          <p:sp>
            <p:nvSpPr>
              <p:cNvPr id="44" name="Oval 43">
                <a:extLst>
                  <a:ext uri="{FF2B5EF4-FFF2-40B4-BE49-F238E27FC236}">
                    <a16:creationId xmlns:a16="http://schemas.microsoft.com/office/drawing/2014/main" id="{8EFF7770-79A0-0690-7C27-89B73289D3FF}"/>
                  </a:ext>
                </a:extLst>
              </p:cNvPr>
              <p:cNvSpPr/>
              <p:nvPr/>
            </p:nvSpPr>
            <p:spPr>
              <a:xfrm rot="2333992">
                <a:off x="5197263" y="3470390"/>
                <a:ext cx="3449338" cy="1862488"/>
              </a:xfrm>
              <a:prstGeom prst="ellipse">
                <a:avLst/>
              </a:prstGeom>
              <a:solidFill>
                <a:schemeClr val="bg1">
                  <a:lumMod val="85000"/>
                  <a:alpha val="40000"/>
                </a:schemeClr>
              </a:solidFill>
              <a:ln w="57150">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102FCB98-43B0-5D1C-5EB5-65F8670AFD29}"/>
                  </a:ext>
                </a:extLst>
              </p:cNvPr>
              <p:cNvSpPr/>
              <p:nvPr/>
            </p:nvSpPr>
            <p:spPr>
              <a:xfrm rot="18662335">
                <a:off x="3706028" y="3596932"/>
                <a:ext cx="3449349" cy="1862482"/>
              </a:xfrm>
              <a:prstGeom prst="ellipse">
                <a:avLst/>
              </a:prstGeom>
              <a:solidFill>
                <a:schemeClr val="bg1">
                  <a:lumMod val="85000"/>
                  <a:alpha val="30000"/>
                </a:schemeClr>
              </a:solidFill>
              <a:ln w="57150">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F4900F4B-2670-4A23-C188-161032D55816}"/>
                  </a:ext>
                </a:extLst>
              </p:cNvPr>
              <p:cNvGrpSpPr/>
              <p:nvPr/>
            </p:nvGrpSpPr>
            <p:grpSpPr>
              <a:xfrm>
                <a:off x="7304397" y="4712205"/>
                <a:ext cx="576579" cy="705228"/>
                <a:chOff x="6625139" y="3323135"/>
                <a:chExt cx="1449969" cy="1773490"/>
              </a:xfrm>
              <a:solidFill>
                <a:srgbClr val="1E7C7A"/>
              </a:solidFill>
            </p:grpSpPr>
            <p:sp>
              <p:nvSpPr>
                <p:cNvPr id="68" name="Freeform: Shape 67">
                  <a:extLst>
                    <a:ext uri="{FF2B5EF4-FFF2-40B4-BE49-F238E27FC236}">
                      <a16:creationId xmlns:a16="http://schemas.microsoft.com/office/drawing/2014/main" id="{2B7536E7-CC86-8A8F-820C-350A3AC846D8}"/>
                    </a:ext>
                  </a:extLst>
                </p:cNvPr>
                <p:cNvSpPr/>
                <p:nvPr/>
              </p:nvSpPr>
              <p:spPr>
                <a:xfrm>
                  <a:off x="6659086" y="3323135"/>
                  <a:ext cx="1381279" cy="1773490"/>
                </a:xfrm>
                <a:custGeom>
                  <a:avLst/>
                  <a:gdLst>
                    <a:gd name="connsiteX0" fmla="*/ 770092 w 1381279"/>
                    <a:gd name="connsiteY0" fmla="*/ 1545209 h 1773490"/>
                    <a:gd name="connsiteX1" fmla="*/ 170437 w 1381279"/>
                    <a:gd name="connsiteY1" fmla="*/ 1296477 h 1773490"/>
                    <a:gd name="connsiteX2" fmla="*/ 610055 w 1381279"/>
                    <a:gd name="connsiteY2" fmla="*/ 230210 h 1773490"/>
                    <a:gd name="connsiteX3" fmla="*/ 1211639 w 1381279"/>
                    <a:gd name="connsiteY3" fmla="*/ 478941 h 1773490"/>
                    <a:gd name="connsiteX4" fmla="*/ 770092 w 1381279"/>
                    <a:gd name="connsiteY4" fmla="*/ 1545209 h 1773490"/>
                    <a:gd name="connsiteX5" fmla="*/ 899278 w 1381279"/>
                    <a:gd name="connsiteY5" fmla="*/ 193575 h 1773490"/>
                    <a:gd name="connsiteX6" fmla="*/ 1032321 w 1381279"/>
                    <a:gd name="connsiteY6" fmla="*/ 249491 h 1773490"/>
                    <a:gd name="connsiteX7" fmla="*/ 1051602 w 1381279"/>
                    <a:gd name="connsiteY7" fmla="*/ 295767 h 1773490"/>
                    <a:gd name="connsiteX8" fmla="*/ 1005327 w 1381279"/>
                    <a:gd name="connsiteY8" fmla="*/ 315048 h 1773490"/>
                    <a:gd name="connsiteX9" fmla="*/ 872284 w 1381279"/>
                    <a:gd name="connsiteY9" fmla="*/ 259132 h 1773490"/>
                    <a:gd name="connsiteX10" fmla="*/ 853003 w 1381279"/>
                    <a:gd name="connsiteY10" fmla="*/ 212856 h 1773490"/>
                    <a:gd name="connsiteX11" fmla="*/ 899278 w 1381279"/>
                    <a:gd name="connsiteY11" fmla="*/ 193575 h 1773490"/>
                    <a:gd name="connsiteX12" fmla="*/ 1360106 w 1381279"/>
                    <a:gd name="connsiteY12" fmla="*/ 305408 h 1773490"/>
                    <a:gd name="connsiteX13" fmla="*/ 627409 w 1381279"/>
                    <a:gd name="connsiteY13" fmla="*/ 2688 h 1773490"/>
                    <a:gd name="connsiteX14" fmla="*/ 581133 w 1381279"/>
                    <a:gd name="connsiteY14" fmla="*/ 21969 h 1773490"/>
                    <a:gd name="connsiteX15" fmla="*/ 2688 w 1381279"/>
                    <a:gd name="connsiteY15" fmla="*/ 1421807 h 1773490"/>
                    <a:gd name="connsiteX16" fmla="*/ 21969 w 1381279"/>
                    <a:gd name="connsiteY16" fmla="*/ 1468083 h 1773490"/>
                    <a:gd name="connsiteX17" fmla="*/ 754667 w 1381279"/>
                    <a:gd name="connsiteY17" fmla="*/ 1770803 h 1773490"/>
                    <a:gd name="connsiteX18" fmla="*/ 800942 w 1381279"/>
                    <a:gd name="connsiteY18" fmla="*/ 1751521 h 1773490"/>
                    <a:gd name="connsiteX19" fmla="*/ 1377460 w 1381279"/>
                    <a:gd name="connsiteY19" fmla="*/ 351683 h 1773490"/>
                    <a:gd name="connsiteX20" fmla="*/ 1360106 w 1381279"/>
                    <a:gd name="connsiteY20" fmla="*/ 305408 h 1773490"/>
                    <a:gd name="connsiteX21" fmla="*/ 1360106 w 1381279"/>
                    <a:gd name="connsiteY21" fmla="*/ 305408 h 1773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81279" h="1773490">
                      <a:moveTo>
                        <a:pt x="770092" y="1545209"/>
                      </a:moveTo>
                      <a:lnTo>
                        <a:pt x="170437" y="1296477"/>
                      </a:lnTo>
                      <a:lnTo>
                        <a:pt x="610055" y="230210"/>
                      </a:lnTo>
                      <a:lnTo>
                        <a:pt x="1211639" y="478941"/>
                      </a:lnTo>
                      <a:lnTo>
                        <a:pt x="770092" y="1545209"/>
                      </a:lnTo>
                      <a:close/>
                      <a:moveTo>
                        <a:pt x="899278" y="193575"/>
                      </a:moveTo>
                      <a:lnTo>
                        <a:pt x="1032321" y="249491"/>
                      </a:lnTo>
                      <a:cubicBezTo>
                        <a:pt x="1051602" y="257204"/>
                        <a:pt x="1059315" y="278413"/>
                        <a:pt x="1051602" y="295767"/>
                      </a:cubicBezTo>
                      <a:cubicBezTo>
                        <a:pt x="1043890" y="315048"/>
                        <a:pt x="1022680" y="322761"/>
                        <a:pt x="1005327" y="315048"/>
                      </a:cubicBezTo>
                      <a:lnTo>
                        <a:pt x="872284" y="259132"/>
                      </a:lnTo>
                      <a:cubicBezTo>
                        <a:pt x="853003" y="251419"/>
                        <a:pt x="845290" y="230210"/>
                        <a:pt x="853003" y="212856"/>
                      </a:cubicBezTo>
                      <a:cubicBezTo>
                        <a:pt x="858787" y="195503"/>
                        <a:pt x="879997" y="185862"/>
                        <a:pt x="899278" y="193575"/>
                      </a:cubicBezTo>
                      <a:close/>
                      <a:moveTo>
                        <a:pt x="1360106" y="305408"/>
                      </a:moveTo>
                      <a:lnTo>
                        <a:pt x="627409" y="2688"/>
                      </a:lnTo>
                      <a:cubicBezTo>
                        <a:pt x="608127" y="-5025"/>
                        <a:pt x="588846" y="4616"/>
                        <a:pt x="581133" y="21969"/>
                      </a:cubicBezTo>
                      <a:lnTo>
                        <a:pt x="2688" y="1421807"/>
                      </a:lnTo>
                      <a:cubicBezTo>
                        <a:pt x="-5025" y="1441089"/>
                        <a:pt x="4616" y="1460370"/>
                        <a:pt x="21969" y="1468083"/>
                      </a:cubicBezTo>
                      <a:lnTo>
                        <a:pt x="754667" y="1770803"/>
                      </a:lnTo>
                      <a:cubicBezTo>
                        <a:pt x="773948" y="1778515"/>
                        <a:pt x="793230" y="1768874"/>
                        <a:pt x="800942" y="1751521"/>
                      </a:cubicBezTo>
                      <a:lnTo>
                        <a:pt x="1377460" y="351683"/>
                      </a:lnTo>
                      <a:cubicBezTo>
                        <a:pt x="1387100" y="334330"/>
                        <a:pt x="1377460" y="313120"/>
                        <a:pt x="1360106" y="305408"/>
                      </a:cubicBezTo>
                      <a:lnTo>
                        <a:pt x="1360106" y="305408"/>
                      </a:lnTo>
                      <a:close/>
                    </a:path>
                  </a:pathLst>
                </a:custGeom>
                <a:grpFill/>
                <a:ln w="3175" cap="flat">
                  <a:solidFill>
                    <a:srgbClr val="1E7C7A"/>
                  </a:solid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420BD943-1EBC-5755-4089-05223BAE1D8D}"/>
                    </a:ext>
                  </a:extLst>
                </p:cNvPr>
                <p:cNvSpPr/>
                <p:nvPr/>
              </p:nvSpPr>
              <p:spPr>
                <a:xfrm>
                  <a:off x="7737682" y="4124077"/>
                  <a:ext cx="337426" cy="640146"/>
                </a:xfrm>
                <a:custGeom>
                  <a:avLst/>
                  <a:gdLst>
                    <a:gd name="connsiteX0" fmla="*/ 44348 w 337426"/>
                    <a:gd name="connsiteY0" fmla="*/ 640146 h 640146"/>
                    <a:gd name="connsiteX1" fmla="*/ 0 w 337426"/>
                    <a:gd name="connsiteY1" fmla="*/ 574589 h 640146"/>
                    <a:gd name="connsiteX2" fmla="*/ 86767 w 337426"/>
                    <a:gd name="connsiteY2" fmla="*/ 516745 h 640146"/>
                    <a:gd name="connsiteX3" fmla="*/ 61701 w 337426"/>
                    <a:gd name="connsiteY3" fmla="*/ 389487 h 640146"/>
                    <a:gd name="connsiteX4" fmla="*/ 169677 w 337426"/>
                    <a:gd name="connsiteY4" fmla="*/ 316217 h 640146"/>
                    <a:gd name="connsiteX5" fmla="*/ 144611 w 337426"/>
                    <a:gd name="connsiteY5" fmla="*/ 188959 h 640146"/>
                    <a:gd name="connsiteX6" fmla="*/ 252588 w 337426"/>
                    <a:gd name="connsiteY6" fmla="*/ 117617 h 640146"/>
                    <a:gd name="connsiteX7" fmla="*/ 231378 w 337426"/>
                    <a:gd name="connsiteY7" fmla="*/ 15425 h 640146"/>
                    <a:gd name="connsiteX8" fmla="*/ 306576 w 337426"/>
                    <a:gd name="connsiteY8" fmla="*/ 0 h 640146"/>
                    <a:gd name="connsiteX9" fmla="*/ 337426 w 337426"/>
                    <a:gd name="connsiteY9" fmla="*/ 152324 h 640146"/>
                    <a:gd name="connsiteX10" fmla="*/ 229450 w 337426"/>
                    <a:gd name="connsiteY10" fmla="*/ 225594 h 640146"/>
                    <a:gd name="connsiteX11" fmla="*/ 254516 w 337426"/>
                    <a:gd name="connsiteY11" fmla="*/ 352852 h 640146"/>
                    <a:gd name="connsiteX12" fmla="*/ 146539 w 337426"/>
                    <a:gd name="connsiteY12" fmla="*/ 424193 h 640146"/>
                    <a:gd name="connsiteX13" fmla="*/ 173534 w 337426"/>
                    <a:gd name="connsiteY13" fmla="*/ 553379 h 640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7426" h="640146">
                      <a:moveTo>
                        <a:pt x="44348" y="640146"/>
                      </a:moveTo>
                      <a:lnTo>
                        <a:pt x="0" y="574589"/>
                      </a:lnTo>
                      <a:lnTo>
                        <a:pt x="86767" y="516745"/>
                      </a:lnTo>
                      <a:lnTo>
                        <a:pt x="61701" y="389487"/>
                      </a:lnTo>
                      <a:lnTo>
                        <a:pt x="169677" y="316217"/>
                      </a:lnTo>
                      <a:lnTo>
                        <a:pt x="144611" y="188959"/>
                      </a:lnTo>
                      <a:lnTo>
                        <a:pt x="252588" y="117617"/>
                      </a:lnTo>
                      <a:lnTo>
                        <a:pt x="231378" y="15425"/>
                      </a:lnTo>
                      <a:lnTo>
                        <a:pt x="306576" y="0"/>
                      </a:lnTo>
                      <a:lnTo>
                        <a:pt x="337426" y="152324"/>
                      </a:lnTo>
                      <a:lnTo>
                        <a:pt x="229450" y="225594"/>
                      </a:lnTo>
                      <a:lnTo>
                        <a:pt x="254516" y="352852"/>
                      </a:lnTo>
                      <a:lnTo>
                        <a:pt x="146539" y="424193"/>
                      </a:lnTo>
                      <a:lnTo>
                        <a:pt x="173534" y="553379"/>
                      </a:lnTo>
                      <a:close/>
                    </a:path>
                  </a:pathLst>
                </a:custGeom>
                <a:grpFill/>
                <a:ln w="3175" cap="flat">
                  <a:solidFill>
                    <a:srgbClr val="1E7C7A"/>
                  </a:solid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38C2588B-615D-5D4F-94BA-45BD061B20E4}"/>
                    </a:ext>
                  </a:extLst>
                </p:cNvPr>
                <p:cNvSpPr/>
                <p:nvPr/>
              </p:nvSpPr>
              <p:spPr>
                <a:xfrm>
                  <a:off x="6625139" y="3659393"/>
                  <a:ext cx="337426" cy="640146"/>
                </a:xfrm>
                <a:custGeom>
                  <a:avLst/>
                  <a:gdLst>
                    <a:gd name="connsiteX0" fmla="*/ 28922 w 337426"/>
                    <a:gd name="connsiteY0" fmla="*/ 640146 h 640146"/>
                    <a:gd name="connsiteX1" fmla="*/ 0 w 337426"/>
                    <a:gd name="connsiteY1" fmla="*/ 485894 h 640146"/>
                    <a:gd name="connsiteX2" fmla="*/ 107976 w 337426"/>
                    <a:gd name="connsiteY2" fmla="*/ 414553 h 640146"/>
                    <a:gd name="connsiteX3" fmla="*/ 80982 w 337426"/>
                    <a:gd name="connsiteY3" fmla="*/ 287295 h 640146"/>
                    <a:gd name="connsiteX4" fmla="*/ 188959 w 337426"/>
                    <a:gd name="connsiteY4" fmla="*/ 214025 h 640146"/>
                    <a:gd name="connsiteX5" fmla="*/ 163893 w 337426"/>
                    <a:gd name="connsiteY5" fmla="*/ 86767 h 640146"/>
                    <a:gd name="connsiteX6" fmla="*/ 293079 w 337426"/>
                    <a:gd name="connsiteY6" fmla="*/ 0 h 640146"/>
                    <a:gd name="connsiteX7" fmla="*/ 337426 w 337426"/>
                    <a:gd name="connsiteY7" fmla="*/ 63629 h 640146"/>
                    <a:gd name="connsiteX8" fmla="*/ 250660 w 337426"/>
                    <a:gd name="connsiteY8" fmla="*/ 121474 h 640146"/>
                    <a:gd name="connsiteX9" fmla="*/ 275726 w 337426"/>
                    <a:gd name="connsiteY9" fmla="*/ 248731 h 640146"/>
                    <a:gd name="connsiteX10" fmla="*/ 167749 w 337426"/>
                    <a:gd name="connsiteY10" fmla="*/ 322001 h 640146"/>
                    <a:gd name="connsiteX11" fmla="*/ 192815 w 337426"/>
                    <a:gd name="connsiteY11" fmla="*/ 449259 h 640146"/>
                    <a:gd name="connsiteX12" fmla="*/ 84839 w 337426"/>
                    <a:gd name="connsiteY12" fmla="*/ 522529 h 640146"/>
                    <a:gd name="connsiteX13" fmla="*/ 106048 w 337426"/>
                    <a:gd name="connsiteY13" fmla="*/ 624721 h 640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7426" h="640146">
                      <a:moveTo>
                        <a:pt x="28922" y="640146"/>
                      </a:moveTo>
                      <a:lnTo>
                        <a:pt x="0" y="485894"/>
                      </a:lnTo>
                      <a:lnTo>
                        <a:pt x="107976" y="414553"/>
                      </a:lnTo>
                      <a:lnTo>
                        <a:pt x="80982" y="287295"/>
                      </a:lnTo>
                      <a:lnTo>
                        <a:pt x="188959" y="214025"/>
                      </a:lnTo>
                      <a:lnTo>
                        <a:pt x="163893" y="86767"/>
                      </a:lnTo>
                      <a:lnTo>
                        <a:pt x="293079" y="0"/>
                      </a:lnTo>
                      <a:lnTo>
                        <a:pt x="337426" y="63629"/>
                      </a:lnTo>
                      <a:lnTo>
                        <a:pt x="250660" y="121474"/>
                      </a:lnTo>
                      <a:lnTo>
                        <a:pt x="275726" y="248731"/>
                      </a:lnTo>
                      <a:lnTo>
                        <a:pt x="167749" y="322001"/>
                      </a:lnTo>
                      <a:lnTo>
                        <a:pt x="192815" y="449259"/>
                      </a:lnTo>
                      <a:lnTo>
                        <a:pt x="84839" y="522529"/>
                      </a:lnTo>
                      <a:lnTo>
                        <a:pt x="106048" y="624721"/>
                      </a:lnTo>
                      <a:close/>
                    </a:path>
                  </a:pathLst>
                </a:custGeom>
                <a:grpFill/>
                <a:ln w="3175" cap="flat">
                  <a:solidFill>
                    <a:srgbClr val="1E7C7A"/>
                  </a:solidFill>
                  <a:prstDash val="solid"/>
                  <a:miter/>
                </a:ln>
              </p:spPr>
              <p:txBody>
                <a:bodyPr rtlCol="0" anchor="ctr"/>
                <a:lstStyle/>
                <a:p>
                  <a:endParaRPr lang="en-US"/>
                </a:p>
              </p:txBody>
            </p:sp>
          </p:grpSp>
          <p:grpSp>
            <p:nvGrpSpPr>
              <p:cNvPr id="71" name="Group 70">
                <a:extLst>
                  <a:ext uri="{FF2B5EF4-FFF2-40B4-BE49-F238E27FC236}">
                    <a16:creationId xmlns:a16="http://schemas.microsoft.com/office/drawing/2014/main" id="{0644FEA4-5D5A-35C1-A46C-721D006E78FC}"/>
                  </a:ext>
                </a:extLst>
              </p:cNvPr>
              <p:cNvGrpSpPr/>
              <p:nvPr/>
            </p:nvGrpSpPr>
            <p:grpSpPr>
              <a:xfrm>
                <a:off x="4574862" y="4776013"/>
                <a:ext cx="519359" cy="701162"/>
                <a:chOff x="9163346" y="3452321"/>
                <a:chExt cx="1175413" cy="1586869"/>
              </a:xfrm>
              <a:solidFill>
                <a:srgbClr val="1E7C7A"/>
              </a:solidFill>
            </p:grpSpPr>
            <p:sp>
              <p:nvSpPr>
                <p:cNvPr id="72" name="Freeform: Shape 71">
                  <a:extLst>
                    <a:ext uri="{FF2B5EF4-FFF2-40B4-BE49-F238E27FC236}">
                      <a16:creationId xmlns:a16="http://schemas.microsoft.com/office/drawing/2014/main" id="{0806675F-24CE-5D8C-4F3D-5F715B5F1DEC}"/>
                    </a:ext>
                  </a:extLst>
                </p:cNvPr>
                <p:cNvSpPr/>
                <p:nvPr/>
              </p:nvSpPr>
              <p:spPr>
                <a:xfrm>
                  <a:off x="9519246" y="3670202"/>
                  <a:ext cx="121484" cy="327785"/>
                </a:xfrm>
                <a:custGeom>
                  <a:avLst/>
                  <a:gdLst>
                    <a:gd name="connsiteX0" fmla="*/ 67496 w 121484"/>
                    <a:gd name="connsiteY0" fmla="*/ 327786 h 327785"/>
                    <a:gd name="connsiteX1" fmla="*/ 121484 w 121484"/>
                    <a:gd name="connsiteY1" fmla="*/ 273797 h 327785"/>
                    <a:gd name="connsiteX2" fmla="*/ 121484 w 121484"/>
                    <a:gd name="connsiteY2" fmla="*/ 53988 h 327785"/>
                    <a:gd name="connsiteX3" fmla="*/ 67496 w 121484"/>
                    <a:gd name="connsiteY3" fmla="*/ 0 h 327785"/>
                    <a:gd name="connsiteX4" fmla="*/ 67496 w 121484"/>
                    <a:gd name="connsiteY4" fmla="*/ 327786 h 32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484" h="327785">
                      <a:moveTo>
                        <a:pt x="67496" y="327786"/>
                      </a:moveTo>
                      <a:lnTo>
                        <a:pt x="121484" y="273797"/>
                      </a:lnTo>
                      <a:cubicBezTo>
                        <a:pt x="62325" y="212471"/>
                        <a:pt x="62325" y="115315"/>
                        <a:pt x="121484" y="53988"/>
                      </a:cubicBezTo>
                      <a:lnTo>
                        <a:pt x="67496" y="0"/>
                      </a:lnTo>
                      <a:cubicBezTo>
                        <a:pt x="-22499" y="90731"/>
                        <a:pt x="-22499" y="237055"/>
                        <a:pt x="67496" y="327786"/>
                      </a:cubicBezTo>
                      <a:close/>
                    </a:path>
                  </a:pathLst>
                </a:custGeom>
                <a:grpFill/>
                <a:ln w="3175" cap="flat">
                  <a:solidFill>
                    <a:srgbClr val="1E7C7A"/>
                  </a:solid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FF26DE67-D496-E518-7D49-E5822A78CB5D}"/>
                    </a:ext>
                  </a:extLst>
                </p:cNvPr>
                <p:cNvSpPr/>
                <p:nvPr/>
              </p:nvSpPr>
              <p:spPr>
                <a:xfrm>
                  <a:off x="9365019" y="3562225"/>
                  <a:ext cx="167735" cy="543738"/>
                </a:xfrm>
                <a:custGeom>
                  <a:avLst/>
                  <a:gdLst>
                    <a:gd name="connsiteX0" fmla="*/ 113747 w 167735"/>
                    <a:gd name="connsiteY0" fmla="*/ 543739 h 543738"/>
                    <a:gd name="connsiteX1" fmla="*/ 167735 w 167735"/>
                    <a:gd name="connsiteY1" fmla="*/ 489750 h 543738"/>
                    <a:gd name="connsiteX2" fmla="*/ 166353 w 167735"/>
                    <a:gd name="connsiteY2" fmla="*/ 55371 h 543738"/>
                    <a:gd name="connsiteX3" fmla="*/ 167735 w 167735"/>
                    <a:gd name="connsiteY3" fmla="*/ 53988 h 543738"/>
                    <a:gd name="connsiteX4" fmla="*/ 113747 w 167735"/>
                    <a:gd name="connsiteY4" fmla="*/ 0 h 543738"/>
                    <a:gd name="connsiteX5" fmla="*/ 109904 w 167735"/>
                    <a:gd name="connsiteY5" fmla="*/ 539896 h 543738"/>
                    <a:gd name="connsiteX6" fmla="*/ 113747 w 167735"/>
                    <a:gd name="connsiteY6" fmla="*/ 543739 h 54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7735" h="543738">
                      <a:moveTo>
                        <a:pt x="113747" y="543739"/>
                      </a:moveTo>
                      <a:lnTo>
                        <a:pt x="167735" y="489750"/>
                      </a:lnTo>
                      <a:cubicBezTo>
                        <a:pt x="47403" y="370182"/>
                        <a:pt x="46784" y="175703"/>
                        <a:pt x="166353" y="55371"/>
                      </a:cubicBezTo>
                      <a:cubicBezTo>
                        <a:pt x="166811" y="54908"/>
                        <a:pt x="167272" y="54447"/>
                        <a:pt x="167735" y="53988"/>
                      </a:cubicBezTo>
                      <a:lnTo>
                        <a:pt x="113747" y="0"/>
                      </a:lnTo>
                      <a:cubicBezTo>
                        <a:pt x="-36402" y="148028"/>
                        <a:pt x="-38122" y="389747"/>
                        <a:pt x="109904" y="539896"/>
                      </a:cubicBezTo>
                      <a:cubicBezTo>
                        <a:pt x="111177" y="541186"/>
                        <a:pt x="112457" y="542466"/>
                        <a:pt x="113747" y="543739"/>
                      </a:cubicBezTo>
                      <a:close/>
                    </a:path>
                  </a:pathLst>
                </a:custGeom>
                <a:grpFill/>
                <a:ln w="3175" cap="flat">
                  <a:solidFill>
                    <a:srgbClr val="1E7C7A"/>
                  </a:solid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2AFFF536-1A60-99DC-21E8-C9E9325EED0B}"/>
                    </a:ext>
                  </a:extLst>
                </p:cNvPr>
                <p:cNvSpPr/>
                <p:nvPr/>
              </p:nvSpPr>
              <p:spPr>
                <a:xfrm>
                  <a:off x="9210714" y="3452321"/>
                  <a:ext cx="212134" cy="763547"/>
                </a:xfrm>
                <a:custGeom>
                  <a:avLst/>
                  <a:gdLst>
                    <a:gd name="connsiteX0" fmla="*/ 212135 w 212134"/>
                    <a:gd name="connsiteY0" fmla="*/ 709560 h 763547"/>
                    <a:gd name="connsiteX1" fmla="*/ 212135 w 212134"/>
                    <a:gd name="connsiteY1" fmla="*/ 53988 h 763547"/>
                    <a:gd name="connsiteX2" fmla="*/ 158147 w 212134"/>
                    <a:gd name="connsiteY2" fmla="*/ 0 h 763547"/>
                    <a:gd name="connsiteX3" fmla="*/ 158108 w 212134"/>
                    <a:gd name="connsiteY3" fmla="*/ 763509 h 763547"/>
                    <a:gd name="connsiteX4" fmla="*/ 158147 w 212134"/>
                    <a:gd name="connsiteY4" fmla="*/ 763548 h 7635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134" h="763547">
                      <a:moveTo>
                        <a:pt x="212135" y="709560"/>
                      </a:moveTo>
                      <a:cubicBezTo>
                        <a:pt x="32144" y="528099"/>
                        <a:pt x="32144" y="235448"/>
                        <a:pt x="212135" y="53988"/>
                      </a:cubicBezTo>
                      <a:lnTo>
                        <a:pt x="158147" y="0"/>
                      </a:lnTo>
                      <a:cubicBezTo>
                        <a:pt x="-52700" y="210826"/>
                        <a:pt x="-52718" y="552660"/>
                        <a:pt x="158108" y="763509"/>
                      </a:cubicBezTo>
                      <a:cubicBezTo>
                        <a:pt x="158122" y="763523"/>
                        <a:pt x="158133" y="763534"/>
                        <a:pt x="158147" y="763548"/>
                      </a:cubicBezTo>
                      <a:close/>
                    </a:path>
                  </a:pathLst>
                </a:custGeom>
                <a:grpFill/>
                <a:ln w="3175" cap="flat">
                  <a:solidFill>
                    <a:srgbClr val="1E7C7A"/>
                  </a:solid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174F25CE-CE83-D9C0-BC5C-436BDDD8E44D}"/>
                    </a:ext>
                  </a:extLst>
                </p:cNvPr>
                <p:cNvSpPr/>
                <p:nvPr/>
              </p:nvSpPr>
              <p:spPr>
                <a:xfrm>
                  <a:off x="9863375" y="3670202"/>
                  <a:ext cx="121484" cy="327785"/>
                </a:xfrm>
                <a:custGeom>
                  <a:avLst/>
                  <a:gdLst>
                    <a:gd name="connsiteX0" fmla="*/ 53988 w 121484"/>
                    <a:gd name="connsiteY0" fmla="*/ 327786 h 327785"/>
                    <a:gd name="connsiteX1" fmla="*/ 53988 w 121484"/>
                    <a:gd name="connsiteY1" fmla="*/ 0 h 327785"/>
                    <a:gd name="connsiteX2" fmla="*/ 0 w 121484"/>
                    <a:gd name="connsiteY2" fmla="*/ 53988 h 327785"/>
                    <a:gd name="connsiteX3" fmla="*/ 44347 w 121484"/>
                    <a:gd name="connsiteY3" fmla="*/ 163893 h 327785"/>
                    <a:gd name="connsiteX4" fmla="*/ 0 w 121484"/>
                    <a:gd name="connsiteY4" fmla="*/ 273797 h 32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484" h="327785">
                      <a:moveTo>
                        <a:pt x="53988" y="327786"/>
                      </a:moveTo>
                      <a:cubicBezTo>
                        <a:pt x="143983" y="237055"/>
                        <a:pt x="143983" y="90731"/>
                        <a:pt x="53988" y="0"/>
                      </a:cubicBezTo>
                      <a:lnTo>
                        <a:pt x="0" y="53988"/>
                      </a:lnTo>
                      <a:cubicBezTo>
                        <a:pt x="28828" y="83256"/>
                        <a:pt x="44789" y="122814"/>
                        <a:pt x="44347" y="163893"/>
                      </a:cubicBezTo>
                      <a:cubicBezTo>
                        <a:pt x="44415" y="204899"/>
                        <a:pt x="28508" y="244320"/>
                        <a:pt x="0" y="273797"/>
                      </a:cubicBezTo>
                      <a:close/>
                    </a:path>
                  </a:pathLst>
                </a:custGeom>
                <a:grpFill/>
                <a:ln w="3175" cap="flat">
                  <a:solidFill>
                    <a:srgbClr val="1E7C7A"/>
                  </a:solid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80CA62A4-BA11-6DCA-7D5C-9EAD9E7B58BF}"/>
                    </a:ext>
                  </a:extLst>
                </p:cNvPr>
                <p:cNvSpPr/>
                <p:nvPr/>
              </p:nvSpPr>
              <p:spPr>
                <a:xfrm>
                  <a:off x="9968516" y="3562225"/>
                  <a:ext cx="167735" cy="543738"/>
                </a:xfrm>
                <a:custGeom>
                  <a:avLst/>
                  <a:gdLst>
                    <a:gd name="connsiteX0" fmla="*/ 0 w 167735"/>
                    <a:gd name="connsiteY0" fmla="*/ 489750 h 543738"/>
                    <a:gd name="connsiteX1" fmla="*/ 53988 w 167735"/>
                    <a:gd name="connsiteY1" fmla="*/ 543739 h 543738"/>
                    <a:gd name="connsiteX2" fmla="*/ 57831 w 167735"/>
                    <a:gd name="connsiteY2" fmla="*/ 3843 h 543738"/>
                    <a:gd name="connsiteX3" fmla="*/ 53988 w 167735"/>
                    <a:gd name="connsiteY3" fmla="*/ 0 h 543738"/>
                    <a:gd name="connsiteX4" fmla="*/ 0 w 167735"/>
                    <a:gd name="connsiteY4" fmla="*/ 53988 h 543738"/>
                    <a:gd name="connsiteX5" fmla="*/ 1383 w 167735"/>
                    <a:gd name="connsiteY5" fmla="*/ 488368 h 543738"/>
                    <a:gd name="connsiteX6" fmla="*/ 0 w 167735"/>
                    <a:gd name="connsiteY6" fmla="*/ 489750 h 54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7735" h="543738">
                      <a:moveTo>
                        <a:pt x="0" y="489750"/>
                      </a:moveTo>
                      <a:lnTo>
                        <a:pt x="53988" y="543739"/>
                      </a:lnTo>
                      <a:cubicBezTo>
                        <a:pt x="204137" y="395711"/>
                        <a:pt x="205857" y="153992"/>
                        <a:pt x="57831" y="3843"/>
                      </a:cubicBezTo>
                      <a:cubicBezTo>
                        <a:pt x="56558" y="2553"/>
                        <a:pt x="55278" y="1273"/>
                        <a:pt x="53988" y="0"/>
                      </a:cubicBezTo>
                      <a:lnTo>
                        <a:pt x="0" y="53988"/>
                      </a:lnTo>
                      <a:cubicBezTo>
                        <a:pt x="120332" y="173557"/>
                        <a:pt x="120951" y="368036"/>
                        <a:pt x="1383" y="488368"/>
                      </a:cubicBezTo>
                      <a:cubicBezTo>
                        <a:pt x="924" y="488831"/>
                        <a:pt x="463" y="489291"/>
                        <a:pt x="0" y="489750"/>
                      </a:cubicBezTo>
                      <a:close/>
                    </a:path>
                  </a:pathLst>
                </a:custGeom>
                <a:grpFill/>
                <a:ln w="3175" cap="flat">
                  <a:solidFill>
                    <a:srgbClr val="1E7C7A"/>
                  </a:solid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4F914550-6A59-D7FE-BC30-C5312086AD07}"/>
                    </a:ext>
                  </a:extLst>
                </p:cNvPr>
                <p:cNvSpPr/>
                <p:nvPr/>
              </p:nvSpPr>
              <p:spPr>
                <a:xfrm>
                  <a:off x="10078420" y="3452321"/>
                  <a:ext cx="212134" cy="763547"/>
                </a:xfrm>
                <a:custGeom>
                  <a:avLst/>
                  <a:gdLst>
                    <a:gd name="connsiteX0" fmla="*/ 0 w 212134"/>
                    <a:gd name="connsiteY0" fmla="*/ 709560 h 763547"/>
                    <a:gd name="connsiteX1" fmla="*/ 53988 w 212134"/>
                    <a:gd name="connsiteY1" fmla="*/ 763548 h 763547"/>
                    <a:gd name="connsiteX2" fmla="*/ 54027 w 212134"/>
                    <a:gd name="connsiteY2" fmla="*/ 39 h 763547"/>
                    <a:gd name="connsiteX3" fmla="*/ 53988 w 212134"/>
                    <a:gd name="connsiteY3" fmla="*/ 0 h 763547"/>
                    <a:gd name="connsiteX4" fmla="*/ 0 w 212134"/>
                    <a:gd name="connsiteY4" fmla="*/ 53988 h 763547"/>
                    <a:gd name="connsiteX5" fmla="*/ 0 w 212134"/>
                    <a:gd name="connsiteY5" fmla="*/ 709560 h 763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2134" h="763547">
                      <a:moveTo>
                        <a:pt x="0" y="709560"/>
                      </a:moveTo>
                      <a:lnTo>
                        <a:pt x="53988" y="763548"/>
                      </a:lnTo>
                      <a:cubicBezTo>
                        <a:pt x="264835" y="552722"/>
                        <a:pt x="264853" y="210888"/>
                        <a:pt x="54027" y="39"/>
                      </a:cubicBezTo>
                      <a:cubicBezTo>
                        <a:pt x="54015" y="26"/>
                        <a:pt x="54002" y="13"/>
                        <a:pt x="53988" y="0"/>
                      </a:cubicBezTo>
                      <a:lnTo>
                        <a:pt x="0" y="53988"/>
                      </a:lnTo>
                      <a:cubicBezTo>
                        <a:pt x="179991" y="235448"/>
                        <a:pt x="179991" y="528099"/>
                        <a:pt x="0" y="709560"/>
                      </a:cubicBezTo>
                      <a:close/>
                    </a:path>
                  </a:pathLst>
                </a:custGeom>
                <a:grpFill/>
                <a:ln w="3175" cap="flat">
                  <a:solidFill>
                    <a:srgbClr val="1E7C7A"/>
                  </a:solid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7305DC9B-892F-2B5C-F17B-453659E13A3C}"/>
                    </a:ext>
                  </a:extLst>
                </p:cNvPr>
                <p:cNvSpPr/>
                <p:nvPr/>
              </p:nvSpPr>
              <p:spPr>
                <a:xfrm>
                  <a:off x="9163346" y="3756792"/>
                  <a:ext cx="1175413" cy="1282398"/>
                </a:xfrm>
                <a:custGeom>
                  <a:avLst/>
                  <a:gdLst>
                    <a:gd name="connsiteX0" fmla="*/ 1175375 w 1175413"/>
                    <a:gd name="connsiteY0" fmla="*/ 1238242 h 1282398"/>
                    <a:gd name="connsiteX1" fmla="*/ 1175375 w 1175413"/>
                    <a:gd name="connsiteY1" fmla="*/ 1238242 h 1282398"/>
                    <a:gd name="connsiteX2" fmla="*/ 1172098 w 1175413"/>
                    <a:gd name="connsiteY2" fmla="*/ 1228409 h 1282398"/>
                    <a:gd name="connsiteX3" fmla="*/ 1172098 w 1175413"/>
                    <a:gd name="connsiteY3" fmla="*/ 1227252 h 1282398"/>
                    <a:gd name="connsiteX4" fmla="*/ 622574 w 1175413"/>
                    <a:gd name="connsiteY4" fmla="*/ 157128 h 1282398"/>
                    <a:gd name="connsiteX5" fmla="*/ 616212 w 1175413"/>
                    <a:gd name="connsiteY5" fmla="*/ 148644 h 1282398"/>
                    <a:gd name="connsiteX6" fmla="*/ 658787 w 1175413"/>
                    <a:gd name="connsiteY6" fmla="*/ 48224 h 1282398"/>
                    <a:gd name="connsiteX7" fmla="*/ 558367 w 1175413"/>
                    <a:gd name="connsiteY7" fmla="*/ 5648 h 1282398"/>
                    <a:gd name="connsiteX8" fmla="*/ 515792 w 1175413"/>
                    <a:gd name="connsiteY8" fmla="*/ 106068 h 1282398"/>
                    <a:gd name="connsiteX9" fmla="*/ 558367 w 1175413"/>
                    <a:gd name="connsiteY9" fmla="*/ 148644 h 1282398"/>
                    <a:gd name="connsiteX10" fmla="*/ 553161 w 1175413"/>
                    <a:gd name="connsiteY10" fmla="*/ 156164 h 1282398"/>
                    <a:gd name="connsiteX11" fmla="*/ 3638 w 1175413"/>
                    <a:gd name="connsiteY11" fmla="*/ 1226288 h 1282398"/>
                    <a:gd name="connsiteX12" fmla="*/ 3638 w 1175413"/>
                    <a:gd name="connsiteY12" fmla="*/ 1227445 h 1282398"/>
                    <a:gd name="connsiteX13" fmla="*/ 360 w 1175413"/>
                    <a:gd name="connsiteY13" fmla="*/ 1237278 h 1282398"/>
                    <a:gd name="connsiteX14" fmla="*/ 360 w 1175413"/>
                    <a:gd name="connsiteY14" fmla="*/ 1237278 h 1282398"/>
                    <a:gd name="connsiteX15" fmla="*/ 360 w 1175413"/>
                    <a:gd name="connsiteY15" fmla="*/ 1246919 h 1282398"/>
                    <a:gd name="connsiteX16" fmla="*/ 360 w 1175413"/>
                    <a:gd name="connsiteY16" fmla="*/ 1249233 h 1282398"/>
                    <a:gd name="connsiteX17" fmla="*/ 3059 w 1175413"/>
                    <a:gd name="connsiteY17" fmla="*/ 1258295 h 1282398"/>
                    <a:gd name="connsiteX18" fmla="*/ 3059 w 1175413"/>
                    <a:gd name="connsiteY18" fmla="*/ 1258295 h 1282398"/>
                    <a:gd name="connsiteX19" fmla="*/ 5759 w 1175413"/>
                    <a:gd name="connsiteY19" fmla="*/ 1262537 h 1282398"/>
                    <a:gd name="connsiteX20" fmla="*/ 9615 w 1175413"/>
                    <a:gd name="connsiteY20" fmla="*/ 1268129 h 1282398"/>
                    <a:gd name="connsiteX21" fmla="*/ 9615 w 1175413"/>
                    <a:gd name="connsiteY21" fmla="*/ 1268129 h 1282398"/>
                    <a:gd name="connsiteX22" fmla="*/ 12700 w 1175413"/>
                    <a:gd name="connsiteY22" fmla="*/ 1270442 h 1282398"/>
                    <a:gd name="connsiteX23" fmla="*/ 18099 w 1175413"/>
                    <a:gd name="connsiteY23" fmla="*/ 1274684 h 1282398"/>
                    <a:gd name="connsiteX24" fmla="*/ 22727 w 1175413"/>
                    <a:gd name="connsiteY24" fmla="*/ 1276805 h 1282398"/>
                    <a:gd name="connsiteX25" fmla="*/ 28511 w 1175413"/>
                    <a:gd name="connsiteY25" fmla="*/ 1278926 h 1282398"/>
                    <a:gd name="connsiteX26" fmla="*/ 33524 w 1175413"/>
                    <a:gd name="connsiteY26" fmla="*/ 1278926 h 1282398"/>
                    <a:gd name="connsiteX27" fmla="*/ 37766 w 1175413"/>
                    <a:gd name="connsiteY27" fmla="*/ 1282397 h 1282398"/>
                    <a:gd name="connsiteX28" fmla="*/ 40466 w 1175413"/>
                    <a:gd name="connsiteY28" fmla="*/ 1282397 h 1282398"/>
                    <a:gd name="connsiteX29" fmla="*/ 42972 w 1175413"/>
                    <a:gd name="connsiteY29" fmla="*/ 1282397 h 1282398"/>
                    <a:gd name="connsiteX30" fmla="*/ 53191 w 1175413"/>
                    <a:gd name="connsiteY30" fmla="*/ 1279697 h 1282398"/>
                    <a:gd name="connsiteX31" fmla="*/ 587675 w 1175413"/>
                    <a:gd name="connsiteY31" fmla="*/ 1044656 h 1282398"/>
                    <a:gd name="connsiteX32" fmla="*/ 1121387 w 1175413"/>
                    <a:gd name="connsiteY32" fmla="*/ 1279119 h 1282398"/>
                    <a:gd name="connsiteX33" fmla="*/ 1136812 w 1175413"/>
                    <a:gd name="connsiteY33" fmla="*/ 1282397 h 1282398"/>
                    <a:gd name="connsiteX34" fmla="*/ 1136812 w 1175413"/>
                    <a:gd name="connsiteY34" fmla="*/ 1282397 h 1282398"/>
                    <a:gd name="connsiteX35" fmla="*/ 1146260 w 1175413"/>
                    <a:gd name="connsiteY35" fmla="*/ 1281047 h 1282398"/>
                    <a:gd name="connsiteX36" fmla="*/ 1148960 w 1175413"/>
                    <a:gd name="connsiteY36" fmla="*/ 1281047 h 1282398"/>
                    <a:gd name="connsiteX37" fmla="*/ 1156094 w 1175413"/>
                    <a:gd name="connsiteY37" fmla="*/ 1277769 h 1282398"/>
                    <a:gd name="connsiteX38" fmla="*/ 1157829 w 1175413"/>
                    <a:gd name="connsiteY38" fmla="*/ 1276612 h 1282398"/>
                    <a:gd name="connsiteX39" fmla="*/ 1164770 w 1175413"/>
                    <a:gd name="connsiteY39" fmla="*/ 1271021 h 1282398"/>
                    <a:gd name="connsiteX40" fmla="*/ 1164770 w 1175413"/>
                    <a:gd name="connsiteY40" fmla="*/ 1271021 h 1282398"/>
                    <a:gd name="connsiteX41" fmla="*/ 1168820 w 1175413"/>
                    <a:gd name="connsiteY41" fmla="*/ 1265043 h 1282398"/>
                    <a:gd name="connsiteX42" fmla="*/ 1171133 w 1175413"/>
                    <a:gd name="connsiteY42" fmla="*/ 1261187 h 1282398"/>
                    <a:gd name="connsiteX43" fmla="*/ 1171133 w 1175413"/>
                    <a:gd name="connsiteY43" fmla="*/ 1261187 h 1282398"/>
                    <a:gd name="connsiteX44" fmla="*/ 1173833 w 1175413"/>
                    <a:gd name="connsiteY44" fmla="*/ 1251932 h 1282398"/>
                    <a:gd name="connsiteX45" fmla="*/ 1173833 w 1175413"/>
                    <a:gd name="connsiteY45" fmla="*/ 1249811 h 1282398"/>
                    <a:gd name="connsiteX46" fmla="*/ 1175375 w 1175413"/>
                    <a:gd name="connsiteY46" fmla="*/ 1238242 h 1282398"/>
                    <a:gd name="connsiteX47" fmla="*/ 847590 w 1175413"/>
                    <a:gd name="connsiteY47" fmla="*/ 764881 h 1282398"/>
                    <a:gd name="connsiteX48" fmla="*/ 652846 w 1175413"/>
                    <a:gd name="connsiteY48" fmla="*/ 633188 h 1282398"/>
                    <a:gd name="connsiteX49" fmla="*/ 746747 w 1175413"/>
                    <a:gd name="connsiteY49" fmla="*/ 568981 h 1282398"/>
                    <a:gd name="connsiteX50" fmla="*/ 587289 w 1175413"/>
                    <a:gd name="connsiteY50" fmla="*/ 258163 h 1282398"/>
                    <a:gd name="connsiteX51" fmla="*/ 711269 w 1175413"/>
                    <a:gd name="connsiteY51" fmla="*/ 499375 h 1282398"/>
                    <a:gd name="connsiteX52" fmla="*/ 584397 w 1175413"/>
                    <a:gd name="connsiteY52" fmla="*/ 586720 h 1282398"/>
                    <a:gd name="connsiteX53" fmla="*/ 468708 w 1175413"/>
                    <a:gd name="connsiteY53" fmla="*/ 509594 h 1282398"/>
                    <a:gd name="connsiteX54" fmla="*/ 460610 w 1175413"/>
                    <a:gd name="connsiteY54" fmla="*/ 505352 h 1282398"/>
                    <a:gd name="connsiteX55" fmla="*/ 425710 w 1175413"/>
                    <a:gd name="connsiteY55" fmla="*/ 572644 h 1282398"/>
                    <a:gd name="connsiteX56" fmla="*/ 516141 w 1175413"/>
                    <a:gd name="connsiteY56" fmla="*/ 633767 h 1282398"/>
                    <a:gd name="connsiteX57" fmla="*/ 326989 w 1175413"/>
                    <a:gd name="connsiteY57" fmla="*/ 763531 h 1282398"/>
                    <a:gd name="connsiteX58" fmla="*/ 121641 w 1175413"/>
                    <a:gd name="connsiteY58" fmla="*/ 1164972 h 1282398"/>
                    <a:gd name="connsiteX59" fmla="*/ 257768 w 1175413"/>
                    <a:gd name="connsiteY59" fmla="*/ 899659 h 1282398"/>
                    <a:gd name="connsiteX60" fmla="*/ 491653 w 1175413"/>
                    <a:gd name="connsiteY60" fmla="*/ 1002429 h 1282398"/>
                    <a:gd name="connsiteX61" fmla="*/ 337401 w 1175413"/>
                    <a:gd name="connsiteY61" fmla="*/ 850491 h 1282398"/>
                    <a:gd name="connsiteX62" fmla="*/ 584783 w 1175413"/>
                    <a:gd name="connsiteY62" fmla="*/ 680235 h 1282398"/>
                    <a:gd name="connsiteX63" fmla="*/ 836985 w 1175413"/>
                    <a:gd name="connsiteY63" fmla="*/ 850877 h 1282398"/>
                    <a:gd name="connsiteX64" fmla="*/ 587675 w 1175413"/>
                    <a:gd name="connsiteY64" fmla="*/ 960396 h 1282398"/>
                    <a:gd name="connsiteX65" fmla="*/ 992972 w 1175413"/>
                    <a:gd name="connsiteY65" fmla="*/ 1138557 h 1282398"/>
                    <a:gd name="connsiteX66" fmla="*/ 683504 w 1175413"/>
                    <a:gd name="connsiteY66" fmla="*/ 1002622 h 1282398"/>
                    <a:gd name="connsiteX67" fmla="*/ 917003 w 1175413"/>
                    <a:gd name="connsiteY67" fmla="*/ 900044 h 1282398"/>
                    <a:gd name="connsiteX68" fmla="*/ 1052938 w 1175413"/>
                    <a:gd name="connsiteY68" fmla="*/ 1164780 h 128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1175413" h="1282398">
                      <a:moveTo>
                        <a:pt x="1175375" y="1238242"/>
                      </a:moveTo>
                      <a:lnTo>
                        <a:pt x="1175375" y="1238242"/>
                      </a:lnTo>
                      <a:cubicBezTo>
                        <a:pt x="1174782" y="1234818"/>
                        <a:pt x="1173677" y="1231503"/>
                        <a:pt x="1172098" y="1228409"/>
                      </a:cubicBezTo>
                      <a:cubicBezTo>
                        <a:pt x="1172098" y="1228409"/>
                        <a:pt x="1172098" y="1228409"/>
                        <a:pt x="1172098" y="1227252"/>
                      </a:cubicBezTo>
                      <a:lnTo>
                        <a:pt x="622574" y="157128"/>
                      </a:lnTo>
                      <a:cubicBezTo>
                        <a:pt x="620901" y="153991"/>
                        <a:pt x="618755" y="151129"/>
                        <a:pt x="616212" y="148644"/>
                      </a:cubicBezTo>
                      <a:cubicBezTo>
                        <a:pt x="655698" y="132671"/>
                        <a:pt x="674760" y="87711"/>
                        <a:pt x="658787" y="48224"/>
                      </a:cubicBezTo>
                      <a:cubicBezTo>
                        <a:pt x="642814" y="8737"/>
                        <a:pt x="597854" y="-10324"/>
                        <a:pt x="558367" y="5648"/>
                      </a:cubicBezTo>
                      <a:cubicBezTo>
                        <a:pt x="518880" y="21621"/>
                        <a:pt x="499819" y="66582"/>
                        <a:pt x="515792" y="106068"/>
                      </a:cubicBezTo>
                      <a:cubicBezTo>
                        <a:pt x="523629" y="125443"/>
                        <a:pt x="538993" y="140806"/>
                        <a:pt x="558367" y="148644"/>
                      </a:cubicBezTo>
                      <a:cubicBezTo>
                        <a:pt x="556308" y="150910"/>
                        <a:pt x="554557" y="153439"/>
                        <a:pt x="553161" y="156164"/>
                      </a:cubicBezTo>
                      <a:lnTo>
                        <a:pt x="3638" y="1226288"/>
                      </a:lnTo>
                      <a:cubicBezTo>
                        <a:pt x="3638" y="1226288"/>
                        <a:pt x="3638" y="1226288"/>
                        <a:pt x="3638" y="1227445"/>
                      </a:cubicBezTo>
                      <a:cubicBezTo>
                        <a:pt x="2059" y="1230539"/>
                        <a:pt x="954" y="1233856"/>
                        <a:pt x="360" y="1237278"/>
                      </a:cubicBezTo>
                      <a:lnTo>
                        <a:pt x="360" y="1237278"/>
                      </a:lnTo>
                      <a:cubicBezTo>
                        <a:pt x="-120" y="1240473"/>
                        <a:pt x="-120" y="1243724"/>
                        <a:pt x="360" y="1246919"/>
                      </a:cubicBezTo>
                      <a:cubicBezTo>
                        <a:pt x="360" y="1246919"/>
                        <a:pt x="360" y="1248461"/>
                        <a:pt x="360" y="1249233"/>
                      </a:cubicBezTo>
                      <a:cubicBezTo>
                        <a:pt x="885" y="1252352"/>
                        <a:pt x="1791" y="1255397"/>
                        <a:pt x="3059" y="1258295"/>
                      </a:cubicBezTo>
                      <a:cubicBezTo>
                        <a:pt x="3059" y="1258295"/>
                        <a:pt x="3059" y="1258295"/>
                        <a:pt x="3059" y="1258295"/>
                      </a:cubicBezTo>
                      <a:cubicBezTo>
                        <a:pt x="3059" y="1258295"/>
                        <a:pt x="4988" y="1260994"/>
                        <a:pt x="5759" y="1262537"/>
                      </a:cubicBezTo>
                      <a:cubicBezTo>
                        <a:pt x="6933" y="1264475"/>
                        <a:pt x="8221" y="1266341"/>
                        <a:pt x="9615" y="1268129"/>
                      </a:cubicBezTo>
                      <a:lnTo>
                        <a:pt x="9615" y="1268129"/>
                      </a:lnTo>
                      <a:cubicBezTo>
                        <a:pt x="10597" y="1268961"/>
                        <a:pt x="11626" y="1269733"/>
                        <a:pt x="12700" y="1270442"/>
                      </a:cubicBezTo>
                      <a:cubicBezTo>
                        <a:pt x="14366" y="1272020"/>
                        <a:pt x="16173" y="1273441"/>
                        <a:pt x="18099" y="1274684"/>
                      </a:cubicBezTo>
                      <a:cubicBezTo>
                        <a:pt x="19605" y="1275471"/>
                        <a:pt x="21149" y="1276178"/>
                        <a:pt x="22727" y="1276805"/>
                      </a:cubicBezTo>
                      <a:lnTo>
                        <a:pt x="28511" y="1278926"/>
                      </a:lnTo>
                      <a:lnTo>
                        <a:pt x="33524" y="1278926"/>
                      </a:lnTo>
                      <a:lnTo>
                        <a:pt x="37766" y="1282397"/>
                      </a:lnTo>
                      <a:lnTo>
                        <a:pt x="40466" y="1282397"/>
                      </a:lnTo>
                      <a:lnTo>
                        <a:pt x="42972" y="1282397"/>
                      </a:lnTo>
                      <a:cubicBezTo>
                        <a:pt x="46505" y="1282065"/>
                        <a:pt x="49958" y="1281153"/>
                        <a:pt x="53191" y="1279697"/>
                      </a:cubicBezTo>
                      <a:lnTo>
                        <a:pt x="587675" y="1044656"/>
                      </a:lnTo>
                      <a:lnTo>
                        <a:pt x="1121387" y="1279119"/>
                      </a:lnTo>
                      <a:cubicBezTo>
                        <a:pt x="1126229" y="1281325"/>
                        <a:pt x="1131493" y="1282443"/>
                        <a:pt x="1136812" y="1282397"/>
                      </a:cubicBezTo>
                      <a:lnTo>
                        <a:pt x="1136812" y="1282397"/>
                      </a:lnTo>
                      <a:cubicBezTo>
                        <a:pt x="1140005" y="1282339"/>
                        <a:pt x="1143179" y="1281886"/>
                        <a:pt x="1146260" y="1281047"/>
                      </a:cubicBezTo>
                      <a:lnTo>
                        <a:pt x="1148960" y="1281047"/>
                      </a:lnTo>
                      <a:cubicBezTo>
                        <a:pt x="1151409" y="1280118"/>
                        <a:pt x="1153794" y="1279023"/>
                        <a:pt x="1156094" y="1277769"/>
                      </a:cubicBezTo>
                      <a:lnTo>
                        <a:pt x="1157829" y="1276612"/>
                      </a:lnTo>
                      <a:cubicBezTo>
                        <a:pt x="1160351" y="1275024"/>
                        <a:pt x="1162680" y="1273148"/>
                        <a:pt x="1164770" y="1271021"/>
                      </a:cubicBezTo>
                      <a:lnTo>
                        <a:pt x="1164770" y="1271021"/>
                      </a:lnTo>
                      <a:cubicBezTo>
                        <a:pt x="1166275" y="1269137"/>
                        <a:pt x="1167628" y="1267137"/>
                        <a:pt x="1168820" y="1265043"/>
                      </a:cubicBezTo>
                      <a:cubicBezTo>
                        <a:pt x="1169660" y="1263802"/>
                        <a:pt x="1170433" y="1262514"/>
                        <a:pt x="1171133" y="1261187"/>
                      </a:cubicBezTo>
                      <a:cubicBezTo>
                        <a:pt x="1171133" y="1261187"/>
                        <a:pt x="1171133" y="1261187"/>
                        <a:pt x="1171133" y="1261187"/>
                      </a:cubicBezTo>
                      <a:cubicBezTo>
                        <a:pt x="1172437" y="1258235"/>
                        <a:pt x="1173345" y="1255123"/>
                        <a:pt x="1173833" y="1251932"/>
                      </a:cubicBezTo>
                      <a:cubicBezTo>
                        <a:pt x="1173833" y="1251932"/>
                        <a:pt x="1173833" y="1250582"/>
                        <a:pt x="1173833" y="1249811"/>
                      </a:cubicBezTo>
                      <a:cubicBezTo>
                        <a:pt x="1175044" y="1246080"/>
                        <a:pt x="1175566" y="1242160"/>
                        <a:pt x="1175375" y="1238242"/>
                      </a:cubicBezTo>
                      <a:close/>
                      <a:moveTo>
                        <a:pt x="847590" y="764881"/>
                      </a:moveTo>
                      <a:lnTo>
                        <a:pt x="652846" y="633188"/>
                      </a:lnTo>
                      <a:lnTo>
                        <a:pt x="746747" y="568981"/>
                      </a:lnTo>
                      <a:close/>
                      <a:moveTo>
                        <a:pt x="587289" y="258163"/>
                      </a:moveTo>
                      <a:lnTo>
                        <a:pt x="711269" y="499375"/>
                      </a:lnTo>
                      <a:lnTo>
                        <a:pt x="584397" y="586720"/>
                      </a:lnTo>
                      <a:lnTo>
                        <a:pt x="468708" y="509594"/>
                      </a:lnTo>
                      <a:cubicBezTo>
                        <a:pt x="466198" y="507843"/>
                        <a:pt x="463477" y="506418"/>
                        <a:pt x="460610" y="505352"/>
                      </a:cubicBezTo>
                      <a:close/>
                      <a:moveTo>
                        <a:pt x="425710" y="572644"/>
                      </a:moveTo>
                      <a:lnTo>
                        <a:pt x="516141" y="633767"/>
                      </a:lnTo>
                      <a:lnTo>
                        <a:pt x="326989" y="763531"/>
                      </a:lnTo>
                      <a:close/>
                      <a:moveTo>
                        <a:pt x="121641" y="1164972"/>
                      </a:moveTo>
                      <a:lnTo>
                        <a:pt x="257768" y="899659"/>
                      </a:lnTo>
                      <a:lnTo>
                        <a:pt x="491653" y="1002429"/>
                      </a:lnTo>
                      <a:close/>
                      <a:moveTo>
                        <a:pt x="337401" y="850491"/>
                      </a:moveTo>
                      <a:lnTo>
                        <a:pt x="584783" y="680235"/>
                      </a:lnTo>
                      <a:lnTo>
                        <a:pt x="836985" y="850877"/>
                      </a:lnTo>
                      <a:lnTo>
                        <a:pt x="587675" y="960396"/>
                      </a:lnTo>
                      <a:close/>
                      <a:moveTo>
                        <a:pt x="992972" y="1138557"/>
                      </a:moveTo>
                      <a:lnTo>
                        <a:pt x="683504" y="1002622"/>
                      </a:lnTo>
                      <a:lnTo>
                        <a:pt x="917003" y="900044"/>
                      </a:lnTo>
                      <a:lnTo>
                        <a:pt x="1052938" y="1164780"/>
                      </a:lnTo>
                      <a:close/>
                    </a:path>
                  </a:pathLst>
                </a:custGeom>
                <a:grpFill/>
                <a:ln w="3175" cap="flat">
                  <a:solidFill>
                    <a:srgbClr val="1E7C7A"/>
                  </a:solidFill>
                  <a:prstDash val="solid"/>
                  <a:miter/>
                </a:ln>
              </p:spPr>
              <p:txBody>
                <a:bodyPr rtlCol="0" anchor="ctr"/>
                <a:lstStyle/>
                <a:p>
                  <a:endParaRPr lang="en-US"/>
                </a:p>
              </p:txBody>
            </p:sp>
          </p:grpSp>
          <p:grpSp>
            <p:nvGrpSpPr>
              <p:cNvPr id="49" name="Group 48">
                <a:extLst>
                  <a:ext uri="{FF2B5EF4-FFF2-40B4-BE49-F238E27FC236}">
                    <a16:creationId xmlns:a16="http://schemas.microsoft.com/office/drawing/2014/main" id="{FF07AA2C-1908-4572-FD62-7E43296DD675}"/>
                  </a:ext>
                </a:extLst>
              </p:cNvPr>
              <p:cNvGrpSpPr/>
              <p:nvPr/>
            </p:nvGrpSpPr>
            <p:grpSpPr>
              <a:xfrm>
                <a:off x="4185540" y="2205038"/>
                <a:ext cx="761163" cy="761167"/>
                <a:chOff x="2008968" y="3858106"/>
                <a:chExt cx="1359616" cy="1359616"/>
              </a:xfrm>
              <a:solidFill>
                <a:srgbClr val="1E7C7A"/>
              </a:solidFill>
            </p:grpSpPr>
            <p:sp>
              <p:nvSpPr>
                <p:cNvPr id="50" name="Freeform: Shape 49">
                  <a:extLst>
                    <a:ext uri="{FF2B5EF4-FFF2-40B4-BE49-F238E27FC236}">
                      <a16:creationId xmlns:a16="http://schemas.microsoft.com/office/drawing/2014/main" id="{EE88C517-D308-F2E3-E2FD-F9D58E790095}"/>
                    </a:ext>
                  </a:extLst>
                </p:cNvPr>
                <p:cNvSpPr/>
                <p:nvPr/>
              </p:nvSpPr>
              <p:spPr>
                <a:xfrm>
                  <a:off x="2355959" y="4274681"/>
                  <a:ext cx="659727" cy="691769"/>
                </a:xfrm>
                <a:custGeom>
                  <a:avLst/>
                  <a:gdLst>
                    <a:gd name="connsiteX0" fmla="*/ 237536 w 365124"/>
                    <a:gd name="connsiteY0" fmla="*/ 366665 h 382857"/>
                    <a:gd name="connsiteX1" fmla="*/ 262301 w 365124"/>
                    <a:gd name="connsiteY1" fmla="*/ 382858 h 382857"/>
                    <a:gd name="connsiteX2" fmla="*/ 273731 w 365124"/>
                    <a:gd name="connsiteY2" fmla="*/ 380000 h 382857"/>
                    <a:gd name="connsiteX3" fmla="*/ 287066 w 365124"/>
                    <a:gd name="connsiteY3" fmla="*/ 342853 h 382857"/>
                    <a:gd name="connsiteX4" fmla="*/ 225154 w 365124"/>
                    <a:gd name="connsiteY4" fmla="*/ 179023 h 382857"/>
                    <a:gd name="connsiteX5" fmla="*/ 218486 w 365124"/>
                    <a:gd name="connsiteY5" fmla="*/ 103775 h 382857"/>
                    <a:gd name="connsiteX6" fmla="*/ 228011 w 365124"/>
                    <a:gd name="connsiteY6" fmla="*/ 89488 h 382857"/>
                    <a:gd name="connsiteX7" fmla="*/ 345169 w 365124"/>
                    <a:gd name="connsiteY7" fmla="*/ 54245 h 382857"/>
                    <a:gd name="connsiteX8" fmla="*/ 364219 w 365124"/>
                    <a:gd name="connsiteY8" fmla="*/ 19955 h 382857"/>
                    <a:gd name="connsiteX9" fmla="*/ 329929 w 365124"/>
                    <a:gd name="connsiteY9" fmla="*/ 905 h 382857"/>
                    <a:gd name="connsiteX10" fmla="*/ 182291 w 365124"/>
                    <a:gd name="connsiteY10" fmla="*/ 36148 h 382857"/>
                    <a:gd name="connsiteX11" fmla="*/ 36559 w 365124"/>
                    <a:gd name="connsiteY11" fmla="*/ 1858 h 382857"/>
                    <a:gd name="connsiteX12" fmla="*/ 1316 w 365124"/>
                    <a:gd name="connsiteY12" fmla="*/ 19003 h 382857"/>
                    <a:gd name="connsiteX13" fmla="*/ 20366 w 365124"/>
                    <a:gd name="connsiteY13" fmla="*/ 54245 h 382857"/>
                    <a:gd name="connsiteX14" fmla="*/ 137524 w 365124"/>
                    <a:gd name="connsiteY14" fmla="*/ 89488 h 382857"/>
                    <a:gd name="connsiteX15" fmla="*/ 147049 w 365124"/>
                    <a:gd name="connsiteY15" fmla="*/ 103775 h 382857"/>
                    <a:gd name="connsiteX16" fmla="*/ 140381 w 365124"/>
                    <a:gd name="connsiteY16" fmla="*/ 179023 h 382857"/>
                    <a:gd name="connsiteX17" fmla="*/ 78469 w 365124"/>
                    <a:gd name="connsiteY17" fmla="*/ 342853 h 382857"/>
                    <a:gd name="connsiteX18" fmla="*/ 91804 w 365124"/>
                    <a:gd name="connsiteY18" fmla="*/ 380000 h 382857"/>
                    <a:gd name="connsiteX19" fmla="*/ 103234 w 365124"/>
                    <a:gd name="connsiteY19" fmla="*/ 382858 h 382857"/>
                    <a:gd name="connsiteX20" fmla="*/ 127999 w 365124"/>
                    <a:gd name="connsiteY20" fmla="*/ 366665 h 382857"/>
                    <a:gd name="connsiteX21" fmla="*/ 184196 w 365124"/>
                    <a:gd name="connsiteY21" fmla="*/ 252365 h 382857"/>
                    <a:gd name="connsiteX22" fmla="*/ 237536 w 365124"/>
                    <a:gd name="connsiteY22" fmla="*/ 366665 h 38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65124" h="382857">
                      <a:moveTo>
                        <a:pt x="237536" y="366665"/>
                      </a:moveTo>
                      <a:cubicBezTo>
                        <a:pt x="242299" y="377143"/>
                        <a:pt x="251824" y="382858"/>
                        <a:pt x="262301" y="382858"/>
                      </a:cubicBezTo>
                      <a:cubicBezTo>
                        <a:pt x="266111" y="382858"/>
                        <a:pt x="269921" y="381905"/>
                        <a:pt x="273731" y="380000"/>
                      </a:cubicBezTo>
                      <a:cubicBezTo>
                        <a:pt x="288019" y="373333"/>
                        <a:pt x="293734" y="357140"/>
                        <a:pt x="287066" y="342853"/>
                      </a:cubicBezTo>
                      <a:cubicBezTo>
                        <a:pt x="287066" y="342853"/>
                        <a:pt x="234679" y="222838"/>
                        <a:pt x="225154" y="179023"/>
                      </a:cubicBezTo>
                      <a:cubicBezTo>
                        <a:pt x="221344" y="163783"/>
                        <a:pt x="219439" y="122825"/>
                        <a:pt x="218486" y="103775"/>
                      </a:cubicBezTo>
                      <a:cubicBezTo>
                        <a:pt x="218486" y="97108"/>
                        <a:pt x="222296" y="91393"/>
                        <a:pt x="228011" y="89488"/>
                      </a:cubicBezTo>
                      <a:lnTo>
                        <a:pt x="345169" y="54245"/>
                      </a:lnTo>
                      <a:cubicBezTo>
                        <a:pt x="359456" y="50435"/>
                        <a:pt x="368029" y="34243"/>
                        <a:pt x="364219" y="19955"/>
                      </a:cubicBezTo>
                      <a:cubicBezTo>
                        <a:pt x="360409" y="5668"/>
                        <a:pt x="344216" y="-2905"/>
                        <a:pt x="329929" y="905"/>
                      </a:cubicBezTo>
                      <a:cubicBezTo>
                        <a:pt x="329929" y="905"/>
                        <a:pt x="221344" y="36148"/>
                        <a:pt x="182291" y="36148"/>
                      </a:cubicBezTo>
                      <a:cubicBezTo>
                        <a:pt x="144191" y="36148"/>
                        <a:pt x="36559" y="1858"/>
                        <a:pt x="36559" y="1858"/>
                      </a:cubicBezTo>
                      <a:cubicBezTo>
                        <a:pt x="22271" y="-1952"/>
                        <a:pt x="6079" y="4715"/>
                        <a:pt x="1316" y="19003"/>
                      </a:cubicBezTo>
                      <a:cubicBezTo>
                        <a:pt x="-3446" y="34243"/>
                        <a:pt x="5126" y="50435"/>
                        <a:pt x="20366" y="54245"/>
                      </a:cubicBezTo>
                      <a:lnTo>
                        <a:pt x="137524" y="89488"/>
                      </a:lnTo>
                      <a:cubicBezTo>
                        <a:pt x="143239" y="91393"/>
                        <a:pt x="148001" y="97108"/>
                        <a:pt x="147049" y="103775"/>
                      </a:cubicBezTo>
                      <a:cubicBezTo>
                        <a:pt x="146096" y="122825"/>
                        <a:pt x="144191" y="163783"/>
                        <a:pt x="140381" y="179023"/>
                      </a:cubicBezTo>
                      <a:cubicBezTo>
                        <a:pt x="130856" y="222838"/>
                        <a:pt x="78469" y="342853"/>
                        <a:pt x="78469" y="342853"/>
                      </a:cubicBezTo>
                      <a:cubicBezTo>
                        <a:pt x="71801" y="357140"/>
                        <a:pt x="78469" y="373333"/>
                        <a:pt x="91804" y="380000"/>
                      </a:cubicBezTo>
                      <a:cubicBezTo>
                        <a:pt x="95614" y="381905"/>
                        <a:pt x="99424" y="382858"/>
                        <a:pt x="103234" y="382858"/>
                      </a:cubicBezTo>
                      <a:cubicBezTo>
                        <a:pt x="113711" y="382858"/>
                        <a:pt x="124189" y="377143"/>
                        <a:pt x="127999" y="366665"/>
                      </a:cubicBezTo>
                      <a:lnTo>
                        <a:pt x="184196" y="252365"/>
                      </a:lnTo>
                      <a:lnTo>
                        <a:pt x="237536" y="366665"/>
                      </a:lnTo>
                      <a:close/>
                    </a:path>
                  </a:pathLst>
                </a:custGeom>
                <a:grpFill/>
                <a:ln w="9525"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928D793F-D92D-E467-7F49-B1C1D193C5E6}"/>
                    </a:ext>
                  </a:extLst>
                </p:cNvPr>
                <p:cNvSpPr/>
                <p:nvPr/>
              </p:nvSpPr>
              <p:spPr>
                <a:xfrm>
                  <a:off x="2592399" y="4097330"/>
                  <a:ext cx="192756" cy="192756"/>
                </a:xfrm>
                <a:custGeom>
                  <a:avLst/>
                  <a:gdLst>
                    <a:gd name="connsiteX0" fmla="*/ 106680 w 106680"/>
                    <a:gd name="connsiteY0" fmla="*/ 53340 h 106680"/>
                    <a:gd name="connsiteX1" fmla="*/ 53340 w 106680"/>
                    <a:gd name="connsiteY1" fmla="*/ 106680 h 106680"/>
                    <a:gd name="connsiteX2" fmla="*/ 0 w 106680"/>
                    <a:gd name="connsiteY2" fmla="*/ 53340 h 106680"/>
                    <a:gd name="connsiteX3" fmla="*/ 53340 w 106680"/>
                    <a:gd name="connsiteY3" fmla="*/ 0 h 106680"/>
                    <a:gd name="connsiteX4" fmla="*/ 106680 w 106680"/>
                    <a:gd name="connsiteY4" fmla="*/ 53340 h 106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106680">
                      <a:moveTo>
                        <a:pt x="106680" y="53340"/>
                      </a:moveTo>
                      <a:cubicBezTo>
                        <a:pt x="106680" y="82799"/>
                        <a:pt x="82799" y="106680"/>
                        <a:pt x="53340" y="106680"/>
                      </a:cubicBezTo>
                      <a:cubicBezTo>
                        <a:pt x="23881" y="106680"/>
                        <a:pt x="0" y="82799"/>
                        <a:pt x="0" y="53340"/>
                      </a:cubicBezTo>
                      <a:cubicBezTo>
                        <a:pt x="0" y="23881"/>
                        <a:pt x="23881" y="0"/>
                        <a:pt x="53340" y="0"/>
                      </a:cubicBezTo>
                      <a:cubicBezTo>
                        <a:pt x="82799" y="0"/>
                        <a:pt x="106680" y="23881"/>
                        <a:pt x="106680" y="53340"/>
                      </a:cubicBezTo>
                      <a:close/>
                    </a:path>
                  </a:pathLst>
                </a:custGeom>
                <a:grpFill/>
                <a:ln w="9525"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DFB12459-4AD9-F3C2-D304-5CBE6BFE1608}"/>
                    </a:ext>
                  </a:extLst>
                </p:cNvPr>
                <p:cNvSpPr/>
                <p:nvPr/>
              </p:nvSpPr>
              <p:spPr>
                <a:xfrm>
                  <a:off x="2008968" y="3858106"/>
                  <a:ext cx="1359616" cy="1359616"/>
                </a:xfrm>
                <a:custGeom>
                  <a:avLst/>
                  <a:gdLst>
                    <a:gd name="connsiteX0" fmla="*/ 752475 w 752475"/>
                    <a:gd name="connsiteY0" fmla="*/ 376238 h 752475"/>
                    <a:gd name="connsiteX1" fmla="*/ 376238 w 752475"/>
                    <a:gd name="connsiteY1" fmla="*/ 0 h 752475"/>
                    <a:gd name="connsiteX2" fmla="*/ 0 w 752475"/>
                    <a:gd name="connsiteY2" fmla="*/ 376238 h 752475"/>
                    <a:gd name="connsiteX3" fmla="*/ 376238 w 752475"/>
                    <a:gd name="connsiteY3" fmla="*/ 752475 h 752475"/>
                    <a:gd name="connsiteX4" fmla="*/ 752475 w 752475"/>
                    <a:gd name="connsiteY4" fmla="*/ 376238 h 752475"/>
                    <a:gd name="connsiteX5" fmla="*/ 62865 w 752475"/>
                    <a:gd name="connsiteY5" fmla="*/ 376238 h 752475"/>
                    <a:gd name="connsiteX6" fmla="*/ 376238 w 752475"/>
                    <a:gd name="connsiteY6" fmla="*/ 62865 h 752475"/>
                    <a:gd name="connsiteX7" fmla="*/ 689610 w 752475"/>
                    <a:gd name="connsiteY7" fmla="*/ 376238 h 752475"/>
                    <a:gd name="connsiteX8" fmla="*/ 376238 w 752475"/>
                    <a:gd name="connsiteY8" fmla="*/ 689610 h 752475"/>
                    <a:gd name="connsiteX9" fmla="*/ 62865 w 752475"/>
                    <a:gd name="connsiteY9" fmla="*/ 376238 h 75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2475" h="752475">
                      <a:moveTo>
                        <a:pt x="752475" y="376238"/>
                      </a:moveTo>
                      <a:cubicBezTo>
                        <a:pt x="752475" y="168593"/>
                        <a:pt x="583883" y="0"/>
                        <a:pt x="376238" y="0"/>
                      </a:cubicBezTo>
                      <a:cubicBezTo>
                        <a:pt x="168593" y="0"/>
                        <a:pt x="0" y="168593"/>
                        <a:pt x="0" y="376238"/>
                      </a:cubicBezTo>
                      <a:cubicBezTo>
                        <a:pt x="0" y="583883"/>
                        <a:pt x="168593" y="752475"/>
                        <a:pt x="376238" y="752475"/>
                      </a:cubicBezTo>
                      <a:cubicBezTo>
                        <a:pt x="583883" y="752475"/>
                        <a:pt x="752475" y="583883"/>
                        <a:pt x="752475" y="376238"/>
                      </a:cubicBezTo>
                      <a:close/>
                      <a:moveTo>
                        <a:pt x="62865" y="376238"/>
                      </a:moveTo>
                      <a:cubicBezTo>
                        <a:pt x="62865" y="202883"/>
                        <a:pt x="203835" y="62865"/>
                        <a:pt x="376238" y="62865"/>
                      </a:cubicBezTo>
                      <a:cubicBezTo>
                        <a:pt x="548640" y="62865"/>
                        <a:pt x="689610" y="202883"/>
                        <a:pt x="689610" y="376238"/>
                      </a:cubicBezTo>
                      <a:cubicBezTo>
                        <a:pt x="689610" y="549593"/>
                        <a:pt x="549593" y="689610"/>
                        <a:pt x="376238" y="689610"/>
                      </a:cubicBezTo>
                      <a:cubicBezTo>
                        <a:pt x="202883" y="689610"/>
                        <a:pt x="62865" y="549593"/>
                        <a:pt x="62865" y="376238"/>
                      </a:cubicBezTo>
                      <a:close/>
                    </a:path>
                  </a:pathLst>
                </a:custGeom>
                <a:grpFill/>
                <a:ln w="9525" cap="flat">
                  <a:noFill/>
                  <a:prstDash val="solid"/>
                  <a:miter/>
                </a:ln>
              </p:spPr>
              <p:txBody>
                <a:bodyPr rtlCol="0" anchor="ctr"/>
                <a:lstStyle/>
                <a:p>
                  <a:endParaRPr lang="en-US"/>
                </a:p>
              </p:txBody>
            </p:sp>
          </p:grpSp>
          <p:sp>
            <p:nvSpPr>
              <p:cNvPr id="54" name="Freeform: Shape 53">
                <a:extLst>
                  <a:ext uri="{FF2B5EF4-FFF2-40B4-BE49-F238E27FC236}">
                    <a16:creationId xmlns:a16="http://schemas.microsoft.com/office/drawing/2014/main" id="{B833AF04-833F-7FC8-481A-83EE7FFFBF75}"/>
                  </a:ext>
                </a:extLst>
              </p:cNvPr>
              <p:cNvSpPr/>
              <p:nvPr/>
            </p:nvSpPr>
            <p:spPr>
              <a:xfrm>
                <a:off x="6987777" y="2185411"/>
                <a:ext cx="705422" cy="705228"/>
              </a:xfrm>
              <a:custGeom>
                <a:avLst/>
                <a:gdLst>
                  <a:gd name="connsiteX0" fmla="*/ 148788 w 1642393"/>
                  <a:gd name="connsiteY0" fmla="*/ 0 h 1641937"/>
                  <a:gd name="connsiteX1" fmla="*/ 0 w 1642393"/>
                  <a:gd name="connsiteY1" fmla="*/ 150403 h 1641937"/>
                  <a:gd name="connsiteX2" fmla="*/ 0 w 1642393"/>
                  <a:gd name="connsiteY2" fmla="*/ 1491534 h 1641937"/>
                  <a:gd name="connsiteX3" fmla="*/ 148788 w 1642393"/>
                  <a:gd name="connsiteY3" fmla="*/ 1641938 h 1641937"/>
                  <a:gd name="connsiteX4" fmla="*/ 1493606 w 1642393"/>
                  <a:gd name="connsiteY4" fmla="*/ 1641938 h 1641937"/>
                  <a:gd name="connsiteX5" fmla="*/ 1642394 w 1642393"/>
                  <a:gd name="connsiteY5" fmla="*/ 1491534 h 1641937"/>
                  <a:gd name="connsiteX6" fmla="*/ 1642394 w 1642393"/>
                  <a:gd name="connsiteY6" fmla="*/ 150403 h 1641937"/>
                  <a:gd name="connsiteX7" fmla="*/ 1493606 w 1642393"/>
                  <a:gd name="connsiteY7" fmla="*/ 0 h 1641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42393" h="1641937">
                    <a:moveTo>
                      <a:pt x="148788" y="0"/>
                    </a:moveTo>
                    <a:cubicBezTo>
                      <a:pt x="148788" y="0"/>
                      <a:pt x="0" y="0"/>
                      <a:pt x="0" y="150403"/>
                    </a:cubicBezTo>
                    <a:lnTo>
                      <a:pt x="0" y="1491534"/>
                    </a:lnTo>
                    <a:cubicBezTo>
                      <a:pt x="0" y="1491534"/>
                      <a:pt x="0" y="1641938"/>
                      <a:pt x="148788" y="1641938"/>
                    </a:cubicBezTo>
                    <a:lnTo>
                      <a:pt x="1493606" y="1641938"/>
                    </a:lnTo>
                    <a:cubicBezTo>
                      <a:pt x="1493606" y="1641938"/>
                      <a:pt x="1642394" y="1641938"/>
                      <a:pt x="1642394" y="1491534"/>
                    </a:cubicBezTo>
                    <a:lnTo>
                      <a:pt x="1642394" y="150403"/>
                    </a:lnTo>
                    <a:cubicBezTo>
                      <a:pt x="1642394" y="150403"/>
                      <a:pt x="1642394" y="0"/>
                      <a:pt x="1493606" y="0"/>
                    </a:cubicBezTo>
                    <a:close/>
                  </a:path>
                </a:pathLst>
              </a:custGeom>
              <a:solidFill>
                <a:srgbClr val="FDFDFD"/>
              </a:solidFill>
              <a:ln w="3501"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FB44A4C7-169A-E229-B0B1-E098DD6E9ADA}"/>
                  </a:ext>
                </a:extLst>
              </p:cNvPr>
              <p:cNvSpPr/>
              <p:nvPr/>
            </p:nvSpPr>
            <p:spPr>
              <a:xfrm>
                <a:off x="7009838" y="2383145"/>
                <a:ext cx="198579" cy="132502"/>
              </a:xfrm>
              <a:custGeom>
                <a:avLst/>
                <a:gdLst>
                  <a:gd name="connsiteX0" fmla="*/ 19485 w 462339"/>
                  <a:gd name="connsiteY0" fmla="*/ 140 h 308495"/>
                  <a:gd name="connsiteX1" fmla="*/ 0 w 462339"/>
                  <a:gd name="connsiteY1" fmla="*/ 24716 h 308495"/>
                  <a:gd name="connsiteX2" fmla="*/ 0 w 462339"/>
                  <a:gd name="connsiteY2" fmla="*/ 283920 h 308495"/>
                  <a:gd name="connsiteX3" fmla="*/ 19485 w 462339"/>
                  <a:gd name="connsiteY3" fmla="*/ 308495 h 308495"/>
                  <a:gd name="connsiteX4" fmla="*/ 442854 w 462339"/>
                  <a:gd name="connsiteY4" fmla="*/ 308495 h 308495"/>
                  <a:gd name="connsiteX5" fmla="*/ 462339 w 462339"/>
                  <a:gd name="connsiteY5" fmla="*/ 283920 h 308495"/>
                  <a:gd name="connsiteX6" fmla="*/ 462339 w 462339"/>
                  <a:gd name="connsiteY6" fmla="*/ 24576 h 308495"/>
                  <a:gd name="connsiteX7" fmla="*/ 442854 w 462339"/>
                  <a:gd name="connsiteY7" fmla="*/ 0 h 308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2339" h="308495">
                    <a:moveTo>
                      <a:pt x="19485" y="140"/>
                    </a:moveTo>
                    <a:cubicBezTo>
                      <a:pt x="19485" y="140"/>
                      <a:pt x="0" y="140"/>
                      <a:pt x="0" y="24716"/>
                    </a:cubicBezTo>
                    <a:lnTo>
                      <a:pt x="0" y="283920"/>
                    </a:lnTo>
                    <a:cubicBezTo>
                      <a:pt x="0" y="283920"/>
                      <a:pt x="0" y="308495"/>
                      <a:pt x="19485" y="308495"/>
                    </a:cubicBezTo>
                    <a:lnTo>
                      <a:pt x="442854" y="308495"/>
                    </a:lnTo>
                    <a:cubicBezTo>
                      <a:pt x="442854" y="308495"/>
                      <a:pt x="462339" y="308495"/>
                      <a:pt x="462339" y="283920"/>
                    </a:cubicBezTo>
                    <a:lnTo>
                      <a:pt x="462339" y="24576"/>
                    </a:lnTo>
                    <a:cubicBezTo>
                      <a:pt x="462339" y="24576"/>
                      <a:pt x="462339" y="0"/>
                      <a:pt x="442854" y="0"/>
                    </a:cubicBezTo>
                    <a:close/>
                  </a:path>
                </a:pathLst>
              </a:custGeom>
              <a:solidFill>
                <a:srgbClr val="1E7C7A"/>
              </a:solidFill>
              <a:ln w="3501"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F8ACA862-6DF0-D039-C0CD-7FA57900BC62}"/>
                  </a:ext>
                </a:extLst>
              </p:cNvPr>
              <p:cNvSpPr/>
              <p:nvPr/>
            </p:nvSpPr>
            <p:spPr>
              <a:xfrm>
                <a:off x="7230476" y="2383145"/>
                <a:ext cx="220655" cy="132502"/>
              </a:xfrm>
              <a:custGeom>
                <a:avLst/>
                <a:gdLst>
                  <a:gd name="connsiteX0" fmla="*/ 21627 w 513737"/>
                  <a:gd name="connsiteY0" fmla="*/ 140 h 308495"/>
                  <a:gd name="connsiteX1" fmla="*/ 0 w 513737"/>
                  <a:gd name="connsiteY1" fmla="*/ 24716 h 308495"/>
                  <a:gd name="connsiteX2" fmla="*/ 0 w 513737"/>
                  <a:gd name="connsiteY2" fmla="*/ 283920 h 308495"/>
                  <a:gd name="connsiteX3" fmla="*/ 21627 w 513737"/>
                  <a:gd name="connsiteY3" fmla="*/ 308495 h 308495"/>
                  <a:gd name="connsiteX4" fmla="*/ 492076 w 513737"/>
                  <a:gd name="connsiteY4" fmla="*/ 308495 h 308495"/>
                  <a:gd name="connsiteX5" fmla="*/ 513737 w 513737"/>
                  <a:gd name="connsiteY5" fmla="*/ 283920 h 308495"/>
                  <a:gd name="connsiteX6" fmla="*/ 513737 w 513737"/>
                  <a:gd name="connsiteY6" fmla="*/ 24576 h 308495"/>
                  <a:gd name="connsiteX7" fmla="*/ 492076 w 513737"/>
                  <a:gd name="connsiteY7" fmla="*/ 0 h 308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3737" h="308495">
                    <a:moveTo>
                      <a:pt x="21627" y="140"/>
                    </a:moveTo>
                    <a:cubicBezTo>
                      <a:pt x="21627" y="140"/>
                      <a:pt x="0" y="140"/>
                      <a:pt x="0" y="24716"/>
                    </a:cubicBezTo>
                    <a:lnTo>
                      <a:pt x="0" y="283920"/>
                    </a:lnTo>
                    <a:cubicBezTo>
                      <a:pt x="0" y="283920"/>
                      <a:pt x="0" y="308495"/>
                      <a:pt x="21627" y="308495"/>
                    </a:cubicBezTo>
                    <a:lnTo>
                      <a:pt x="492076" y="308495"/>
                    </a:lnTo>
                    <a:cubicBezTo>
                      <a:pt x="492076" y="308495"/>
                      <a:pt x="513737" y="308495"/>
                      <a:pt x="513737" y="283920"/>
                    </a:cubicBezTo>
                    <a:lnTo>
                      <a:pt x="513737" y="24576"/>
                    </a:lnTo>
                    <a:cubicBezTo>
                      <a:pt x="513737" y="24576"/>
                      <a:pt x="513737" y="0"/>
                      <a:pt x="492076" y="0"/>
                    </a:cubicBezTo>
                    <a:close/>
                  </a:path>
                </a:pathLst>
              </a:custGeom>
              <a:solidFill>
                <a:srgbClr val="1E7C7A"/>
              </a:solidFill>
              <a:ln w="3501"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ABED084F-DF6A-5E15-B104-4BE13E42EFB3}"/>
                  </a:ext>
                </a:extLst>
              </p:cNvPr>
              <p:cNvSpPr/>
              <p:nvPr/>
            </p:nvSpPr>
            <p:spPr>
              <a:xfrm>
                <a:off x="7473193" y="2383145"/>
                <a:ext cx="198579" cy="132502"/>
              </a:xfrm>
              <a:custGeom>
                <a:avLst/>
                <a:gdLst>
                  <a:gd name="connsiteX0" fmla="*/ 19450 w 462339"/>
                  <a:gd name="connsiteY0" fmla="*/ 140 h 308495"/>
                  <a:gd name="connsiteX1" fmla="*/ 0 w 462339"/>
                  <a:gd name="connsiteY1" fmla="*/ 24716 h 308495"/>
                  <a:gd name="connsiteX2" fmla="*/ 0 w 462339"/>
                  <a:gd name="connsiteY2" fmla="*/ 283920 h 308495"/>
                  <a:gd name="connsiteX3" fmla="*/ 19450 w 462339"/>
                  <a:gd name="connsiteY3" fmla="*/ 308495 h 308495"/>
                  <a:gd name="connsiteX4" fmla="*/ 442854 w 462339"/>
                  <a:gd name="connsiteY4" fmla="*/ 308495 h 308495"/>
                  <a:gd name="connsiteX5" fmla="*/ 462339 w 462339"/>
                  <a:gd name="connsiteY5" fmla="*/ 283920 h 308495"/>
                  <a:gd name="connsiteX6" fmla="*/ 462339 w 462339"/>
                  <a:gd name="connsiteY6" fmla="*/ 24576 h 308495"/>
                  <a:gd name="connsiteX7" fmla="*/ 442854 w 462339"/>
                  <a:gd name="connsiteY7" fmla="*/ 0 h 308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2339" h="308495">
                    <a:moveTo>
                      <a:pt x="19450" y="140"/>
                    </a:moveTo>
                    <a:cubicBezTo>
                      <a:pt x="19450" y="140"/>
                      <a:pt x="0" y="140"/>
                      <a:pt x="0" y="24716"/>
                    </a:cubicBezTo>
                    <a:lnTo>
                      <a:pt x="0" y="283920"/>
                    </a:lnTo>
                    <a:cubicBezTo>
                      <a:pt x="0" y="283920"/>
                      <a:pt x="0" y="308495"/>
                      <a:pt x="19450" y="308495"/>
                    </a:cubicBezTo>
                    <a:lnTo>
                      <a:pt x="442854" y="308495"/>
                    </a:lnTo>
                    <a:cubicBezTo>
                      <a:pt x="442854" y="308495"/>
                      <a:pt x="462339" y="308495"/>
                      <a:pt x="462339" y="283920"/>
                    </a:cubicBezTo>
                    <a:lnTo>
                      <a:pt x="462339" y="24576"/>
                    </a:lnTo>
                    <a:cubicBezTo>
                      <a:pt x="462339" y="24576"/>
                      <a:pt x="462339" y="0"/>
                      <a:pt x="442854" y="0"/>
                    </a:cubicBezTo>
                    <a:close/>
                  </a:path>
                </a:pathLst>
              </a:custGeom>
              <a:solidFill>
                <a:srgbClr val="1E7C7A"/>
              </a:solidFill>
              <a:ln w="3501"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855AE7C5-4DCF-128C-6428-A2CE9E1F30C1}"/>
                  </a:ext>
                </a:extLst>
              </p:cNvPr>
              <p:cNvSpPr/>
              <p:nvPr/>
            </p:nvSpPr>
            <p:spPr>
              <a:xfrm>
                <a:off x="7009838" y="2537663"/>
                <a:ext cx="198579" cy="154441"/>
              </a:xfrm>
              <a:custGeom>
                <a:avLst/>
                <a:gdLst>
                  <a:gd name="connsiteX0" fmla="*/ 19485 w 462339"/>
                  <a:gd name="connsiteY0" fmla="*/ 0 h 359577"/>
                  <a:gd name="connsiteX1" fmla="*/ 0 w 462339"/>
                  <a:gd name="connsiteY1" fmla="*/ 28473 h 359577"/>
                  <a:gd name="connsiteX2" fmla="*/ 0 w 462339"/>
                  <a:gd name="connsiteY2" fmla="*/ 331105 h 359577"/>
                  <a:gd name="connsiteX3" fmla="*/ 19485 w 462339"/>
                  <a:gd name="connsiteY3" fmla="*/ 359578 h 359577"/>
                  <a:gd name="connsiteX4" fmla="*/ 442854 w 462339"/>
                  <a:gd name="connsiteY4" fmla="*/ 359578 h 359577"/>
                  <a:gd name="connsiteX5" fmla="*/ 462339 w 462339"/>
                  <a:gd name="connsiteY5" fmla="*/ 331105 h 359577"/>
                  <a:gd name="connsiteX6" fmla="*/ 462339 w 462339"/>
                  <a:gd name="connsiteY6" fmla="*/ 28473 h 359577"/>
                  <a:gd name="connsiteX7" fmla="*/ 442854 w 462339"/>
                  <a:gd name="connsiteY7" fmla="*/ 0 h 359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2339" h="359577">
                    <a:moveTo>
                      <a:pt x="19485" y="0"/>
                    </a:moveTo>
                    <a:cubicBezTo>
                      <a:pt x="19485" y="0"/>
                      <a:pt x="0" y="0"/>
                      <a:pt x="0" y="28473"/>
                    </a:cubicBezTo>
                    <a:lnTo>
                      <a:pt x="0" y="331105"/>
                    </a:lnTo>
                    <a:cubicBezTo>
                      <a:pt x="0" y="331105"/>
                      <a:pt x="0" y="359578"/>
                      <a:pt x="19485" y="359578"/>
                    </a:cubicBezTo>
                    <a:lnTo>
                      <a:pt x="442854" y="359578"/>
                    </a:lnTo>
                    <a:cubicBezTo>
                      <a:pt x="442854" y="359578"/>
                      <a:pt x="462339" y="359578"/>
                      <a:pt x="462339" y="331105"/>
                    </a:cubicBezTo>
                    <a:lnTo>
                      <a:pt x="462339" y="28473"/>
                    </a:lnTo>
                    <a:cubicBezTo>
                      <a:pt x="462339" y="28473"/>
                      <a:pt x="462339" y="0"/>
                      <a:pt x="442854" y="0"/>
                    </a:cubicBezTo>
                    <a:close/>
                  </a:path>
                </a:pathLst>
              </a:custGeom>
              <a:solidFill>
                <a:srgbClr val="1E7C7A"/>
              </a:solidFill>
              <a:ln w="3501"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38E94D9F-4612-96E1-AD3E-92D16B9F3EB2}"/>
                  </a:ext>
                </a:extLst>
              </p:cNvPr>
              <p:cNvSpPr/>
              <p:nvPr/>
            </p:nvSpPr>
            <p:spPr>
              <a:xfrm>
                <a:off x="7230476" y="2537663"/>
                <a:ext cx="220655" cy="154441"/>
              </a:xfrm>
              <a:custGeom>
                <a:avLst/>
                <a:gdLst>
                  <a:gd name="connsiteX0" fmla="*/ 21627 w 513737"/>
                  <a:gd name="connsiteY0" fmla="*/ 0 h 359577"/>
                  <a:gd name="connsiteX1" fmla="*/ 0 w 513737"/>
                  <a:gd name="connsiteY1" fmla="*/ 28473 h 359577"/>
                  <a:gd name="connsiteX2" fmla="*/ 0 w 513737"/>
                  <a:gd name="connsiteY2" fmla="*/ 331105 h 359577"/>
                  <a:gd name="connsiteX3" fmla="*/ 21627 w 513737"/>
                  <a:gd name="connsiteY3" fmla="*/ 359578 h 359577"/>
                  <a:gd name="connsiteX4" fmla="*/ 492076 w 513737"/>
                  <a:gd name="connsiteY4" fmla="*/ 359578 h 359577"/>
                  <a:gd name="connsiteX5" fmla="*/ 513737 w 513737"/>
                  <a:gd name="connsiteY5" fmla="*/ 331105 h 359577"/>
                  <a:gd name="connsiteX6" fmla="*/ 513737 w 513737"/>
                  <a:gd name="connsiteY6" fmla="*/ 28473 h 359577"/>
                  <a:gd name="connsiteX7" fmla="*/ 492076 w 513737"/>
                  <a:gd name="connsiteY7" fmla="*/ 0 h 359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3737" h="359577">
                    <a:moveTo>
                      <a:pt x="21627" y="0"/>
                    </a:moveTo>
                    <a:cubicBezTo>
                      <a:pt x="21627" y="0"/>
                      <a:pt x="0" y="0"/>
                      <a:pt x="0" y="28473"/>
                    </a:cubicBezTo>
                    <a:lnTo>
                      <a:pt x="0" y="331105"/>
                    </a:lnTo>
                    <a:cubicBezTo>
                      <a:pt x="0" y="331105"/>
                      <a:pt x="0" y="359578"/>
                      <a:pt x="21627" y="359578"/>
                    </a:cubicBezTo>
                    <a:lnTo>
                      <a:pt x="492076" y="359578"/>
                    </a:lnTo>
                    <a:cubicBezTo>
                      <a:pt x="492076" y="359578"/>
                      <a:pt x="513737" y="359578"/>
                      <a:pt x="513737" y="331105"/>
                    </a:cubicBezTo>
                    <a:lnTo>
                      <a:pt x="513737" y="28473"/>
                    </a:lnTo>
                    <a:cubicBezTo>
                      <a:pt x="513737" y="28473"/>
                      <a:pt x="513737" y="0"/>
                      <a:pt x="492076" y="0"/>
                    </a:cubicBezTo>
                    <a:close/>
                  </a:path>
                </a:pathLst>
              </a:custGeom>
              <a:solidFill>
                <a:srgbClr val="1E7C7A"/>
              </a:solidFill>
              <a:ln w="3501"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82E6ED19-B7B0-3549-4EC8-1F4CF1E540DC}"/>
                  </a:ext>
                </a:extLst>
              </p:cNvPr>
              <p:cNvSpPr/>
              <p:nvPr/>
            </p:nvSpPr>
            <p:spPr>
              <a:xfrm>
                <a:off x="7473193" y="2537663"/>
                <a:ext cx="198579" cy="154441"/>
              </a:xfrm>
              <a:custGeom>
                <a:avLst/>
                <a:gdLst>
                  <a:gd name="connsiteX0" fmla="*/ 19450 w 462339"/>
                  <a:gd name="connsiteY0" fmla="*/ 0 h 359577"/>
                  <a:gd name="connsiteX1" fmla="*/ 0 w 462339"/>
                  <a:gd name="connsiteY1" fmla="*/ 28473 h 359577"/>
                  <a:gd name="connsiteX2" fmla="*/ 0 w 462339"/>
                  <a:gd name="connsiteY2" fmla="*/ 331105 h 359577"/>
                  <a:gd name="connsiteX3" fmla="*/ 19450 w 462339"/>
                  <a:gd name="connsiteY3" fmla="*/ 359578 h 359577"/>
                  <a:gd name="connsiteX4" fmla="*/ 442854 w 462339"/>
                  <a:gd name="connsiteY4" fmla="*/ 359578 h 359577"/>
                  <a:gd name="connsiteX5" fmla="*/ 462339 w 462339"/>
                  <a:gd name="connsiteY5" fmla="*/ 331105 h 359577"/>
                  <a:gd name="connsiteX6" fmla="*/ 462339 w 462339"/>
                  <a:gd name="connsiteY6" fmla="*/ 28473 h 359577"/>
                  <a:gd name="connsiteX7" fmla="*/ 442854 w 462339"/>
                  <a:gd name="connsiteY7" fmla="*/ 0 h 359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2339" h="359577">
                    <a:moveTo>
                      <a:pt x="19450" y="0"/>
                    </a:moveTo>
                    <a:cubicBezTo>
                      <a:pt x="19450" y="0"/>
                      <a:pt x="0" y="0"/>
                      <a:pt x="0" y="28473"/>
                    </a:cubicBezTo>
                    <a:lnTo>
                      <a:pt x="0" y="331105"/>
                    </a:lnTo>
                    <a:cubicBezTo>
                      <a:pt x="0" y="331105"/>
                      <a:pt x="0" y="359578"/>
                      <a:pt x="19450" y="359578"/>
                    </a:cubicBezTo>
                    <a:lnTo>
                      <a:pt x="442854" y="359578"/>
                    </a:lnTo>
                    <a:cubicBezTo>
                      <a:pt x="442854" y="359578"/>
                      <a:pt x="462339" y="359578"/>
                      <a:pt x="462339" y="331105"/>
                    </a:cubicBezTo>
                    <a:lnTo>
                      <a:pt x="462339" y="28473"/>
                    </a:lnTo>
                    <a:cubicBezTo>
                      <a:pt x="462339" y="28473"/>
                      <a:pt x="462339" y="0"/>
                      <a:pt x="442854" y="0"/>
                    </a:cubicBezTo>
                    <a:close/>
                  </a:path>
                </a:pathLst>
              </a:custGeom>
              <a:solidFill>
                <a:srgbClr val="1E7C7A"/>
              </a:solidFill>
              <a:ln w="3501"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5F226035-3ACD-72BE-71B6-E25B605569AD}"/>
                  </a:ext>
                </a:extLst>
              </p:cNvPr>
              <p:cNvSpPr/>
              <p:nvPr/>
            </p:nvSpPr>
            <p:spPr>
              <a:xfrm>
                <a:off x="7009838" y="2206657"/>
                <a:ext cx="198604" cy="154532"/>
              </a:xfrm>
              <a:custGeom>
                <a:avLst/>
                <a:gdLst>
                  <a:gd name="connsiteX0" fmla="*/ 99777 w 462398"/>
                  <a:gd name="connsiteY0" fmla="*/ 105 h 359788"/>
                  <a:gd name="connsiteX1" fmla="*/ 0 w 462398"/>
                  <a:gd name="connsiteY1" fmla="*/ 107501 h 359788"/>
                  <a:gd name="connsiteX2" fmla="*/ 0 w 462398"/>
                  <a:gd name="connsiteY2" fmla="*/ 338723 h 359788"/>
                  <a:gd name="connsiteX3" fmla="*/ 19485 w 462398"/>
                  <a:gd name="connsiteY3" fmla="*/ 359788 h 359788"/>
                  <a:gd name="connsiteX4" fmla="*/ 442889 w 462398"/>
                  <a:gd name="connsiteY4" fmla="*/ 359788 h 359788"/>
                  <a:gd name="connsiteX5" fmla="*/ 462399 w 462398"/>
                  <a:gd name="connsiteY5" fmla="*/ 340187 h 359788"/>
                  <a:gd name="connsiteX6" fmla="*/ 462339 w 462398"/>
                  <a:gd name="connsiteY6" fmla="*/ 338723 h 359788"/>
                  <a:gd name="connsiteX7" fmla="*/ 462339 w 462398"/>
                  <a:gd name="connsiteY7" fmla="*/ 21065 h 359788"/>
                  <a:gd name="connsiteX8" fmla="*/ 442889 w 462398"/>
                  <a:gd name="connsiteY8" fmla="*/ 0 h 359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398" h="359788">
                    <a:moveTo>
                      <a:pt x="99777" y="105"/>
                    </a:moveTo>
                    <a:cubicBezTo>
                      <a:pt x="99777" y="105"/>
                      <a:pt x="0" y="105"/>
                      <a:pt x="0" y="107501"/>
                    </a:cubicBezTo>
                    <a:lnTo>
                      <a:pt x="0" y="338723"/>
                    </a:lnTo>
                    <a:cubicBezTo>
                      <a:pt x="0" y="338723"/>
                      <a:pt x="0" y="359788"/>
                      <a:pt x="19485" y="359788"/>
                    </a:cubicBezTo>
                    <a:lnTo>
                      <a:pt x="442889" y="359788"/>
                    </a:lnTo>
                    <a:cubicBezTo>
                      <a:pt x="453688" y="359764"/>
                      <a:pt x="462423" y="350987"/>
                      <a:pt x="462399" y="340187"/>
                    </a:cubicBezTo>
                    <a:cubicBezTo>
                      <a:pt x="462395" y="339699"/>
                      <a:pt x="462378" y="339211"/>
                      <a:pt x="462339" y="338723"/>
                    </a:cubicBezTo>
                    <a:lnTo>
                      <a:pt x="462339" y="21065"/>
                    </a:lnTo>
                    <a:cubicBezTo>
                      <a:pt x="462339" y="21065"/>
                      <a:pt x="462339" y="0"/>
                      <a:pt x="442889" y="0"/>
                    </a:cubicBezTo>
                    <a:close/>
                  </a:path>
                </a:pathLst>
              </a:custGeom>
              <a:solidFill>
                <a:srgbClr val="1E7C7A"/>
              </a:solidFill>
              <a:ln w="3501"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84D52737-A4E7-9C26-0D07-B034CE597DB7}"/>
                  </a:ext>
                </a:extLst>
              </p:cNvPr>
              <p:cNvSpPr/>
              <p:nvPr/>
            </p:nvSpPr>
            <p:spPr>
              <a:xfrm>
                <a:off x="7230476" y="2206657"/>
                <a:ext cx="220655" cy="154578"/>
              </a:xfrm>
              <a:custGeom>
                <a:avLst/>
                <a:gdLst>
                  <a:gd name="connsiteX0" fmla="*/ 21627 w 513737"/>
                  <a:gd name="connsiteY0" fmla="*/ 105 h 359893"/>
                  <a:gd name="connsiteX1" fmla="*/ 0 w 513737"/>
                  <a:gd name="connsiteY1" fmla="*/ 21170 h 359893"/>
                  <a:gd name="connsiteX2" fmla="*/ 0 w 513737"/>
                  <a:gd name="connsiteY2" fmla="*/ 338829 h 359893"/>
                  <a:gd name="connsiteX3" fmla="*/ 21627 w 513737"/>
                  <a:gd name="connsiteY3" fmla="*/ 359894 h 359893"/>
                  <a:gd name="connsiteX4" fmla="*/ 492076 w 513737"/>
                  <a:gd name="connsiteY4" fmla="*/ 359894 h 359893"/>
                  <a:gd name="connsiteX5" fmla="*/ 513737 w 513737"/>
                  <a:gd name="connsiteY5" fmla="*/ 338829 h 359893"/>
                  <a:gd name="connsiteX6" fmla="*/ 513737 w 513737"/>
                  <a:gd name="connsiteY6" fmla="*/ 21065 h 359893"/>
                  <a:gd name="connsiteX7" fmla="*/ 492076 w 513737"/>
                  <a:gd name="connsiteY7" fmla="*/ 0 h 359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3737" h="359893">
                    <a:moveTo>
                      <a:pt x="21627" y="105"/>
                    </a:moveTo>
                    <a:cubicBezTo>
                      <a:pt x="21627" y="105"/>
                      <a:pt x="0" y="105"/>
                      <a:pt x="0" y="21170"/>
                    </a:cubicBezTo>
                    <a:lnTo>
                      <a:pt x="0" y="338829"/>
                    </a:lnTo>
                    <a:cubicBezTo>
                      <a:pt x="0" y="338829"/>
                      <a:pt x="0" y="359894"/>
                      <a:pt x="21627" y="359894"/>
                    </a:cubicBezTo>
                    <a:lnTo>
                      <a:pt x="492076" y="359894"/>
                    </a:lnTo>
                    <a:cubicBezTo>
                      <a:pt x="492076" y="359894"/>
                      <a:pt x="513737" y="359894"/>
                      <a:pt x="513737" y="338829"/>
                    </a:cubicBezTo>
                    <a:lnTo>
                      <a:pt x="513737" y="21065"/>
                    </a:lnTo>
                    <a:cubicBezTo>
                      <a:pt x="513737" y="21065"/>
                      <a:pt x="513737" y="0"/>
                      <a:pt x="492076" y="0"/>
                    </a:cubicBezTo>
                    <a:close/>
                  </a:path>
                </a:pathLst>
              </a:custGeom>
              <a:solidFill>
                <a:srgbClr val="1E7C7A"/>
              </a:solidFill>
              <a:ln w="3501"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D149C2ED-4052-120B-3E26-4ABBE2FE40EF}"/>
                  </a:ext>
                </a:extLst>
              </p:cNvPr>
              <p:cNvSpPr/>
              <p:nvPr/>
            </p:nvSpPr>
            <p:spPr>
              <a:xfrm>
                <a:off x="7473163" y="2206705"/>
                <a:ext cx="198629" cy="154533"/>
              </a:xfrm>
              <a:custGeom>
                <a:avLst/>
                <a:gdLst>
                  <a:gd name="connsiteX0" fmla="*/ 19510 w 462455"/>
                  <a:gd name="connsiteY0" fmla="*/ 0 h 359788"/>
                  <a:gd name="connsiteX1" fmla="*/ 0 w 462455"/>
                  <a:gd name="connsiteY1" fmla="*/ 19602 h 359788"/>
                  <a:gd name="connsiteX2" fmla="*/ 60 w 462455"/>
                  <a:gd name="connsiteY2" fmla="*/ 21065 h 359788"/>
                  <a:gd name="connsiteX3" fmla="*/ 60 w 462455"/>
                  <a:gd name="connsiteY3" fmla="*/ 338723 h 359788"/>
                  <a:gd name="connsiteX4" fmla="*/ 19510 w 462455"/>
                  <a:gd name="connsiteY4" fmla="*/ 359788 h 359788"/>
                  <a:gd name="connsiteX5" fmla="*/ 442914 w 462455"/>
                  <a:gd name="connsiteY5" fmla="*/ 359788 h 359788"/>
                  <a:gd name="connsiteX6" fmla="*/ 462455 w 462455"/>
                  <a:gd name="connsiteY6" fmla="*/ 340149 h 359788"/>
                  <a:gd name="connsiteX7" fmla="*/ 462399 w 462455"/>
                  <a:gd name="connsiteY7" fmla="*/ 338723 h 359788"/>
                  <a:gd name="connsiteX8" fmla="*/ 462399 w 462455"/>
                  <a:gd name="connsiteY8" fmla="*/ 107396 h 359788"/>
                  <a:gd name="connsiteX9" fmla="*/ 362621 w 462455"/>
                  <a:gd name="connsiteY9" fmla="*/ 0 h 359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2455" h="359788">
                    <a:moveTo>
                      <a:pt x="19510" y="0"/>
                    </a:moveTo>
                    <a:cubicBezTo>
                      <a:pt x="8710" y="26"/>
                      <a:pt x="-25" y="8802"/>
                      <a:pt x="0" y="19602"/>
                    </a:cubicBezTo>
                    <a:cubicBezTo>
                      <a:pt x="4" y="20090"/>
                      <a:pt x="21" y="20578"/>
                      <a:pt x="60" y="21065"/>
                    </a:cubicBezTo>
                    <a:lnTo>
                      <a:pt x="60" y="338723"/>
                    </a:lnTo>
                    <a:cubicBezTo>
                      <a:pt x="60" y="338723"/>
                      <a:pt x="60" y="359788"/>
                      <a:pt x="19510" y="359788"/>
                    </a:cubicBezTo>
                    <a:lnTo>
                      <a:pt x="442914" y="359788"/>
                    </a:lnTo>
                    <a:cubicBezTo>
                      <a:pt x="453734" y="359760"/>
                      <a:pt x="462483" y="350969"/>
                      <a:pt x="462455" y="340149"/>
                    </a:cubicBezTo>
                    <a:cubicBezTo>
                      <a:pt x="462451" y="339671"/>
                      <a:pt x="462434" y="339197"/>
                      <a:pt x="462399" y="338723"/>
                    </a:cubicBezTo>
                    <a:lnTo>
                      <a:pt x="462399" y="107396"/>
                    </a:lnTo>
                    <a:cubicBezTo>
                      <a:pt x="462399" y="107396"/>
                      <a:pt x="462399" y="0"/>
                      <a:pt x="362621" y="0"/>
                    </a:cubicBezTo>
                    <a:close/>
                  </a:path>
                </a:pathLst>
              </a:custGeom>
              <a:solidFill>
                <a:srgbClr val="1E7C7A"/>
              </a:solidFill>
              <a:ln w="3501"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71AD97B3-F9F7-B81A-5493-1251F38F8544}"/>
                  </a:ext>
                </a:extLst>
              </p:cNvPr>
              <p:cNvSpPr/>
              <p:nvPr/>
            </p:nvSpPr>
            <p:spPr>
              <a:xfrm>
                <a:off x="7009807" y="2714176"/>
                <a:ext cx="198624" cy="154427"/>
              </a:xfrm>
              <a:custGeom>
                <a:avLst/>
                <a:gdLst>
                  <a:gd name="connsiteX0" fmla="*/ 19538 w 462444"/>
                  <a:gd name="connsiteY0" fmla="*/ 0 h 359542"/>
                  <a:gd name="connsiteX1" fmla="*/ 0 w 462444"/>
                  <a:gd name="connsiteY1" fmla="*/ 19713 h 359542"/>
                  <a:gd name="connsiteX2" fmla="*/ 53 w 462444"/>
                  <a:gd name="connsiteY2" fmla="*/ 21065 h 359542"/>
                  <a:gd name="connsiteX3" fmla="*/ 53 w 462444"/>
                  <a:gd name="connsiteY3" fmla="*/ 251374 h 359542"/>
                  <a:gd name="connsiteX4" fmla="*/ 99830 w 462444"/>
                  <a:gd name="connsiteY4" fmla="*/ 359543 h 359542"/>
                  <a:gd name="connsiteX5" fmla="*/ 442907 w 462444"/>
                  <a:gd name="connsiteY5" fmla="*/ 359543 h 359542"/>
                  <a:gd name="connsiteX6" fmla="*/ 462445 w 462444"/>
                  <a:gd name="connsiteY6" fmla="*/ 339829 h 359542"/>
                  <a:gd name="connsiteX7" fmla="*/ 462392 w 462444"/>
                  <a:gd name="connsiteY7" fmla="*/ 338478 h 359542"/>
                  <a:gd name="connsiteX8" fmla="*/ 462392 w 462444"/>
                  <a:gd name="connsiteY8" fmla="*/ 21100 h 359542"/>
                  <a:gd name="connsiteX9" fmla="*/ 442907 w 462444"/>
                  <a:gd name="connsiteY9" fmla="*/ 35 h 359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2444" h="359542">
                    <a:moveTo>
                      <a:pt x="19538" y="0"/>
                    </a:moveTo>
                    <a:cubicBezTo>
                      <a:pt x="8699" y="49"/>
                      <a:pt x="-48" y="8875"/>
                      <a:pt x="0" y="19713"/>
                    </a:cubicBezTo>
                    <a:cubicBezTo>
                      <a:pt x="2" y="20163"/>
                      <a:pt x="20" y="20616"/>
                      <a:pt x="53" y="21065"/>
                    </a:cubicBezTo>
                    <a:lnTo>
                      <a:pt x="53" y="251374"/>
                    </a:lnTo>
                    <a:cubicBezTo>
                      <a:pt x="53" y="251374"/>
                      <a:pt x="53" y="359543"/>
                      <a:pt x="99830" y="359543"/>
                    </a:cubicBezTo>
                    <a:lnTo>
                      <a:pt x="442907" y="359543"/>
                    </a:lnTo>
                    <a:cubicBezTo>
                      <a:pt x="453745" y="359493"/>
                      <a:pt x="462494" y="350667"/>
                      <a:pt x="462445" y="339829"/>
                    </a:cubicBezTo>
                    <a:cubicBezTo>
                      <a:pt x="462441" y="339380"/>
                      <a:pt x="462424" y="338927"/>
                      <a:pt x="462392" y="338478"/>
                    </a:cubicBezTo>
                    <a:lnTo>
                      <a:pt x="462392" y="21100"/>
                    </a:lnTo>
                    <a:cubicBezTo>
                      <a:pt x="462392" y="21100"/>
                      <a:pt x="462392" y="35"/>
                      <a:pt x="442907" y="35"/>
                    </a:cubicBezTo>
                    <a:close/>
                  </a:path>
                </a:pathLst>
              </a:custGeom>
              <a:solidFill>
                <a:srgbClr val="1E7C7A"/>
              </a:solidFill>
              <a:ln w="3501"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BA0261C0-7726-37AA-C7E8-AFB8112F553A}"/>
                  </a:ext>
                </a:extLst>
              </p:cNvPr>
              <p:cNvSpPr/>
              <p:nvPr/>
            </p:nvSpPr>
            <p:spPr>
              <a:xfrm>
                <a:off x="7230473" y="2714176"/>
                <a:ext cx="220655" cy="154411"/>
              </a:xfrm>
              <a:custGeom>
                <a:avLst/>
                <a:gdLst>
                  <a:gd name="connsiteX0" fmla="*/ 21767 w 513737"/>
                  <a:gd name="connsiteY0" fmla="*/ 0 h 359507"/>
                  <a:gd name="connsiteX1" fmla="*/ 0 w 513737"/>
                  <a:gd name="connsiteY1" fmla="*/ 21065 h 359507"/>
                  <a:gd name="connsiteX2" fmla="*/ 0 w 513737"/>
                  <a:gd name="connsiteY2" fmla="*/ 338442 h 359507"/>
                  <a:gd name="connsiteX3" fmla="*/ 21767 w 513737"/>
                  <a:gd name="connsiteY3" fmla="*/ 359507 h 359507"/>
                  <a:gd name="connsiteX4" fmla="*/ 491970 w 513737"/>
                  <a:gd name="connsiteY4" fmla="*/ 359507 h 359507"/>
                  <a:gd name="connsiteX5" fmla="*/ 513737 w 513737"/>
                  <a:gd name="connsiteY5" fmla="*/ 338442 h 359507"/>
                  <a:gd name="connsiteX6" fmla="*/ 513737 w 513737"/>
                  <a:gd name="connsiteY6" fmla="*/ 21065 h 359507"/>
                  <a:gd name="connsiteX7" fmla="*/ 491970 w 513737"/>
                  <a:gd name="connsiteY7" fmla="*/ 0 h 359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3737" h="359507">
                    <a:moveTo>
                      <a:pt x="21767" y="0"/>
                    </a:moveTo>
                    <a:cubicBezTo>
                      <a:pt x="21767" y="0"/>
                      <a:pt x="0" y="0"/>
                      <a:pt x="0" y="21065"/>
                    </a:cubicBezTo>
                    <a:lnTo>
                      <a:pt x="0" y="338442"/>
                    </a:lnTo>
                    <a:cubicBezTo>
                      <a:pt x="0" y="338442"/>
                      <a:pt x="0" y="359507"/>
                      <a:pt x="21767" y="359507"/>
                    </a:cubicBezTo>
                    <a:lnTo>
                      <a:pt x="491970" y="359507"/>
                    </a:lnTo>
                    <a:cubicBezTo>
                      <a:pt x="491970" y="359507"/>
                      <a:pt x="513737" y="359507"/>
                      <a:pt x="513737" y="338442"/>
                    </a:cubicBezTo>
                    <a:lnTo>
                      <a:pt x="513737" y="21065"/>
                    </a:lnTo>
                    <a:cubicBezTo>
                      <a:pt x="513737" y="21065"/>
                      <a:pt x="513737" y="0"/>
                      <a:pt x="491970" y="0"/>
                    </a:cubicBezTo>
                    <a:close/>
                  </a:path>
                </a:pathLst>
              </a:custGeom>
              <a:solidFill>
                <a:srgbClr val="1E7C7A"/>
              </a:solidFill>
              <a:ln w="3501"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05B42901-39FA-7923-9153-0AC1568FEAAB}"/>
                  </a:ext>
                </a:extLst>
              </p:cNvPr>
              <p:cNvSpPr/>
              <p:nvPr/>
            </p:nvSpPr>
            <p:spPr>
              <a:xfrm>
                <a:off x="7473176" y="2714163"/>
                <a:ext cx="198603" cy="154427"/>
              </a:xfrm>
              <a:custGeom>
                <a:avLst/>
                <a:gdLst>
                  <a:gd name="connsiteX0" fmla="*/ 19506 w 462395"/>
                  <a:gd name="connsiteY0" fmla="*/ 35 h 359542"/>
                  <a:gd name="connsiteX1" fmla="*/ 0 w 462395"/>
                  <a:gd name="connsiteY1" fmla="*/ 19710 h 359542"/>
                  <a:gd name="connsiteX2" fmla="*/ 56 w 462395"/>
                  <a:gd name="connsiteY2" fmla="*/ 21100 h 359542"/>
                  <a:gd name="connsiteX3" fmla="*/ 56 w 462395"/>
                  <a:gd name="connsiteY3" fmla="*/ 338478 h 359542"/>
                  <a:gd name="connsiteX4" fmla="*/ 19506 w 462395"/>
                  <a:gd name="connsiteY4" fmla="*/ 359543 h 359542"/>
                  <a:gd name="connsiteX5" fmla="*/ 362618 w 462395"/>
                  <a:gd name="connsiteY5" fmla="*/ 359543 h 359542"/>
                  <a:gd name="connsiteX6" fmla="*/ 462395 w 462395"/>
                  <a:gd name="connsiteY6" fmla="*/ 251374 h 359542"/>
                  <a:gd name="connsiteX7" fmla="*/ 462395 w 462395"/>
                  <a:gd name="connsiteY7" fmla="*/ 21065 h 359542"/>
                  <a:gd name="connsiteX8" fmla="*/ 442910 w 462395"/>
                  <a:gd name="connsiteY8" fmla="*/ 0 h 359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395" h="359542">
                    <a:moveTo>
                      <a:pt x="19506" y="35"/>
                    </a:moveTo>
                    <a:cubicBezTo>
                      <a:pt x="8686" y="81"/>
                      <a:pt x="-45" y="8889"/>
                      <a:pt x="0" y="19710"/>
                    </a:cubicBezTo>
                    <a:cubicBezTo>
                      <a:pt x="4" y="20173"/>
                      <a:pt x="21" y="20637"/>
                      <a:pt x="56" y="21100"/>
                    </a:cubicBezTo>
                    <a:lnTo>
                      <a:pt x="56" y="338478"/>
                    </a:lnTo>
                    <a:cubicBezTo>
                      <a:pt x="56" y="338478"/>
                      <a:pt x="56" y="359543"/>
                      <a:pt x="19506" y="359543"/>
                    </a:cubicBezTo>
                    <a:lnTo>
                      <a:pt x="362618" y="359543"/>
                    </a:lnTo>
                    <a:cubicBezTo>
                      <a:pt x="362618" y="359543"/>
                      <a:pt x="462395" y="359543"/>
                      <a:pt x="462395" y="251374"/>
                    </a:cubicBezTo>
                    <a:lnTo>
                      <a:pt x="462395" y="21065"/>
                    </a:lnTo>
                    <a:cubicBezTo>
                      <a:pt x="462395" y="21065"/>
                      <a:pt x="462395" y="0"/>
                      <a:pt x="442910" y="0"/>
                    </a:cubicBezTo>
                    <a:close/>
                  </a:path>
                </a:pathLst>
              </a:custGeom>
              <a:solidFill>
                <a:srgbClr val="1E7C7A"/>
              </a:solidFill>
              <a:ln w="3501"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67238774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62FE1E-2FB3-F500-1D34-37A1DDFD5953}"/>
              </a:ext>
            </a:extLst>
          </p:cNvPr>
          <p:cNvSpPr/>
          <p:nvPr/>
        </p:nvSpPr>
        <p:spPr>
          <a:xfrm>
            <a:off x="0" y="0"/>
            <a:ext cx="12192000" cy="1825625"/>
          </a:xfrm>
          <a:prstGeom prst="rect">
            <a:avLst/>
          </a:prstGeom>
          <a:solidFill>
            <a:srgbClr val="D4EB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4794AF1-F116-52C4-F5EC-20E3EE3F1F91}"/>
              </a:ext>
            </a:extLst>
          </p:cNvPr>
          <p:cNvSpPr>
            <a:spLocks noGrp="1"/>
          </p:cNvSpPr>
          <p:nvPr>
            <p:ph type="title"/>
          </p:nvPr>
        </p:nvSpPr>
        <p:spPr/>
        <p:txBody>
          <a:bodyPr>
            <a:normAutofit/>
          </a:bodyPr>
          <a:lstStyle/>
          <a:p>
            <a:r>
              <a:rPr lang="en-US" b="1" dirty="0">
                <a:solidFill>
                  <a:srgbClr val="44546A"/>
                </a:solidFill>
                <a:latin typeface="Verdana" panose="020B0604030504040204" pitchFamily="34" charset="0"/>
                <a:ea typeface="Verdana" panose="020B0604030504040204" pitchFamily="34" charset="0"/>
              </a:rPr>
              <a:t>Selecting strategies</a:t>
            </a:r>
            <a:endParaRPr lang="en-US" dirty="0">
              <a:solidFill>
                <a:srgbClr val="44546A"/>
              </a:solidFill>
            </a:endParaRPr>
          </a:p>
        </p:txBody>
      </p:sp>
      <p:sp>
        <p:nvSpPr>
          <p:cNvPr id="3" name="Content Placeholder 2">
            <a:extLst>
              <a:ext uri="{FF2B5EF4-FFF2-40B4-BE49-F238E27FC236}">
                <a16:creationId xmlns:a16="http://schemas.microsoft.com/office/drawing/2014/main" id="{2D98C3B9-2C3B-99DE-CDF0-BC6D344E8B8A}"/>
              </a:ext>
            </a:extLst>
          </p:cNvPr>
          <p:cNvSpPr>
            <a:spLocks noGrp="1"/>
          </p:cNvSpPr>
          <p:nvPr>
            <p:ph idx="1"/>
          </p:nvPr>
        </p:nvSpPr>
        <p:spPr>
          <a:xfrm>
            <a:off x="838200" y="2312988"/>
            <a:ext cx="10515600" cy="4050233"/>
          </a:xfrm>
        </p:spPr>
        <p:txBody>
          <a:bodyPr>
            <a:normAutofit/>
          </a:bodyPr>
          <a:lstStyle/>
          <a:p>
            <a:r>
              <a:rPr lang="en-US" dirty="0"/>
              <a:t>You are experts in your own environment</a:t>
            </a:r>
          </a:p>
          <a:p>
            <a:r>
              <a:rPr lang="en-US" dirty="0"/>
              <a:t>You are best placed to select the approaches that are most likely to be effective  </a:t>
            </a:r>
          </a:p>
        </p:txBody>
      </p:sp>
    </p:spTree>
    <p:extLst>
      <p:ext uri="{BB962C8B-B14F-4D97-AF65-F5344CB8AC3E}">
        <p14:creationId xmlns:p14="http://schemas.microsoft.com/office/powerpoint/2010/main" val="415722671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62FE1E-2FB3-F500-1D34-37A1DDFD5953}"/>
              </a:ext>
            </a:extLst>
          </p:cNvPr>
          <p:cNvSpPr/>
          <p:nvPr/>
        </p:nvSpPr>
        <p:spPr>
          <a:xfrm>
            <a:off x="0" y="0"/>
            <a:ext cx="12192000" cy="1825625"/>
          </a:xfrm>
          <a:prstGeom prst="rect">
            <a:avLst/>
          </a:prstGeom>
          <a:solidFill>
            <a:srgbClr val="D4EB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4794AF1-F116-52C4-F5EC-20E3EE3F1F91}"/>
              </a:ext>
            </a:extLst>
          </p:cNvPr>
          <p:cNvSpPr>
            <a:spLocks noGrp="1"/>
          </p:cNvSpPr>
          <p:nvPr>
            <p:ph type="title"/>
          </p:nvPr>
        </p:nvSpPr>
        <p:spPr/>
        <p:txBody>
          <a:bodyPr>
            <a:normAutofit/>
          </a:bodyPr>
          <a:lstStyle/>
          <a:p>
            <a:r>
              <a:rPr lang="en-US" b="1" dirty="0">
                <a:solidFill>
                  <a:srgbClr val="44546A"/>
                </a:solidFill>
                <a:latin typeface="Verdana" panose="020B0604030504040204" pitchFamily="34" charset="0"/>
                <a:ea typeface="Verdana" panose="020B0604030504040204" pitchFamily="34" charset="0"/>
              </a:rPr>
              <a:t>Activity: Jigsaw variation</a:t>
            </a:r>
            <a:endParaRPr lang="en-US" dirty="0">
              <a:solidFill>
                <a:srgbClr val="44546A"/>
              </a:solidFill>
            </a:endParaRPr>
          </a:p>
        </p:txBody>
      </p:sp>
      <p:sp>
        <p:nvSpPr>
          <p:cNvPr id="3" name="Content Placeholder 2">
            <a:extLst>
              <a:ext uri="{FF2B5EF4-FFF2-40B4-BE49-F238E27FC236}">
                <a16:creationId xmlns:a16="http://schemas.microsoft.com/office/drawing/2014/main" id="{2D98C3B9-2C3B-99DE-CDF0-BC6D344E8B8A}"/>
              </a:ext>
            </a:extLst>
          </p:cNvPr>
          <p:cNvSpPr>
            <a:spLocks noGrp="1"/>
          </p:cNvSpPr>
          <p:nvPr>
            <p:ph idx="1"/>
          </p:nvPr>
        </p:nvSpPr>
        <p:spPr>
          <a:xfrm>
            <a:off x="838200" y="2312988"/>
            <a:ext cx="10515600" cy="4050233"/>
          </a:xfrm>
        </p:spPr>
        <p:txBody>
          <a:bodyPr>
            <a:normAutofit fontScale="85000" lnSpcReduction="20000"/>
          </a:bodyPr>
          <a:lstStyle/>
          <a:p>
            <a:r>
              <a:rPr lang="en-US" dirty="0"/>
              <a:t>Split up into pairs, groups of 3 or work individually.</a:t>
            </a:r>
          </a:p>
          <a:p>
            <a:r>
              <a:rPr lang="en-US" dirty="0"/>
              <a:t>Each group/pair/individual will focus on one of these topics: Accessibility, UDL, mobile design, and low bandwidth</a:t>
            </a:r>
          </a:p>
          <a:p>
            <a:r>
              <a:rPr lang="en-US" dirty="0"/>
              <a:t>For each topic there is an information sheet with a link to a website article, a video and a journal article.  You are only required to read/view one of the resources</a:t>
            </a:r>
          </a:p>
          <a:p>
            <a:r>
              <a:rPr lang="en-US" dirty="0"/>
              <a:t>Select the most relevant and important recommendations from the resource/s and enter these into the Frameworks tab of the spreadsheet.  </a:t>
            </a:r>
          </a:p>
          <a:p>
            <a:r>
              <a:rPr lang="en-US" dirty="0"/>
              <a:t>Everybody will then come back together to discuss the recommendations and consider which are the most relevant and viable for your course.</a:t>
            </a:r>
          </a:p>
        </p:txBody>
      </p:sp>
    </p:spTree>
    <p:extLst>
      <p:ext uri="{BB962C8B-B14F-4D97-AF65-F5344CB8AC3E}">
        <p14:creationId xmlns:p14="http://schemas.microsoft.com/office/powerpoint/2010/main" val="38629782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20E6F5B-7DBA-8C28-E958-670790C82AAF}"/>
              </a:ext>
            </a:extLst>
          </p:cNvPr>
          <p:cNvSpPr>
            <a:spLocks noGrp="1"/>
          </p:cNvSpPr>
          <p:nvPr>
            <p:ph type="title"/>
          </p:nvPr>
        </p:nvSpPr>
        <p:spPr>
          <a:xfrm>
            <a:off x="6590662" y="4267832"/>
            <a:ext cx="4805996" cy="1297115"/>
          </a:xfrm>
        </p:spPr>
        <p:txBody>
          <a:bodyPr vert="horz" lIns="91440" tIns="45720" rIns="91440" bIns="45720" rtlCol="0" anchor="t">
            <a:normAutofit/>
          </a:bodyPr>
          <a:lstStyle/>
          <a:p>
            <a:r>
              <a:rPr lang="en-US" sz="4000" b="1" kern="1200">
                <a:solidFill>
                  <a:schemeClr val="tx2"/>
                </a:solidFill>
                <a:latin typeface="+mj-lt"/>
                <a:ea typeface="+mj-ea"/>
                <a:cs typeface="+mj-cs"/>
              </a:rPr>
              <a:t>Contact details</a:t>
            </a:r>
          </a:p>
        </p:txBody>
      </p:sp>
      <p:sp>
        <p:nvSpPr>
          <p:cNvPr id="3" name="Content Placeholder 2">
            <a:extLst>
              <a:ext uri="{FF2B5EF4-FFF2-40B4-BE49-F238E27FC236}">
                <a16:creationId xmlns:a16="http://schemas.microsoft.com/office/drawing/2014/main" id="{6DCD347E-D60D-BAAA-DB6F-20DEE35FFE28}"/>
              </a:ext>
            </a:extLst>
          </p:cNvPr>
          <p:cNvSpPr>
            <a:spLocks noGrp="1"/>
          </p:cNvSpPr>
          <p:nvPr>
            <p:ph idx="1"/>
          </p:nvPr>
        </p:nvSpPr>
        <p:spPr>
          <a:xfrm>
            <a:off x="6590966" y="3428999"/>
            <a:ext cx="4805691" cy="838831"/>
          </a:xfrm>
        </p:spPr>
        <p:txBody>
          <a:bodyPr vert="horz" lIns="91440" tIns="45720" rIns="91440" bIns="45720" rtlCol="0" anchor="b">
            <a:normAutofit/>
          </a:bodyPr>
          <a:lstStyle/>
          <a:p>
            <a:pPr marL="0" indent="0">
              <a:buNone/>
            </a:pPr>
            <a:r>
              <a:rPr lang="en-US" sz="2000" kern="1200">
                <a:solidFill>
                  <a:schemeClr val="tx2"/>
                </a:solidFill>
                <a:latin typeface="+mn-lt"/>
                <a:ea typeface="+mn-ea"/>
                <a:cs typeface="+mn-cs"/>
              </a:rPr>
              <a:t>Janet.king@utwente.nl</a:t>
            </a:r>
          </a:p>
        </p:txBody>
      </p:sp>
      <p:pic>
        <p:nvPicPr>
          <p:cNvPr id="7" name="Graphic 6" descr="Email">
            <a:extLst>
              <a:ext uri="{FF2B5EF4-FFF2-40B4-BE49-F238E27FC236}">
                <a16:creationId xmlns:a16="http://schemas.microsoft.com/office/drawing/2014/main" id="{79870F4F-0CAC-BA8B-5BB2-40A08EEE314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0470" y="1815320"/>
            <a:ext cx="4141760" cy="4141760"/>
          </a:xfrm>
          <a:custGeom>
            <a:avLst/>
            <a:gdLst/>
            <a:ahLst/>
            <a:cxnLst/>
            <a:rect l="l" t="t" r="r" b="b"/>
            <a:pathLst>
              <a:path w="4141760" h="4377846">
                <a:moveTo>
                  <a:pt x="0" y="0"/>
                </a:moveTo>
                <a:lnTo>
                  <a:pt x="4141760" y="0"/>
                </a:lnTo>
                <a:lnTo>
                  <a:pt x="4141760" y="4377846"/>
                </a:lnTo>
                <a:lnTo>
                  <a:pt x="0" y="4377846"/>
                </a:lnTo>
                <a:close/>
              </a:path>
            </a:pathLst>
          </a:custGeom>
        </p:spPr>
      </p:pic>
      <p:grpSp>
        <p:nvGrpSpPr>
          <p:cNvPr id="14" name="Group 13">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53" y="-5977"/>
            <a:ext cx="6238675" cy="6863979"/>
            <a:chOff x="305" y="-5977"/>
            <a:chExt cx="6238675" cy="6863979"/>
          </a:xfrm>
        </p:grpSpPr>
        <p:sp>
          <p:nvSpPr>
            <p:cNvPr id="15" name="Freeform: Shape 14">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35730479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62FE1E-2FB3-F500-1D34-37A1DDFD5953}"/>
              </a:ext>
            </a:extLst>
          </p:cNvPr>
          <p:cNvSpPr/>
          <p:nvPr/>
        </p:nvSpPr>
        <p:spPr>
          <a:xfrm>
            <a:off x="0" y="0"/>
            <a:ext cx="12192000" cy="1825625"/>
          </a:xfrm>
          <a:prstGeom prst="rect">
            <a:avLst/>
          </a:prstGeom>
          <a:solidFill>
            <a:srgbClr val="D4EB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4794AF1-F116-52C4-F5EC-20E3EE3F1F91}"/>
              </a:ext>
            </a:extLst>
          </p:cNvPr>
          <p:cNvSpPr>
            <a:spLocks noGrp="1"/>
          </p:cNvSpPr>
          <p:nvPr>
            <p:ph type="title"/>
          </p:nvPr>
        </p:nvSpPr>
        <p:spPr/>
        <p:txBody>
          <a:bodyPr>
            <a:normAutofit/>
          </a:bodyPr>
          <a:lstStyle/>
          <a:p>
            <a:r>
              <a:rPr lang="en-US" b="1" dirty="0">
                <a:solidFill>
                  <a:srgbClr val="44546A"/>
                </a:solidFill>
                <a:latin typeface="Verdana" panose="020B0604030504040204" pitchFamily="34" charset="0"/>
                <a:ea typeface="Verdana" panose="020B0604030504040204" pitchFamily="34" charset="0"/>
              </a:rPr>
              <a:t>      Accessibility</a:t>
            </a:r>
            <a:endParaRPr lang="en-US" dirty="0">
              <a:solidFill>
                <a:srgbClr val="44546A"/>
              </a:solidFill>
            </a:endParaRPr>
          </a:p>
        </p:txBody>
      </p:sp>
      <p:sp>
        <p:nvSpPr>
          <p:cNvPr id="3" name="Content Placeholder 2">
            <a:extLst>
              <a:ext uri="{FF2B5EF4-FFF2-40B4-BE49-F238E27FC236}">
                <a16:creationId xmlns:a16="http://schemas.microsoft.com/office/drawing/2014/main" id="{2D98C3B9-2C3B-99DE-CDF0-BC6D344E8B8A}"/>
              </a:ext>
            </a:extLst>
          </p:cNvPr>
          <p:cNvSpPr>
            <a:spLocks noGrp="1"/>
          </p:cNvSpPr>
          <p:nvPr>
            <p:ph idx="1"/>
          </p:nvPr>
        </p:nvSpPr>
        <p:spPr>
          <a:xfrm>
            <a:off x="838200" y="2190750"/>
            <a:ext cx="10515600" cy="4172471"/>
          </a:xfrm>
        </p:spPr>
        <p:txBody>
          <a:bodyPr>
            <a:normAutofit fontScale="92500"/>
          </a:bodyPr>
          <a:lstStyle/>
          <a:p>
            <a:r>
              <a:rPr lang="en-US" sz="2400" dirty="0"/>
              <a:t>Accessibility in </a:t>
            </a:r>
            <a:r>
              <a:rPr lang="en-US" sz="2400" dirty="0" err="1"/>
              <a:t>e-learning</a:t>
            </a:r>
            <a:r>
              <a:rPr lang="en-US" sz="2400" dirty="0"/>
              <a:t> means that your content is designed and delivered to allow all learners to participate and accomplish their learning objectives, regardless of their capabilities – including those with visual, auditory, physical, or learning disabilities.</a:t>
            </a:r>
          </a:p>
          <a:p>
            <a:r>
              <a:rPr lang="en-US" sz="2400" dirty="0"/>
              <a:t>Traditionally accessibility tools and features were perceived to benefit specific learners</a:t>
            </a:r>
          </a:p>
          <a:p>
            <a:r>
              <a:rPr lang="en-US" sz="2400" dirty="0"/>
              <a:t>However when you make your course accessible, you improve the experience for all learners</a:t>
            </a:r>
          </a:p>
          <a:p>
            <a:r>
              <a:rPr lang="en-US" sz="2400" dirty="0"/>
              <a:t>Example: Including alt text for images helps students using screen readers, but is also useful for those accessing content with unstable internet.  If the image doesn’t load, the student will at least be able to see a description of what it is.</a:t>
            </a:r>
          </a:p>
          <a:p>
            <a:endParaRPr lang="en-US" dirty="0"/>
          </a:p>
        </p:txBody>
      </p:sp>
      <p:grpSp>
        <p:nvGrpSpPr>
          <p:cNvPr id="5" name="Group 4">
            <a:extLst>
              <a:ext uri="{FF2B5EF4-FFF2-40B4-BE49-F238E27FC236}">
                <a16:creationId xmlns:a16="http://schemas.microsoft.com/office/drawing/2014/main" id="{6F7A4838-8571-C69A-36F8-1E845497A30C}"/>
              </a:ext>
            </a:extLst>
          </p:cNvPr>
          <p:cNvGrpSpPr/>
          <p:nvPr/>
        </p:nvGrpSpPr>
        <p:grpSpPr>
          <a:xfrm>
            <a:off x="838200" y="449410"/>
            <a:ext cx="1156991" cy="1156991"/>
            <a:chOff x="2008968" y="3858106"/>
            <a:chExt cx="1359616" cy="1359616"/>
          </a:xfrm>
          <a:solidFill>
            <a:srgbClr val="1E7C7A"/>
          </a:solidFill>
        </p:grpSpPr>
        <p:sp>
          <p:nvSpPr>
            <p:cNvPr id="6" name="Freeform: Shape 5">
              <a:extLst>
                <a:ext uri="{FF2B5EF4-FFF2-40B4-BE49-F238E27FC236}">
                  <a16:creationId xmlns:a16="http://schemas.microsoft.com/office/drawing/2014/main" id="{6CA11F15-1A39-950B-C76F-FB106556E7B8}"/>
                </a:ext>
              </a:extLst>
            </p:cNvPr>
            <p:cNvSpPr/>
            <p:nvPr/>
          </p:nvSpPr>
          <p:spPr>
            <a:xfrm>
              <a:off x="2355959" y="4274681"/>
              <a:ext cx="659727" cy="691769"/>
            </a:xfrm>
            <a:custGeom>
              <a:avLst/>
              <a:gdLst>
                <a:gd name="connsiteX0" fmla="*/ 237536 w 365124"/>
                <a:gd name="connsiteY0" fmla="*/ 366665 h 382857"/>
                <a:gd name="connsiteX1" fmla="*/ 262301 w 365124"/>
                <a:gd name="connsiteY1" fmla="*/ 382858 h 382857"/>
                <a:gd name="connsiteX2" fmla="*/ 273731 w 365124"/>
                <a:gd name="connsiteY2" fmla="*/ 380000 h 382857"/>
                <a:gd name="connsiteX3" fmla="*/ 287066 w 365124"/>
                <a:gd name="connsiteY3" fmla="*/ 342853 h 382857"/>
                <a:gd name="connsiteX4" fmla="*/ 225154 w 365124"/>
                <a:gd name="connsiteY4" fmla="*/ 179023 h 382857"/>
                <a:gd name="connsiteX5" fmla="*/ 218486 w 365124"/>
                <a:gd name="connsiteY5" fmla="*/ 103775 h 382857"/>
                <a:gd name="connsiteX6" fmla="*/ 228011 w 365124"/>
                <a:gd name="connsiteY6" fmla="*/ 89488 h 382857"/>
                <a:gd name="connsiteX7" fmla="*/ 345169 w 365124"/>
                <a:gd name="connsiteY7" fmla="*/ 54245 h 382857"/>
                <a:gd name="connsiteX8" fmla="*/ 364219 w 365124"/>
                <a:gd name="connsiteY8" fmla="*/ 19955 h 382857"/>
                <a:gd name="connsiteX9" fmla="*/ 329929 w 365124"/>
                <a:gd name="connsiteY9" fmla="*/ 905 h 382857"/>
                <a:gd name="connsiteX10" fmla="*/ 182291 w 365124"/>
                <a:gd name="connsiteY10" fmla="*/ 36148 h 382857"/>
                <a:gd name="connsiteX11" fmla="*/ 36559 w 365124"/>
                <a:gd name="connsiteY11" fmla="*/ 1858 h 382857"/>
                <a:gd name="connsiteX12" fmla="*/ 1316 w 365124"/>
                <a:gd name="connsiteY12" fmla="*/ 19003 h 382857"/>
                <a:gd name="connsiteX13" fmla="*/ 20366 w 365124"/>
                <a:gd name="connsiteY13" fmla="*/ 54245 h 382857"/>
                <a:gd name="connsiteX14" fmla="*/ 137524 w 365124"/>
                <a:gd name="connsiteY14" fmla="*/ 89488 h 382857"/>
                <a:gd name="connsiteX15" fmla="*/ 147049 w 365124"/>
                <a:gd name="connsiteY15" fmla="*/ 103775 h 382857"/>
                <a:gd name="connsiteX16" fmla="*/ 140381 w 365124"/>
                <a:gd name="connsiteY16" fmla="*/ 179023 h 382857"/>
                <a:gd name="connsiteX17" fmla="*/ 78469 w 365124"/>
                <a:gd name="connsiteY17" fmla="*/ 342853 h 382857"/>
                <a:gd name="connsiteX18" fmla="*/ 91804 w 365124"/>
                <a:gd name="connsiteY18" fmla="*/ 380000 h 382857"/>
                <a:gd name="connsiteX19" fmla="*/ 103234 w 365124"/>
                <a:gd name="connsiteY19" fmla="*/ 382858 h 382857"/>
                <a:gd name="connsiteX20" fmla="*/ 127999 w 365124"/>
                <a:gd name="connsiteY20" fmla="*/ 366665 h 382857"/>
                <a:gd name="connsiteX21" fmla="*/ 184196 w 365124"/>
                <a:gd name="connsiteY21" fmla="*/ 252365 h 382857"/>
                <a:gd name="connsiteX22" fmla="*/ 237536 w 365124"/>
                <a:gd name="connsiteY22" fmla="*/ 366665 h 38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65124" h="382857">
                  <a:moveTo>
                    <a:pt x="237536" y="366665"/>
                  </a:moveTo>
                  <a:cubicBezTo>
                    <a:pt x="242299" y="377143"/>
                    <a:pt x="251824" y="382858"/>
                    <a:pt x="262301" y="382858"/>
                  </a:cubicBezTo>
                  <a:cubicBezTo>
                    <a:pt x="266111" y="382858"/>
                    <a:pt x="269921" y="381905"/>
                    <a:pt x="273731" y="380000"/>
                  </a:cubicBezTo>
                  <a:cubicBezTo>
                    <a:pt x="288019" y="373333"/>
                    <a:pt x="293734" y="357140"/>
                    <a:pt x="287066" y="342853"/>
                  </a:cubicBezTo>
                  <a:cubicBezTo>
                    <a:pt x="287066" y="342853"/>
                    <a:pt x="234679" y="222838"/>
                    <a:pt x="225154" y="179023"/>
                  </a:cubicBezTo>
                  <a:cubicBezTo>
                    <a:pt x="221344" y="163783"/>
                    <a:pt x="219439" y="122825"/>
                    <a:pt x="218486" y="103775"/>
                  </a:cubicBezTo>
                  <a:cubicBezTo>
                    <a:pt x="218486" y="97108"/>
                    <a:pt x="222296" y="91393"/>
                    <a:pt x="228011" y="89488"/>
                  </a:cubicBezTo>
                  <a:lnTo>
                    <a:pt x="345169" y="54245"/>
                  </a:lnTo>
                  <a:cubicBezTo>
                    <a:pt x="359456" y="50435"/>
                    <a:pt x="368029" y="34243"/>
                    <a:pt x="364219" y="19955"/>
                  </a:cubicBezTo>
                  <a:cubicBezTo>
                    <a:pt x="360409" y="5668"/>
                    <a:pt x="344216" y="-2905"/>
                    <a:pt x="329929" y="905"/>
                  </a:cubicBezTo>
                  <a:cubicBezTo>
                    <a:pt x="329929" y="905"/>
                    <a:pt x="221344" y="36148"/>
                    <a:pt x="182291" y="36148"/>
                  </a:cubicBezTo>
                  <a:cubicBezTo>
                    <a:pt x="144191" y="36148"/>
                    <a:pt x="36559" y="1858"/>
                    <a:pt x="36559" y="1858"/>
                  </a:cubicBezTo>
                  <a:cubicBezTo>
                    <a:pt x="22271" y="-1952"/>
                    <a:pt x="6079" y="4715"/>
                    <a:pt x="1316" y="19003"/>
                  </a:cubicBezTo>
                  <a:cubicBezTo>
                    <a:pt x="-3446" y="34243"/>
                    <a:pt x="5126" y="50435"/>
                    <a:pt x="20366" y="54245"/>
                  </a:cubicBezTo>
                  <a:lnTo>
                    <a:pt x="137524" y="89488"/>
                  </a:lnTo>
                  <a:cubicBezTo>
                    <a:pt x="143239" y="91393"/>
                    <a:pt x="148001" y="97108"/>
                    <a:pt x="147049" y="103775"/>
                  </a:cubicBezTo>
                  <a:cubicBezTo>
                    <a:pt x="146096" y="122825"/>
                    <a:pt x="144191" y="163783"/>
                    <a:pt x="140381" y="179023"/>
                  </a:cubicBezTo>
                  <a:cubicBezTo>
                    <a:pt x="130856" y="222838"/>
                    <a:pt x="78469" y="342853"/>
                    <a:pt x="78469" y="342853"/>
                  </a:cubicBezTo>
                  <a:cubicBezTo>
                    <a:pt x="71801" y="357140"/>
                    <a:pt x="78469" y="373333"/>
                    <a:pt x="91804" y="380000"/>
                  </a:cubicBezTo>
                  <a:cubicBezTo>
                    <a:pt x="95614" y="381905"/>
                    <a:pt x="99424" y="382858"/>
                    <a:pt x="103234" y="382858"/>
                  </a:cubicBezTo>
                  <a:cubicBezTo>
                    <a:pt x="113711" y="382858"/>
                    <a:pt x="124189" y="377143"/>
                    <a:pt x="127999" y="366665"/>
                  </a:cubicBezTo>
                  <a:lnTo>
                    <a:pt x="184196" y="252365"/>
                  </a:lnTo>
                  <a:lnTo>
                    <a:pt x="237536" y="366665"/>
                  </a:lnTo>
                  <a:close/>
                </a:path>
              </a:pathLst>
            </a:custGeom>
            <a:solidFill>
              <a:srgbClr val="1E7C7A"/>
            </a:solidFill>
            <a:ln w="9525"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5BBCA303-61DA-91A5-0328-3E2B272774CD}"/>
                </a:ext>
              </a:extLst>
            </p:cNvPr>
            <p:cNvSpPr/>
            <p:nvPr/>
          </p:nvSpPr>
          <p:spPr>
            <a:xfrm>
              <a:off x="2592399" y="4097330"/>
              <a:ext cx="192756" cy="192756"/>
            </a:xfrm>
            <a:custGeom>
              <a:avLst/>
              <a:gdLst>
                <a:gd name="connsiteX0" fmla="*/ 106680 w 106680"/>
                <a:gd name="connsiteY0" fmla="*/ 53340 h 106680"/>
                <a:gd name="connsiteX1" fmla="*/ 53340 w 106680"/>
                <a:gd name="connsiteY1" fmla="*/ 106680 h 106680"/>
                <a:gd name="connsiteX2" fmla="*/ 0 w 106680"/>
                <a:gd name="connsiteY2" fmla="*/ 53340 h 106680"/>
                <a:gd name="connsiteX3" fmla="*/ 53340 w 106680"/>
                <a:gd name="connsiteY3" fmla="*/ 0 h 106680"/>
                <a:gd name="connsiteX4" fmla="*/ 106680 w 106680"/>
                <a:gd name="connsiteY4" fmla="*/ 53340 h 106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106680">
                  <a:moveTo>
                    <a:pt x="106680" y="53340"/>
                  </a:moveTo>
                  <a:cubicBezTo>
                    <a:pt x="106680" y="82799"/>
                    <a:pt x="82799" y="106680"/>
                    <a:pt x="53340" y="106680"/>
                  </a:cubicBezTo>
                  <a:cubicBezTo>
                    <a:pt x="23881" y="106680"/>
                    <a:pt x="0" y="82799"/>
                    <a:pt x="0" y="53340"/>
                  </a:cubicBezTo>
                  <a:cubicBezTo>
                    <a:pt x="0" y="23881"/>
                    <a:pt x="23881" y="0"/>
                    <a:pt x="53340" y="0"/>
                  </a:cubicBezTo>
                  <a:cubicBezTo>
                    <a:pt x="82799" y="0"/>
                    <a:pt x="106680" y="23881"/>
                    <a:pt x="106680" y="53340"/>
                  </a:cubicBezTo>
                  <a:close/>
                </a:path>
              </a:pathLst>
            </a:custGeom>
            <a:grpFill/>
            <a:ln w="9525"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F86265EC-7A06-10EA-08C2-BD3401CBE7A3}"/>
                </a:ext>
              </a:extLst>
            </p:cNvPr>
            <p:cNvSpPr/>
            <p:nvPr/>
          </p:nvSpPr>
          <p:spPr>
            <a:xfrm>
              <a:off x="2008968" y="3858106"/>
              <a:ext cx="1359616" cy="1359616"/>
            </a:xfrm>
            <a:custGeom>
              <a:avLst/>
              <a:gdLst>
                <a:gd name="connsiteX0" fmla="*/ 752475 w 752475"/>
                <a:gd name="connsiteY0" fmla="*/ 376238 h 752475"/>
                <a:gd name="connsiteX1" fmla="*/ 376238 w 752475"/>
                <a:gd name="connsiteY1" fmla="*/ 0 h 752475"/>
                <a:gd name="connsiteX2" fmla="*/ 0 w 752475"/>
                <a:gd name="connsiteY2" fmla="*/ 376238 h 752475"/>
                <a:gd name="connsiteX3" fmla="*/ 376238 w 752475"/>
                <a:gd name="connsiteY3" fmla="*/ 752475 h 752475"/>
                <a:gd name="connsiteX4" fmla="*/ 752475 w 752475"/>
                <a:gd name="connsiteY4" fmla="*/ 376238 h 752475"/>
                <a:gd name="connsiteX5" fmla="*/ 62865 w 752475"/>
                <a:gd name="connsiteY5" fmla="*/ 376238 h 752475"/>
                <a:gd name="connsiteX6" fmla="*/ 376238 w 752475"/>
                <a:gd name="connsiteY6" fmla="*/ 62865 h 752475"/>
                <a:gd name="connsiteX7" fmla="*/ 689610 w 752475"/>
                <a:gd name="connsiteY7" fmla="*/ 376238 h 752475"/>
                <a:gd name="connsiteX8" fmla="*/ 376238 w 752475"/>
                <a:gd name="connsiteY8" fmla="*/ 689610 h 752475"/>
                <a:gd name="connsiteX9" fmla="*/ 62865 w 752475"/>
                <a:gd name="connsiteY9" fmla="*/ 376238 h 75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2475" h="752475">
                  <a:moveTo>
                    <a:pt x="752475" y="376238"/>
                  </a:moveTo>
                  <a:cubicBezTo>
                    <a:pt x="752475" y="168593"/>
                    <a:pt x="583883" y="0"/>
                    <a:pt x="376238" y="0"/>
                  </a:cubicBezTo>
                  <a:cubicBezTo>
                    <a:pt x="168593" y="0"/>
                    <a:pt x="0" y="168593"/>
                    <a:pt x="0" y="376238"/>
                  </a:cubicBezTo>
                  <a:cubicBezTo>
                    <a:pt x="0" y="583883"/>
                    <a:pt x="168593" y="752475"/>
                    <a:pt x="376238" y="752475"/>
                  </a:cubicBezTo>
                  <a:cubicBezTo>
                    <a:pt x="583883" y="752475"/>
                    <a:pt x="752475" y="583883"/>
                    <a:pt x="752475" y="376238"/>
                  </a:cubicBezTo>
                  <a:close/>
                  <a:moveTo>
                    <a:pt x="62865" y="376238"/>
                  </a:moveTo>
                  <a:cubicBezTo>
                    <a:pt x="62865" y="202883"/>
                    <a:pt x="203835" y="62865"/>
                    <a:pt x="376238" y="62865"/>
                  </a:cubicBezTo>
                  <a:cubicBezTo>
                    <a:pt x="548640" y="62865"/>
                    <a:pt x="689610" y="202883"/>
                    <a:pt x="689610" y="376238"/>
                  </a:cubicBezTo>
                  <a:cubicBezTo>
                    <a:pt x="689610" y="549593"/>
                    <a:pt x="549593" y="689610"/>
                    <a:pt x="376238" y="689610"/>
                  </a:cubicBezTo>
                  <a:cubicBezTo>
                    <a:pt x="202883" y="689610"/>
                    <a:pt x="62865" y="549593"/>
                    <a:pt x="62865" y="376238"/>
                  </a:cubicBezTo>
                  <a:close/>
                </a:path>
              </a:pathLst>
            </a:custGeom>
            <a:grpFill/>
            <a:ln w="9525"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297096325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62FE1E-2FB3-F500-1D34-37A1DDFD5953}"/>
              </a:ext>
            </a:extLst>
          </p:cNvPr>
          <p:cNvSpPr/>
          <p:nvPr/>
        </p:nvSpPr>
        <p:spPr>
          <a:xfrm>
            <a:off x="0" y="0"/>
            <a:ext cx="12192000" cy="1825625"/>
          </a:xfrm>
          <a:prstGeom prst="rect">
            <a:avLst/>
          </a:prstGeom>
          <a:solidFill>
            <a:srgbClr val="D4EB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4794AF1-F116-52C4-F5EC-20E3EE3F1F91}"/>
              </a:ext>
            </a:extLst>
          </p:cNvPr>
          <p:cNvSpPr>
            <a:spLocks noGrp="1"/>
          </p:cNvSpPr>
          <p:nvPr>
            <p:ph type="title"/>
          </p:nvPr>
        </p:nvSpPr>
        <p:spPr/>
        <p:txBody>
          <a:bodyPr>
            <a:normAutofit/>
          </a:bodyPr>
          <a:lstStyle/>
          <a:p>
            <a:r>
              <a:rPr lang="en-US" b="1" dirty="0">
                <a:solidFill>
                  <a:srgbClr val="44546A"/>
                </a:solidFill>
                <a:latin typeface="Verdana" panose="020B0604030504040204" pitchFamily="34" charset="0"/>
                <a:ea typeface="Verdana" panose="020B0604030504040204" pitchFamily="34" charset="0"/>
              </a:rPr>
              <a:t>      POUR principles</a:t>
            </a:r>
            <a:endParaRPr lang="en-US" dirty="0">
              <a:solidFill>
                <a:srgbClr val="44546A"/>
              </a:solidFill>
            </a:endParaRPr>
          </a:p>
        </p:txBody>
      </p:sp>
      <p:sp>
        <p:nvSpPr>
          <p:cNvPr id="3" name="Content Placeholder 2">
            <a:extLst>
              <a:ext uri="{FF2B5EF4-FFF2-40B4-BE49-F238E27FC236}">
                <a16:creationId xmlns:a16="http://schemas.microsoft.com/office/drawing/2014/main" id="{2D98C3B9-2C3B-99DE-CDF0-BC6D344E8B8A}"/>
              </a:ext>
            </a:extLst>
          </p:cNvPr>
          <p:cNvSpPr>
            <a:spLocks noGrp="1"/>
          </p:cNvSpPr>
          <p:nvPr>
            <p:ph idx="1"/>
          </p:nvPr>
        </p:nvSpPr>
        <p:spPr>
          <a:xfrm>
            <a:off x="838200" y="2190750"/>
            <a:ext cx="10515600" cy="4172471"/>
          </a:xfrm>
        </p:spPr>
        <p:txBody>
          <a:bodyPr>
            <a:normAutofit/>
          </a:bodyPr>
          <a:lstStyle/>
          <a:p>
            <a:pPr algn="l">
              <a:buFont typeface="Arial" panose="020B0604020202020204" pitchFamily="34" charset="0"/>
              <a:buChar char="•"/>
            </a:pPr>
            <a:r>
              <a:rPr lang="en-US" sz="2200" b="1" i="0" dirty="0">
                <a:solidFill>
                  <a:srgbClr val="1E1E1E"/>
                </a:solidFill>
                <a:effectLst/>
                <a:latin typeface="+mj-lt"/>
              </a:rPr>
              <a:t>Perceivable</a:t>
            </a:r>
            <a:r>
              <a:rPr lang="en-US" sz="2200" b="0" i="0" dirty="0">
                <a:solidFill>
                  <a:srgbClr val="1E1E1E"/>
                </a:solidFill>
                <a:effectLst/>
                <a:latin typeface="+mj-lt"/>
              </a:rPr>
              <a:t>: All students are able to perceive the content, even if their senses are impacted by a disability.</a:t>
            </a:r>
          </a:p>
          <a:p>
            <a:pPr algn="l">
              <a:buFont typeface="Arial" panose="020B0604020202020204" pitchFamily="34" charset="0"/>
              <a:buChar char="•"/>
            </a:pPr>
            <a:r>
              <a:rPr lang="en-US" sz="2200" b="1" i="0" dirty="0">
                <a:solidFill>
                  <a:srgbClr val="1E1E1E"/>
                </a:solidFill>
                <a:effectLst/>
                <a:latin typeface="+mj-lt"/>
              </a:rPr>
              <a:t>Operable:</a:t>
            </a:r>
            <a:r>
              <a:rPr lang="en-US" sz="2200" b="0" i="0" dirty="0">
                <a:solidFill>
                  <a:srgbClr val="1E1E1E"/>
                </a:solidFill>
                <a:effectLst/>
                <a:latin typeface="+mj-lt"/>
              </a:rPr>
              <a:t> All students can navigate and interact with the content, even if they are impacted by a motor disability or </a:t>
            </a:r>
            <a:r>
              <a:rPr lang="en-US" sz="2200" b="0" i="0" u="sng" dirty="0">
                <a:solidFill>
                  <a:srgbClr val="003349"/>
                </a:solidFill>
                <a:effectLst/>
                <a:latin typeface="+mj-lt"/>
                <a:hlinkClick r:id="rId3"/>
              </a:rPr>
              <a:t>rely on assistive technology for input</a:t>
            </a:r>
            <a:endParaRPr lang="en-US" sz="2200" b="0" i="0" dirty="0">
              <a:solidFill>
                <a:srgbClr val="1E1E1E"/>
              </a:solidFill>
              <a:effectLst/>
              <a:latin typeface="+mj-lt"/>
            </a:endParaRPr>
          </a:p>
          <a:p>
            <a:pPr algn="l">
              <a:buFont typeface="Arial" panose="020B0604020202020204" pitchFamily="34" charset="0"/>
              <a:buChar char="•"/>
            </a:pPr>
            <a:r>
              <a:rPr lang="en-US" sz="2200" b="1" i="0" dirty="0">
                <a:solidFill>
                  <a:srgbClr val="1E1E1E"/>
                </a:solidFill>
                <a:effectLst/>
                <a:latin typeface="+mj-lt"/>
              </a:rPr>
              <a:t>Understandable: </a:t>
            </a:r>
            <a:r>
              <a:rPr lang="en-US" sz="2200" b="0" i="0" dirty="0">
                <a:solidFill>
                  <a:srgbClr val="1E1E1E"/>
                </a:solidFill>
                <a:effectLst/>
                <a:latin typeface="+mj-lt"/>
              </a:rPr>
              <a:t>Content is organized with consistency and predictability, providing instructions and contextual help to ensure all students can reach their learning objectives.</a:t>
            </a:r>
          </a:p>
          <a:p>
            <a:pPr algn="l">
              <a:buFont typeface="Arial" panose="020B0604020202020204" pitchFamily="34" charset="0"/>
              <a:buChar char="•"/>
            </a:pPr>
            <a:r>
              <a:rPr lang="en-US" sz="2200" b="1" i="0" dirty="0">
                <a:solidFill>
                  <a:srgbClr val="1E1E1E"/>
                </a:solidFill>
                <a:effectLst/>
                <a:latin typeface="+mj-lt"/>
              </a:rPr>
              <a:t>Robust: </a:t>
            </a:r>
            <a:r>
              <a:rPr lang="en-US" sz="2200" b="0" i="0" dirty="0">
                <a:solidFill>
                  <a:srgbClr val="1E1E1E"/>
                </a:solidFill>
                <a:effectLst/>
                <a:latin typeface="+mj-lt"/>
              </a:rPr>
              <a:t>The content is compatible with a wide range of devices, browsers, and assistive technologies, to ensure it is accessible to as many students as possible.</a:t>
            </a:r>
          </a:p>
          <a:p>
            <a:endParaRPr lang="en-US" dirty="0"/>
          </a:p>
        </p:txBody>
      </p:sp>
      <p:grpSp>
        <p:nvGrpSpPr>
          <p:cNvPr id="5" name="Group 4">
            <a:extLst>
              <a:ext uri="{FF2B5EF4-FFF2-40B4-BE49-F238E27FC236}">
                <a16:creationId xmlns:a16="http://schemas.microsoft.com/office/drawing/2014/main" id="{6F7A4838-8571-C69A-36F8-1E845497A30C}"/>
              </a:ext>
            </a:extLst>
          </p:cNvPr>
          <p:cNvGrpSpPr/>
          <p:nvPr/>
        </p:nvGrpSpPr>
        <p:grpSpPr>
          <a:xfrm>
            <a:off x="838200" y="449410"/>
            <a:ext cx="1156991" cy="1156991"/>
            <a:chOff x="2008968" y="3858106"/>
            <a:chExt cx="1359616" cy="1359616"/>
          </a:xfrm>
          <a:solidFill>
            <a:srgbClr val="1E7C7A"/>
          </a:solidFill>
        </p:grpSpPr>
        <p:sp>
          <p:nvSpPr>
            <p:cNvPr id="6" name="Freeform: Shape 5">
              <a:extLst>
                <a:ext uri="{FF2B5EF4-FFF2-40B4-BE49-F238E27FC236}">
                  <a16:creationId xmlns:a16="http://schemas.microsoft.com/office/drawing/2014/main" id="{6CA11F15-1A39-950B-C76F-FB106556E7B8}"/>
                </a:ext>
              </a:extLst>
            </p:cNvPr>
            <p:cNvSpPr/>
            <p:nvPr/>
          </p:nvSpPr>
          <p:spPr>
            <a:xfrm>
              <a:off x="2355959" y="4274681"/>
              <a:ext cx="659727" cy="691769"/>
            </a:xfrm>
            <a:custGeom>
              <a:avLst/>
              <a:gdLst>
                <a:gd name="connsiteX0" fmla="*/ 237536 w 365124"/>
                <a:gd name="connsiteY0" fmla="*/ 366665 h 382857"/>
                <a:gd name="connsiteX1" fmla="*/ 262301 w 365124"/>
                <a:gd name="connsiteY1" fmla="*/ 382858 h 382857"/>
                <a:gd name="connsiteX2" fmla="*/ 273731 w 365124"/>
                <a:gd name="connsiteY2" fmla="*/ 380000 h 382857"/>
                <a:gd name="connsiteX3" fmla="*/ 287066 w 365124"/>
                <a:gd name="connsiteY3" fmla="*/ 342853 h 382857"/>
                <a:gd name="connsiteX4" fmla="*/ 225154 w 365124"/>
                <a:gd name="connsiteY4" fmla="*/ 179023 h 382857"/>
                <a:gd name="connsiteX5" fmla="*/ 218486 w 365124"/>
                <a:gd name="connsiteY5" fmla="*/ 103775 h 382857"/>
                <a:gd name="connsiteX6" fmla="*/ 228011 w 365124"/>
                <a:gd name="connsiteY6" fmla="*/ 89488 h 382857"/>
                <a:gd name="connsiteX7" fmla="*/ 345169 w 365124"/>
                <a:gd name="connsiteY7" fmla="*/ 54245 h 382857"/>
                <a:gd name="connsiteX8" fmla="*/ 364219 w 365124"/>
                <a:gd name="connsiteY8" fmla="*/ 19955 h 382857"/>
                <a:gd name="connsiteX9" fmla="*/ 329929 w 365124"/>
                <a:gd name="connsiteY9" fmla="*/ 905 h 382857"/>
                <a:gd name="connsiteX10" fmla="*/ 182291 w 365124"/>
                <a:gd name="connsiteY10" fmla="*/ 36148 h 382857"/>
                <a:gd name="connsiteX11" fmla="*/ 36559 w 365124"/>
                <a:gd name="connsiteY11" fmla="*/ 1858 h 382857"/>
                <a:gd name="connsiteX12" fmla="*/ 1316 w 365124"/>
                <a:gd name="connsiteY12" fmla="*/ 19003 h 382857"/>
                <a:gd name="connsiteX13" fmla="*/ 20366 w 365124"/>
                <a:gd name="connsiteY13" fmla="*/ 54245 h 382857"/>
                <a:gd name="connsiteX14" fmla="*/ 137524 w 365124"/>
                <a:gd name="connsiteY14" fmla="*/ 89488 h 382857"/>
                <a:gd name="connsiteX15" fmla="*/ 147049 w 365124"/>
                <a:gd name="connsiteY15" fmla="*/ 103775 h 382857"/>
                <a:gd name="connsiteX16" fmla="*/ 140381 w 365124"/>
                <a:gd name="connsiteY16" fmla="*/ 179023 h 382857"/>
                <a:gd name="connsiteX17" fmla="*/ 78469 w 365124"/>
                <a:gd name="connsiteY17" fmla="*/ 342853 h 382857"/>
                <a:gd name="connsiteX18" fmla="*/ 91804 w 365124"/>
                <a:gd name="connsiteY18" fmla="*/ 380000 h 382857"/>
                <a:gd name="connsiteX19" fmla="*/ 103234 w 365124"/>
                <a:gd name="connsiteY19" fmla="*/ 382858 h 382857"/>
                <a:gd name="connsiteX20" fmla="*/ 127999 w 365124"/>
                <a:gd name="connsiteY20" fmla="*/ 366665 h 382857"/>
                <a:gd name="connsiteX21" fmla="*/ 184196 w 365124"/>
                <a:gd name="connsiteY21" fmla="*/ 252365 h 382857"/>
                <a:gd name="connsiteX22" fmla="*/ 237536 w 365124"/>
                <a:gd name="connsiteY22" fmla="*/ 366665 h 38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65124" h="382857">
                  <a:moveTo>
                    <a:pt x="237536" y="366665"/>
                  </a:moveTo>
                  <a:cubicBezTo>
                    <a:pt x="242299" y="377143"/>
                    <a:pt x="251824" y="382858"/>
                    <a:pt x="262301" y="382858"/>
                  </a:cubicBezTo>
                  <a:cubicBezTo>
                    <a:pt x="266111" y="382858"/>
                    <a:pt x="269921" y="381905"/>
                    <a:pt x="273731" y="380000"/>
                  </a:cubicBezTo>
                  <a:cubicBezTo>
                    <a:pt x="288019" y="373333"/>
                    <a:pt x="293734" y="357140"/>
                    <a:pt x="287066" y="342853"/>
                  </a:cubicBezTo>
                  <a:cubicBezTo>
                    <a:pt x="287066" y="342853"/>
                    <a:pt x="234679" y="222838"/>
                    <a:pt x="225154" y="179023"/>
                  </a:cubicBezTo>
                  <a:cubicBezTo>
                    <a:pt x="221344" y="163783"/>
                    <a:pt x="219439" y="122825"/>
                    <a:pt x="218486" y="103775"/>
                  </a:cubicBezTo>
                  <a:cubicBezTo>
                    <a:pt x="218486" y="97108"/>
                    <a:pt x="222296" y="91393"/>
                    <a:pt x="228011" y="89488"/>
                  </a:cubicBezTo>
                  <a:lnTo>
                    <a:pt x="345169" y="54245"/>
                  </a:lnTo>
                  <a:cubicBezTo>
                    <a:pt x="359456" y="50435"/>
                    <a:pt x="368029" y="34243"/>
                    <a:pt x="364219" y="19955"/>
                  </a:cubicBezTo>
                  <a:cubicBezTo>
                    <a:pt x="360409" y="5668"/>
                    <a:pt x="344216" y="-2905"/>
                    <a:pt x="329929" y="905"/>
                  </a:cubicBezTo>
                  <a:cubicBezTo>
                    <a:pt x="329929" y="905"/>
                    <a:pt x="221344" y="36148"/>
                    <a:pt x="182291" y="36148"/>
                  </a:cubicBezTo>
                  <a:cubicBezTo>
                    <a:pt x="144191" y="36148"/>
                    <a:pt x="36559" y="1858"/>
                    <a:pt x="36559" y="1858"/>
                  </a:cubicBezTo>
                  <a:cubicBezTo>
                    <a:pt x="22271" y="-1952"/>
                    <a:pt x="6079" y="4715"/>
                    <a:pt x="1316" y="19003"/>
                  </a:cubicBezTo>
                  <a:cubicBezTo>
                    <a:pt x="-3446" y="34243"/>
                    <a:pt x="5126" y="50435"/>
                    <a:pt x="20366" y="54245"/>
                  </a:cubicBezTo>
                  <a:lnTo>
                    <a:pt x="137524" y="89488"/>
                  </a:lnTo>
                  <a:cubicBezTo>
                    <a:pt x="143239" y="91393"/>
                    <a:pt x="148001" y="97108"/>
                    <a:pt x="147049" y="103775"/>
                  </a:cubicBezTo>
                  <a:cubicBezTo>
                    <a:pt x="146096" y="122825"/>
                    <a:pt x="144191" y="163783"/>
                    <a:pt x="140381" y="179023"/>
                  </a:cubicBezTo>
                  <a:cubicBezTo>
                    <a:pt x="130856" y="222838"/>
                    <a:pt x="78469" y="342853"/>
                    <a:pt x="78469" y="342853"/>
                  </a:cubicBezTo>
                  <a:cubicBezTo>
                    <a:pt x="71801" y="357140"/>
                    <a:pt x="78469" y="373333"/>
                    <a:pt x="91804" y="380000"/>
                  </a:cubicBezTo>
                  <a:cubicBezTo>
                    <a:pt x="95614" y="381905"/>
                    <a:pt x="99424" y="382858"/>
                    <a:pt x="103234" y="382858"/>
                  </a:cubicBezTo>
                  <a:cubicBezTo>
                    <a:pt x="113711" y="382858"/>
                    <a:pt x="124189" y="377143"/>
                    <a:pt x="127999" y="366665"/>
                  </a:cubicBezTo>
                  <a:lnTo>
                    <a:pt x="184196" y="252365"/>
                  </a:lnTo>
                  <a:lnTo>
                    <a:pt x="237536" y="366665"/>
                  </a:lnTo>
                  <a:close/>
                </a:path>
              </a:pathLst>
            </a:custGeom>
            <a:solidFill>
              <a:srgbClr val="1E7C7A"/>
            </a:solidFill>
            <a:ln w="9525"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5BBCA303-61DA-91A5-0328-3E2B272774CD}"/>
                </a:ext>
              </a:extLst>
            </p:cNvPr>
            <p:cNvSpPr/>
            <p:nvPr/>
          </p:nvSpPr>
          <p:spPr>
            <a:xfrm>
              <a:off x="2592399" y="4097330"/>
              <a:ext cx="192756" cy="192756"/>
            </a:xfrm>
            <a:custGeom>
              <a:avLst/>
              <a:gdLst>
                <a:gd name="connsiteX0" fmla="*/ 106680 w 106680"/>
                <a:gd name="connsiteY0" fmla="*/ 53340 h 106680"/>
                <a:gd name="connsiteX1" fmla="*/ 53340 w 106680"/>
                <a:gd name="connsiteY1" fmla="*/ 106680 h 106680"/>
                <a:gd name="connsiteX2" fmla="*/ 0 w 106680"/>
                <a:gd name="connsiteY2" fmla="*/ 53340 h 106680"/>
                <a:gd name="connsiteX3" fmla="*/ 53340 w 106680"/>
                <a:gd name="connsiteY3" fmla="*/ 0 h 106680"/>
                <a:gd name="connsiteX4" fmla="*/ 106680 w 106680"/>
                <a:gd name="connsiteY4" fmla="*/ 53340 h 106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106680">
                  <a:moveTo>
                    <a:pt x="106680" y="53340"/>
                  </a:moveTo>
                  <a:cubicBezTo>
                    <a:pt x="106680" y="82799"/>
                    <a:pt x="82799" y="106680"/>
                    <a:pt x="53340" y="106680"/>
                  </a:cubicBezTo>
                  <a:cubicBezTo>
                    <a:pt x="23881" y="106680"/>
                    <a:pt x="0" y="82799"/>
                    <a:pt x="0" y="53340"/>
                  </a:cubicBezTo>
                  <a:cubicBezTo>
                    <a:pt x="0" y="23881"/>
                    <a:pt x="23881" y="0"/>
                    <a:pt x="53340" y="0"/>
                  </a:cubicBezTo>
                  <a:cubicBezTo>
                    <a:pt x="82799" y="0"/>
                    <a:pt x="106680" y="23881"/>
                    <a:pt x="106680" y="53340"/>
                  </a:cubicBezTo>
                  <a:close/>
                </a:path>
              </a:pathLst>
            </a:custGeom>
            <a:grpFill/>
            <a:ln w="9525"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F86265EC-7A06-10EA-08C2-BD3401CBE7A3}"/>
                </a:ext>
              </a:extLst>
            </p:cNvPr>
            <p:cNvSpPr/>
            <p:nvPr/>
          </p:nvSpPr>
          <p:spPr>
            <a:xfrm>
              <a:off x="2008968" y="3858106"/>
              <a:ext cx="1359616" cy="1359616"/>
            </a:xfrm>
            <a:custGeom>
              <a:avLst/>
              <a:gdLst>
                <a:gd name="connsiteX0" fmla="*/ 752475 w 752475"/>
                <a:gd name="connsiteY0" fmla="*/ 376238 h 752475"/>
                <a:gd name="connsiteX1" fmla="*/ 376238 w 752475"/>
                <a:gd name="connsiteY1" fmla="*/ 0 h 752475"/>
                <a:gd name="connsiteX2" fmla="*/ 0 w 752475"/>
                <a:gd name="connsiteY2" fmla="*/ 376238 h 752475"/>
                <a:gd name="connsiteX3" fmla="*/ 376238 w 752475"/>
                <a:gd name="connsiteY3" fmla="*/ 752475 h 752475"/>
                <a:gd name="connsiteX4" fmla="*/ 752475 w 752475"/>
                <a:gd name="connsiteY4" fmla="*/ 376238 h 752475"/>
                <a:gd name="connsiteX5" fmla="*/ 62865 w 752475"/>
                <a:gd name="connsiteY5" fmla="*/ 376238 h 752475"/>
                <a:gd name="connsiteX6" fmla="*/ 376238 w 752475"/>
                <a:gd name="connsiteY6" fmla="*/ 62865 h 752475"/>
                <a:gd name="connsiteX7" fmla="*/ 689610 w 752475"/>
                <a:gd name="connsiteY7" fmla="*/ 376238 h 752475"/>
                <a:gd name="connsiteX8" fmla="*/ 376238 w 752475"/>
                <a:gd name="connsiteY8" fmla="*/ 689610 h 752475"/>
                <a:gd name="connsiteX9" fmla="*/ 62865 w 752475"/>
                <a:gd name="connsiteY9" fmla="*/ 376238 h 75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2475" h="752475">
                  <a:moveTo>
                    <a:pt x="752475" y="376238"/>
                  </a:moveTo>
                  <a:cubicBezTo>
                    <a:pt x="752475" y="168593"/>
                    <a:pt x="583883" y="0"/>
                    <a:pt x="376238" y="0"/>
                  </a:cubicBezTo>
                  <a:cubicBezTo>
                    <a:pt x="168593" y="0"/>
                    <a:pt x="0" y="168593"/>
                    <a:pt x="0" y="376238"/>
                  </a:cubicBezTo>
                  <a:cubicBezTo>
                    <a:pt x="0" y="583883"/>
                    <a:pt x="168593" y="752475"/>
                    <a:pt x="376238" y="752475"/>
                  </a:cubicBezTo>
                  <a:cubicBezTo>
                    <a:pt x="583883" y="752475"/>
                    <a:pt x="752475" y="583883"/>
                    <a:pt x="752475" y="376238"/>
                  </a:cubicBezTo>
                  <a:close/>
                  <a:moveTo>
                    <a:pt x="62865" y="376238"/>
                  </a:moveTo>
                  <a:cubicBezTo>
                    <a:pt x="62865" y="202883"/>
                    <a:pt x="203835" y="62865"/>
                    <a:pt x="376238" y="62865"/>
                  </a:cubicBezTo>
                  <a:cubicBezTo>
                    <a:pt x="548640" y="62865"/>
                    <a:pt x="689610" y="202883"/>
                    <a:pt x="689610" y="376238"/>
                  </a:cubicBezTo>
                  <a:cubicBezTo>
                    <a:pt x="689610" y="549593"/>
                    <a:pt x="549593" y="689610"/>
                    <a:pt x="376238" y="689610"/>
                  </a:cubicBezTo>
                  <a:cubicBezTo>
                    <a:pt x="202883" y="689610"/>
                    <a:pt x="62865" y="549593"/>
                    <a:pt x="62865" y="376238"/>
                  </a:cubicBezTo>
                  <a:close/>
                </a:path>
              </a:pathLst>
            </a:custGeom>
            <a:grpFill/>
            <a:ln w="9525"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242494817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62FE1E-2FB3-F500-1D34-37A1DDFD5953}"/>
              </a:ext>
            </a:extLst>
          </p:cNvPr>
          <p:cNvSpPr/>
          <p:nvPr/>
        </p:nvSpPr>
        <p:spPr>
          <a:xfrm>
            <a:off x="0" y="0"/>
            <a:ext cx="12192000" cy="1825625"/>
          </a:xfrm>
          <a:prstGeom prst="rect">
            <a:avLst/>
          </a:prstGeom>
          <a:solidFill>
            <a:srgbClr val="D4EB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4794AF1-F116-52C4-F5EC-20E3EE3F1F91}"/>
              </a:ext>
            </a:extLst>
          </p:cNvPr>
          <p:cNvSpPr>
            <a:spLocks noGrp="1"/>
          </p:cNvSpPr>
          <p:nvPr>
            <p:ph type="title"/>
          </p:nvPr>
        </p:nvSpPr>
        <p:spPr/>
        <p:txBody>
          <a:bodyPr>
            <a:normAutofit/>
          </a:bodyPr>
          <a:lstStyle/>
          <a:p>
            <a:r>
              <a:rPr lang="en-US" b="1" dirty="0">
                <a:solidFill>
                  <a:srgbClr val="44546A"/>
                </a:solidFill>
                <a:latin typeface="Verdana" panose="020B0604030504040204" pitchFamily="34" charset="0"/>
                <a:ea typeface="Verdana" panose="020B0604030504040204" pitchFamily="34" charset="0"/>
              </a:rPr>
              <a:t>      Dyslexia</a:t>
            </a:r>
            <a:endParaRPr lang="en-US" dirty="0">
              <a:solidFill>
                <a:srgbClr val="44546A"/>
              </a:solidFill>
            </a:endParaRPr>
          </a:p>
        </p:txBody>
      </p:sp>
      <p:sp>
        <p:nvSpPr>
          <p:cNvPr id="3" name="Content Placeholder 2">
            <a:extLst>
              <a:ext uri="{FF2B5EF4-FFF2-40B4-BE49-F238E27FC236}">
                <a16:creationId xmlns:a16="http://schemas.microsoft.com/office/drawing/2014/main" id="{2D98C3B9-2C3B-99DE-CDF0-BC6D344E8B8A}"/>
              </a:ext>
            </a:extLst>
          </p:cNvPr>
          <p:cNvSpPr>
            <a:spLocks noGrp="1"/>
          </p:cNvSpPr>
          <p:nvPr>
            <p:ph idx="1"/>
          </p:nvPr>
        </p:nvSpPr>
        <p:spPr>
          <a:xfrm>
            <a:off x="838200" y="2190750"/>
            <a:ext cx="10515600" cy="4172471"/>
          </a:xfrm>
        </p:spPr>
        <p:txBody>
          <a:bodyPr>
            <a:normAutofit/>
          </a:bodyPr>
          <a:lstStyle/>
          <a:p>
            <a:r>
              <a:rPr lang="en-US" sz="2000" dirty="0"/>
              <a:t>20 % of the population is dyslexic – Yale center for dyslexia and creativity</a:t>
            </a:r>
          </a:p>
          <a:p>
            <a:r>
              <a:rPr lang="en-US" sz="2000" dirty="0"/>
              <a:t>9-12 % of the population – European dyslexia association</a:t>
            </a:r>
          </a:p>
          <a:p>
            <a:r>
              <a:rPr lang="en-US" sz="2000" dirty="0"/>
              <a:t>1 in 10 South Africans or 5 million people – Mail &amp; Guardian article 2013</a:t>
            </a:r>
          </a:p>
          <a:p>
            <a:r>
              <a:rPr lang="en-US" sz="2000" dirty="0"/>
              <a:t>High percentage of undisclosed disabilities</a:t>
            </a:r>
          </a:p>
          <a:p>
            <a:endParaRPr lang="en-US" sz="2000" dirty="0"/>
          </a:p>
          <a:p>
            <a:endParaRPr lang="en-US" dirty="0"/>
          </a:p>
        </p:txBody>
      </p:sp>
      <p:grpSp>
        <p:nvGrpSpPr>
          <p:cNvPr id="5" name="Group 4">
            <a:extLst>
              <a:ext uri="{FF2B5EF4-FFF2-40B4-BE49-F238E27FC236}">
                <a16:creationId xmlns:a16="http://schemas.microsoft.com/office/drawing/2014/main" id="{6F7A4838-8571-C69A-36F8-1E845497A30C}"/>
              </a:ext>
            </a:extLst>
          </p:cNvPr>
          <p:cNvGrpSpPr/>
          <p:nvPr/>
        </p:nvGrpSpPr>
        <p:grpSpPr>
          <a:xfrm>
            <a:off x="838200" y="449410"/>
            <a:ext cx="1156991" cy="1156991"/>
            <a:chOff x="2008968" y="3858106"/>
            <a:chExt cx="1359616" cy="1359616"/>
          </a:xfrm>
          <a:solidFill>
            <a:srgbClr val="1E7C7A"/>
          </a:solidFill>
        </p:grpSpPr>
        <p:sp>
          <p:nvSpPr>
            <p:cNvPr id="6" name="Freeform: Shape 5">
              <a:extLst>
                <a:ext uri="{FF2B5EF4-FFF2-40B4-BE49-F238E27FC236}">
                  <a16:creationId xmlns:a16="http://schemas.microsoft.com/office/drawing/2014/main" id="{6CA11F15-1A39-950B-C76F-FB106556E7B8}"/>
                </a:ext>
              </a:extLst>
            </p:cNvPr>
            <p:cNvSpPr/>
            <p:nvPr/>
          </p:nvSpPr>
          <p:spPr>
            <a:xfrm>
              <a:off x="2355959" y="4274681"/>
              <a:ext cx="659727" cy="691769"/>
            </a:xfrm>
            <a:custGeom>
              <a:avLst/>
              <a:gdLst>
                <a:gd name="connsiteX0" fmla="*/ 237536 w 365124"/>
                <a:gd name="connsiteY0" fmla="*/ 366665 h 382857"/>
                <a:gd name="connsiteX1" fmla="*/ 262301 w 365124"/>
                <a:gd name="connsiteY1" fmla="*/ 382858 h 382857"/>
                <a:gd name="connsiteX2" fmla="*/ 273731 w 365124"/>
                <a:gd name="connsiteY2" fmla="*/ 380000 h 382857"/>
                <a:gd name="connsiteX3" fmla="*/ 287066 w 365124"/>
                <a:gd name="connsiteY3" fmla="*/ 342853 h 382857"/>
                <a:gd name="connsiteX4" fmla="*/ 225154 w 365124"/>
                <a:gd name="connsiteY4" fmla="*/ 179023 h 382857"/>
                <a:gd name="connsiteX5" fmla="*/ 218486 w 365124"/>
                <a:gd name="connsiteY5" fmla="*/ 103775 h 382857"/>
                <a:gd name="connsiteX6" fmla="*/ 228011 w 365124"/>
                <a:gd name="connsiteY6" fmla="*/ 89488 h 382857"/>
                <a:gd name="connsiteX7" fmla="*/ 345169 w 365124"/>
                <a:gd name="connsiteY7" fmla="*/ 54245 h 382857"/>
                <a:gd name="connsiteX8" fmla="*/ 364219 w 365124"/>
                <a:gd name="connsiteY8" fmla="*/ 19955 h 382857"/>
                <a:gd name="connsiteX9" fmla="*/ 329929 w 365124"/>
                <a:gd name="connsiteY9" fmla="*/ 905 h 382857"/>
                <a:gd name="connsiteX10" fmla="*/ 182291 w 365124"/>
                <a:gd name="connsiteY10" fmla="*/ 36148 h 382857"/>
                <a:gd name="connsiteX11" fmla="*/ 36559 w 365124"/>
                <a:gd name="connsiteY11" fmla="*/ 1858 h 382857"/>
                <a:gd name="connsiteX12" fmla="*/ 1316 w 365124"/>
                <a:gd name="connsiteY12" fmla="*/ 19003 h 382857"/>
                <a:gd name="connsiteX13" fmla="*/ 20366 w 365124"/>
                <a:gd name="connsiteY13" fmla="*/ 54245 h 382857"/>
                <a:gd name="connsiteX14" fmla="*/ 137524 w 365124"/>
                <a:gd name="connsiteY14" fmla="*/ 89488 h 382857"/>
                <a:gd name="connsiteX15" fmla="*/ 147049 w 365124"/>
                <a:gd name="connsiteY15" fmla="*/ 103775 h 382857"/>
                <a:gd name="connsiteX16" fmla="*/ 140381 w 365124"/>
                <a:gd name="connsiteY16" fmla="*/ 179023 h 382857"/>
                <a:gd name="connsiteX17" fmla="*/ 78469 w 365124"/>
                <a:gd name="connsiteY17" fmla="*/ 342853 h 382857"/>
                <a:gd name="connsiteX18" fmla="*/ 91804 w 365124"/>
                <a:gd name="connsiteY18" fmla="*/ 380000 h 382857"/>
                <a:gd name="connsiteX19" fmla="*/ 103234 w 365124"/>
                <a:gd name="connsiteY19" fmla="*/ 382858 h 382857"/>
                <a:gd name="connsiteX20" fmla="*/ 127999 w 365124"/>
                <a:gd name="connsiteY20" fmla="*/ 366665 h 382857"/>
                <a:gd name="connsiteX21" fmla="*/ 184196 w 365124"/>
                <a:gd name="connsiteY21" fmla="*/ 252365 h 382857"/>
                <a:gd name="connsiteX22" fmla="*/ 237536 w 365124"/>
                <a:gd name="connsiteY22" fmla="*/ 366665 h 38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65124" h="382857">
                  <a:moveTo>
                    <a:pt x="237536" y="366665"/>
                  </a:moveTo>
                  <a:cubicBezTo>
                    <a:pt x="242299" y="377143"/>
                    <a:pt x="251824" y="382858"/>
                    <a:pt x="262301" y="382858"/>
                  </a:cubicBezTo>
                  <a:cubicBezTo>
                    <a:pt x="266111" y="382858"/>
                    <a:pt x="269921" y="381905"/>
                    <a:pt x="273731" y="380000"/>
                  </a:cubicBezTo>
                  <a:cubicBezTo>
                    <a:pt x="288019" y="373333"/>
                    <a:pt x="293734" y="357140"/>
                    <a:pt x="287066" y="342853"/>
                  </a:cubicBezTo>
                  <a:cubicBezTo>
                    <a:pt x="287066" y="342853"/>
                    <a:pt x="234679" y="222838"/>
                    <a:pt x="225154" y="179023"/>
                  </a:cubicBezTo>
                  <a:cubicBezTo>
                    <a:pt x="221344" y="163783"/>
                    <a:pt x="219439" y="122825"/>
                    <a:pt x="218486" y="103775"/>
                  </a:cubicBezTo>
                  <a:cubicBezTo>
                    <a:pt x="218486" y="97108"/>
                    <a:pt x="222296" y="91393"/>
                    <a:pt x="228011" y="89488"/>
                  </a:cubicBezTo>
                  <a:lnTo>
                    <a:pt x="345169" y="54245"/>
                  </a:lnTo>
                  <a:cubicBezTo>
                    <a:pt x="359456" y="50435"/>
                    <a:pt x="368029" y="34243"/>
                    <a:pt x="364219" y="19955"/>
                  </a:cubicBezTo>
                  <a:cubicBezTo>
                    <a:pt x="360409" y="5668"/>
                    <a:pt x="344216" y="-2905"/>
                    <a:pt x="329929" y="905"/>
                  </a:cubicBezTo>
                  <a:cubicBezTo>
                    <a:pt x="329929" y="905"/>
                    <a:pt x="221344" y="36148"/>
                    <a:pt x="182291" y="36148"/>
                  </a:cubicBezTo>
                  <a:cubicBezTo>
                    <a:pt x="144191" y="36148"/>
                    <a:pt x="36559" y="1858"/>
                    <a:pt x="36559" y="1858"/>
                  </a:cubicBezTo>
                  <a:cubicBezTo>
                    <a:pt x="22271" y="-1952"/>
                    <a:pt x="6079" y="4715"/>
                    <a:pt x="1316" y="19003"/>
                  </a:cubicBezTo>
                  <a:cubicBezTo>
                    <a:pt x="-3446" y="34243"/>
                    <a:pt x="5126" y="50435"/>
                    <a:pt x="20366" y="54245"/>
                  </a:cubicBezTo>
                  <a:lnTo>
                    <a:pt x="137524" y="89488"/>
                  </a:lnTo>
                  <a:cubicBezTo>
                    <a:pt x="143239" y="91393"/>
                    <a:pt x="148001" y="97108"/>
                    <a:pt x="147049" y="103775"/>
                  </a:cubicBezTo>
                  <a:cubicBezTo>
                    <a:pt x="146096" y="122825"/>
                    <a:pt x="144191" y="163783"/>
                    <a:pt x="140381" y="179023"/>
                  </a:cubicBezTo>
                  <a:cubicBezTo>
                    <a:pt x="130856" y="222838"/>
                    <a:pt x="78469" y="342853"/>
                    <a:pt x="78469" y="342853"/>
                  </a:cubicBezTo>
                  <a:cubicBezTo>
                    <a:pt x="71801" y="357140"/>
                    <a:pt x="78469" y="373333"/>
                    <a:pt x="91804" y="380000"/>
                  </a:cubicBezTo>
                  <a:cubicBezTo>
                    <a:pt x="95614" y="381905"/>
                    <a:pt x="99424" y="382858"/>
                    <a:pt x="103234" y="382858"/>
                  </a:cubicBezTo>
                  <a:cubicBezTo>
                    <a:pt x="113711" y="382858"/>
                    <a:pt x="124189" y="377143"/>
                    <a:pt x="127999" y="366665"/>
                  </a:cubicBezTo>
                  <a:lnTo>
                    <a:pt x="184196" y="252365"/>
                  </a:lnTo>
                  <a:lnTo>
                    <a:pt x="237536" y="366665"/>
                  </a:lnTo>
                  <a:close/>
                </a:path>
              </a:pathLst>
            </a:custGeom>
            <a:solidFill>
              <a:srgbClr val="1E7C7A"/>
            </a:solidFill>
            <a:ln w="9525"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5BBCA303-61DA-91A5-0328-3E2B272774CD}"/>
                </a:ext>
              </a:extLst>
            </p:cNvPr>
            <p:cNvSpPr/>
            <p:nvPr/>
          </p:nvSpPr>
          <p:spPr>
            <a:xfrm>
              <a:off x="2592399" y="4097330"/>
              <a:ext cx="192756" cy="192756"/>
            </a:xfrm>
            <a:custGeom>
              <a:avLst/>
              <a:gdLst>
                <a:gd name="connsiteX0" fmla="*/ 106680 w 106680"/>
                <a:gd name="connsiteY0" fmla="*/ 53340 h 106680"/>
                <a:gd name="connsiteX1" fmla="*/ 53340 w 106680"/>
                <a:gd name="connsiteY1" fmla="*/ 106680 h 106680"/>
                <a:gd name="connsiteX2" fmla="*/ 0 w 106680"/>
                <a:gd name="connsiteY2" fmla="*/ 53340 h 106680"/>
                <a:gd name="connsiteX3" fmla="*/ 53340 w 106680"/>
                <a:gd name="connsiteY3" fmla="*/ 0 h 106680"/>
                <a:gd name="connsiteX4" fmla="*/ 106680 w 106680"/>
                <a:gd name="connsiteY4" fmla="*/ 53340 h 106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106680">
                  <a:moveTo>
                    <a:pt x="106680" y="53340"/>
                  </a:moveTo>
                  <a:cubicBezTo>
                    <a:pt x="106680" y="82799"/>
                    <a:pt x="82799" y="106680"/>
                    <a:pt x="53340" y="106680"/>
                  </a:cubicBezTo>
                  <a:cubicBezTo>
                    <a:pt x="23881" y="106680"/>
                    <a:pt x="0" y="82799"/>
                    <a:pt x="0" y="53340"/>
                  </a:cubicBezTo>
                  <a:cubicBezTo>
                    <a:pt x="0" y="23881"/>
                    <a:pt x="23881" y="0"/>
                    <a:pt x="53340" y="0"/>
                  </a:cubicBezTo>
                  <a:cubicBezTo>
                    <a:pt x="82799" y="0"/>
                    <a:pt x="106680" y="23881"/>
                    <a:pt x="106680" y="53340"/>
                  </a:cubicBezTo>
                  <a:close/>
                </a:path>
              </a:pathLst>
            </a:custGeom>
            <a:grpFill/>
            <a:ln w="9525"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F86265EC-7A06-10EA-08C2-BD3401CBE7A3}"/>
                </a:ext>
              </a:extLst>
            </p:cNvPr>
            <p:cNvSpPr/>
            <p:nvPr/>
          </p:nvSpPr>
          <p:spPr>
            <a:xfrm>
              <a:off x="2008968" y="3858106"/>
              <a:ext cx="1359616" cy="1359616"/>
            </a:xfrm>
            <a:custGeom>
              <a:avLst/>
              <a:gdLst>
                <a:gd name="connsiteX0" fmla="*/ 752475 w 752475"/>
                <a:gd name="connsiteY0" fmla="*/ 376238 h 752475"/>
                <a:gd name="connsiteX1" fmla="*/ 376238 w 752475"/>
                <a:gd name="connsiteY1" fmla="*/ 0 h 752475"/>
                <a:gd name="connsiteX2" fmla="*/ 0 w 752475"/>
                <a:gd name="connsiteY2" fmla="*/ 376238 h 752475"/>
                <a:gd name="connsiteX3" fmla="*/ 376238 w 752475"/>
                <a:gd name="connsiteY3" fmla="*/ 752475 h 752475"/>
                <a:gd name="connsiteX4" fmla="*/ 752475 w 752475"/>
                <a:gd name="connsiteY4" fmla="*/ 376238 h 752475"/>
                <a:gd name="connsiteX5" fmla="*/ 62865 w 752475"/>
                <a:gd name="connsiteY5" fmla="*/ 376238 h 752475"/>
                <a:gd name="connsiteX6" fmla="*/ 376238 w 752475"/>
                <a:gd name="connsiteY6" fmla="*/ 62865 h 752475"/>
                <a:gd name="connsiteX7" fmla="*/ 689610 w 752475"/>
                <a:gd name="connsiteY7" fmla="*/ 376238 h 752475"/>
                <a:gd name="connsiteX8" fmla="*/ 376238 w 752475"/>
                <a:gd name="connsiteY8" fmla="*/ 689610 h 752475"/>
                <a:gd name="connsiteX9" fmla="*/ 62865 w 752475"/>
                <a:gd name="connsiteY9" fmla="*/ 376238 h 75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2475" h="752475">
                  <a:moveTo>
                    <a:pt x="752475" y="376238"/>
                  </a:moveTo>
                  <a:cubicBezTo>
                    <a:pt x="752475" y="168593"/>
                    <a:pt x="583883" y="0"/>
                    <a:pt x="376238" y="0"/>
                  </a:cubicBezTo>
                  <a:cubicBezTo>
                    <a:pt x="168593" y="0"/>
                    <a:pt x="0" y="168593"/>
                    <a:pt x="0" y="376238"/>
                  </a:cubicBezTo>
                  <a:cubicBezTo>
                    <a:pt x="0" y="583883"/>
                    <a:pt x="168593" y="752475"/>
                    <a:pt x="376238" y="752475"/>
                  </a:cubicBezTo>
                  <a:cubicBezTo>
                    <a:pt x="583883" y="752475"/>
                    <a:pt x="752475" y="583883"/>
                    <a:pt x="752475" y="376238"/>
                  </a:cubicBezTo>
                  <a:close/>
                  <a:moveTo>
                    <a:pt x="62865" y="376238"/>
                  </a:moveTo>
                  <a:cubicBezTo>
                    <a:pt x="62865" y="202883"/>
                    <a:pt x="203835" y="62865"/>
                    <a:pt x="376238" y="62865"/>
                  </a:cubicBezTo>
                  <a:cubicBezTo>
                    <a:pt x="548640" y="62865"/>
                    <a:pt x="689610" y="202883"/>
                    <a:pt x="689610" y="376238"/>
                  </a:cubicBezTo>
                  <a:cubicBezTo>
                    <a:pt x="689610" y="549593"/>
                    <a:pt x="549593" y="689610"/>
                    <a:pt x="376238" y="689610"/>
                  </a:cubicBezTo>
                  <a:cubicBezTo>
                    <a:pt x="202883" y="689610"/>
                    <a:pt x="62865" y="549593"/>
                    <a:pt x="62865" y="376238"/>
                  </a:cubicBezTo>
                  <a:close/>
                </a:path>
              </a:pathLst>
            </a:custGeom>
            <a:grpFill/>
            <a:ln w="9525"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329396770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62FE1E-2FB3-F500-1D34-37A1DDFD5953}"/>
              </a:ext>
            </a:extLst>
          </p:cNvPr>
          <p:cNvSpPr/>
          <p:nvPr/>
        </p:nvSpPr>
        <p:spPr>
          <a:xfrm>
            <a:off x="0" y="0"/>
            <a:ext cx="12192000" cy="1825625"/>
          </a:xfrm>
          <a:prstGeom prst="rect">
            <a:avLst/>
          </a:prstGeom>
          <a:solidFill>
            <a:srgbClr val="D4EB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4794AF1-F116-52C4-F5EC-20E3EE3F1F91}"/>
              </a:ext>
            </a:extLst>
          </p:cNvPr>
          <p:cNvSpPr>
            <a:spLocks noGrp="1"/>
          </p:cNvSpPr>
          <p:nvPr>
            <p:ph type="title"/>
          </p:nvPr>
        </p:nvSpPr>
        <p:spPr/>
        <p:txBody>
          <a:bodyPr>
            <a:normAutofit/>
          </a:bodyPr>
          <a:lstStyle/>
          <a:p>
            <a:r>
              <a:rPr lang="en-US" b="1" dirty="0">
                <a:solidFill>
                  <a:srgbClr val="44546A"/>
                </a:solidFill>
                <a:latin typeface="Verdana" panose="020B0604030504040204" pitchFamily="34" charset="0"/>
                <a:ea typeface="Verdana" panose="020B0604030504040204" pitchFamily="34" charset="0"/>
              </a:rPr>
              <a:t>      Universal design for learning</a:t>
            </a:r>
            <a:endParaRPr lang="en-US" dirty="0">
              <a:solidFill>
                <a:srgbClr val="44546A"/>
              </a:solidFill>
            </a:endParaRPr>
          </a:p>
        </p:txBody>
      </p:sp>
      <p:sp>
        <p:nvSpPr>
          <p:cNvPr id="3" name="Content Placeholder 2">
            <a:extLst>
              <a:ext uri="{FF2B5EF4-FFF2-40B4-BE49-F238E27FC236}">
                <a16:creationId xmlns:a16="http://schemas.microsoft.com/office/drawing/2014/main" id="{2D98C3B9-2C3B-99DE-CDF0-BC6D344E8B8A}"/>
              </a:ext>
            </a:extLst>
          </p:cNvPr>
          <p:cNvSpPr>
            <a:spLocks noGrp="1"/>
          </p:cNvSpPr>
          <p:nvPr>
            <p:ph idx="1"/>
          </p:nvPr>
        </p:nvSpPr>
        <p:spPr>
          <a:xfrm>
            <a:off x="1038225" y="3314700"/>
            <a:ext cx="10106026" cy="3048521"/>
          </a:xfrm>
        </p:spPr>
        <p:txBody>
          <a:bodyPr>
            <a:normAutofit/>
          </a:bodyPr>
          <a:lstStyle/>
          <a:p>
            <a:pPr marL="0" indent="0">
              <a:buNone/>
            </a:pPr>
            <a:r>
              <a:rPr lang="en-US" sz="2000" dirty="0">
                <a:solidFill>
                  <a:srgbClr val="444444"/>
                </a:solidFill>
                <a:latin typeface="+mj-lt"/>
              </a:rPr>
              <a:t>A</a:t>
            </a:r>
            <a:r>
              <a:rPr lang="en-US" sz="2000" b="0" i="0" dirty="0">
                <a:solidFill>
                  <a:srgbClr val="444444"/>
                </a:solidFill>
                <a:effectLst/>
                <a:latin typeface="+mj-lt"/>
              </a:rPr>
              <a:t>n educational framework based on research in the learning sciences that guides the development of flexible learning environments that can accommodate individual learning differences. </a:t>
            </a:r>
          </a:p>
          <a:p>
            <a:pPr marL="0" indent="0">
              <a:buNone/>
            </a:pPr>
            <a:endParaRPr lang="en-US" sz="2000" b="0" i="0" dirty="0">
              <a:solidFill>
                <a:srgbClr val="444444"/>
              </a:solidFill>
              <a:effectLst/>
              <a:latin typeface="+mj-lt"/>
            </a:endParaRPr>
          </a:p>
          <a:p>
            <a:endParaRPr lang="en-US" sz="2000" dirty="0">
              <a:latin typeface="+mj-lt"/>
            </a:endParaRPr>
          </a:p>
        </p:txBody>
      </p:sp>
      <p:grpSp>
        <p:nvGrpSpPr>
          <p:cNvPr id="9" name="Group 8">
            <a:extLst>
              <a:ext uri="{FF2B5EF4-FFF2-40B4-BE49-F238E27FC236}">
                <a16:creationId xmlns:a16="http://schemas.microsoft.com/office/drawing/2014/main" id="{D55239CC-980E-4BF6-8B74-2E3F8A262694}"/>
              </a:ext>
            </a:extLst>
          </p:cNvPr>
          <p:cNvGrpSpPr/>
          <p:nvPr/>
        </p:nvGrpSpPr>
        <p:grpSpPr>
          <a:xfrm>
            <a:off x="918772" y="494779"/>
            <a:ext cx="982361" cy="982089"/>
            <a:chOff x="4281491" y="3389313"/>
            <a:chExt cx="1642394" cy="1641936"/>
          </a:xfrm>
        </p:grpSpPr>
        <p:sp>
          <p:nvSpPr>
            <p:cNvPr id="10" name="Freeform: Shape 9">
              <a:extLst>
                <a:ext uri="{FF2B5EF4-FFF2-40B4-BE49-F238E27FC236}">
                  <a16:creationId xmlns:a16="http://schemas.microsoft.com/office/drawing/2014/main" id="{8FC1984B-3937-A67C-3AAB-09FA1BED9B0A}"/>
                </a:ext>
              </a:extLst>
            </p:cNvPr>
            <p:cNvSpPr/>
            <p:nvPr/>
          </p:nvSpPr>
          <p:spPr>
            <a:xfrm>
              <a:off x="4281491" y="3389313"/>
              <a:ext cx="1642394" cy="1641936"/>
            </a:xfrm>
            <a:custGeom>
              <a:avLst/>
              <a:gdLst>
                <a:gd name="connsiteX0" fmla="*/ 148788 w 1642393"/>
                <a:gd name="connsiteY0" fmla="*/ 0 h 1641937"/>
                <a:gd name="connsiteX1" fmla="*/ 0 w 1642393"/>
                <a:gd name="connsiteY1" fmla="*/ 150403 h 1641937"/>
                <a:gd name="connsiteX2" fmla="*/ 0 w 1642393"/>
                <a:gd name="connsiteY2" fmla="*/ 1491534 h 1641937"/>
                <a:gd name="connsiteX3" fmla="*/ 148788 w 1642393"/>
                <a:gd name="connsiteY3" fmla="*/ 1641938 h 1641937"/>
                <a:gd name="connsiteX4" fmla="*/ 1493606 w 1642393"/>
                <a:gd name="connsiteY4" fmla="*/ 1641938 h 1641937"/>
                <a:gd name="connsiteX5" fmla="*/ 1642394 w 1642393"/>
                <a:gd name="connsiteY5" fmla="*/ 1491534 h 1641937"/>
                <a:gd name="connsiteX6" fmla="*/ 1642394 w 1642393"/>
                <a:gd name="connsiteY6" fmla="*/ 150403 h 1641937"/>
                <a:gd name="connsiteX7" fmla="*/ 1493606 w 1642393"/>
                <a:gd name="connsiteY7" fmla="*/ 0 h 1641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42393" h="1641937">
                  <a:moveTo>
                    <a:pt x="148788" y="0"/>
                  </a:moveTo>
                  <a:cubicBezTo>
                    <a:pt x="148788" y="0"/>
                    <a:pt x="0" y="0"/>
                    <a:pt x="0" y="150403"/>
                  </a:cubicBezTo>
                  <a:lnTo>
                    <a:pt x="0" y="1491534"/>
                  </a:lnTo>
                  <a:cubicBezTo>
                    <a:pt x="0" y="1491534"/>
                    <a:pt x="0" y="1641938"/>
                    <a:pt x="148788" y="1641938"/>
                  </a:cubicBezTo>
                  <a:lnTo>
                    <a:pt x="1493606" y="1641938"/>
                  </a:lnTo>
                  <a:cubicBezTo>
                    <a:pt x="1493606" y="1641938"/>
                    <a:pt x="1642394" y="1641938"/>
                    <a:pt x="1642394" y="1491534"/>
                  </a:cubicBezTo>
                  <a:lnTo>
                    <a:pt x="1642394" y="150403"/>
                  </a:lnTo>
                  <a:cubicBezTo>
                    <a:pt x="1642394" y="150403"/>
                    <a:pt x="1642394" y="0"/>
                    <a:pt x="1493606" y="0"/>
                  </a:cubicBezTo>
                  <a:close/>
                </a:path>
              </a:pathLst>
            </a:custGeom>
            <a:solidFill>
              <a:srgbClr val="FDFDFD"/>
            </a:solidFill>
            <a:ln w="3501"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F7B0DBAD-430F-CD0E-BB75-A71C2EAF22F1}"/>
                </a:ext>
              </a:extLst>
            </p:cNvPr>
            <p:cNvSpPr/>
            <p:nvPr/>
          </p:nvSpPr>
          <p:spPr>
            <a:xfrm>
              <a:off x="4332853" y="3849686"/>
              <a:ext cx="462339" cy="308495"/>
            </a:xfrm>
            <a:custGeom>
              <a:avLst/>
              <a:gdLst>
                <a:gd name="connsiteX0" fmla="*/ 19485 w 462339"/>
                <a:gd name="connsiteY0" fmla="*/ 140 h 308495"/>
                <a:gd name="connsiteX1" fmla="*/ 0 w 462339"/>
                <a:gd name="connsiteY1" fmla="*/ 24716 h 308495"/>
                <a:gd name="connsiteX2" fmla="*/ 0 w 462339"/>
                <a:gd name="connsiteY2" fmla="*/ 283920 h 308495"/>
                <a:gd name="connsiteX3" fmla="*/ 19485 w 462339"/>
                <a:gd name="connsiteY3" fmla="*/ 308495 h 308495"/>
                <a:gd name="connsiteX4" fmla="*/ 442854 w 462339"/>
                <a:gd name="connsiteY4" fmla="*/ 308495 h 308495"/>
                <a:gd name="connsiteX5" fmla="*/ 462339 w 462339"/>
                <a:gd name="connsiteY5" fmla="*/ 283920 h 308495"/>
                <a:gd name="connsiteX6" fmla="*/ 462339 w 462339"/>
                <a:gd name="connsiteY6" fmla="*/ 24576 h 308495"/>
                <a:gd name="connsiteX7" fmla="*/ 442854 w 462339"/>
                <a:gd name="connsiteY7" fmla="*/ 0 h 308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2339" h="308495">
                  <a:moveTo>
                    <a:pt x="19485" y="140"/>
                  </a:moveTo>
                  <a:cubicBezTo>
                    <a:pt x="19485" y="140"/>
                    <a:pt x="0" y="140"/>
                    <a:pt x="0" y="24716"/>
                  </a:cubicBezTo>
                  <a:lnTo>
                    <a:pt x="0" y="283920"/>
                  </a:lnTo>
                  <a:cubicBezTo>
                    <a:pt x="0" y="283920"/>
                    <a:pt x="0" y="308495"/>
                    <a:pt x="19485" y="308495"/>
                  </a:cubicBezTo>
                  <a:lnTo>
                    <a:pt x="442854" y="308495"/>
                  </a:lnTo>
                  <a:cubicBezTo>
                    <a:pt x="442854" y="308495"/>
                    <a:pt x="462339" y="308495"/>
                    <a:pt x="462339" y="283920"/>
                  </a:cubicBezTo>
                  <a:lnTo>
                    <a:pt x="462339" y="24576"/>
                  </a:lnTo>
                  <a:cubicBezTo>
                    <a:pt x="462339" y="24576"/>
                    <a:pt x="462339" y="0"/>
                    <a:pt x="442854" y="0"/>
                  </a:cubicBezTo>
                  <a:close/>
                </a:path>
              </a:pathLst>
            </a:custGeom>
            <a:solidFill>
              <a:srgbClr val="7BDFDD"/>
            </a:solidFill>
            <a:ln w="3501"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32379388-1323-EEAD-2320-12812935564F}"/>
                </a:ext>
              </a:extLst>
            </p:cNvPr>
            <p:cNvSpPr/>
            <p:nvPr/>
          </p:nvSpPr>
          <p:spPr>
            <a:xfrm>
              <a:off x="4846555" y="3849686"/>
              <a:ext cx="513738" cy="308495"/>
            </a:xfrm>
            <a:custGeom>
              <a:avLst/>
              <a:gdLst>
                <a:gd name="connsiteX0" fmla="*/ 21627 w 513737"/>
                <a:gd name="connsiteY0" fmla="*/ 140 h 308495"/>
                <a:gd name="connsiteX1" fmla="*/ 0 w 513737"/>
                <a:gd name="connsiteY1" fmla="*/ 24716 h 308495"/>
                <a:gd name="connsiteX2" fmla="*/ 0 w 513737"/>
                <a:gd name="connsiteY2" fmla="*/ 283920 h 308495"/>
                <a:gd name="connsiteX3" fmla="*/ 21627 w 513737"/>
                <a:gd name="connsiteY3" fmla="*/ 308495 h 308495"/>
                <a:gd name="connsiteX4" fmla="*/ 492076 w 513737"/>
                <a:gd name="connsiteY4" fmla="*/ 308495 h 308495"/>
                <a:gd name="connsiteX5" fmla="*/ 513737 w 513737"/>
                <a:gd name="connsiteY5" fmla="*/ 283920 h 308495"/>
                <a:gd name="connsiteX6" fmla="*/ 513737 w 513737"/>
                <a:gd name="connsiteY6" fmla="*/ 24576 h 308495"/>
                <a:gd name="connsiteX7" fmla="*/ 492076 w 513737"/>
                <a:gd name="connsiteY7" fmla="*/ 0 h 308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3737" h="308495">
                  <a:moveTo>
                    <a:pt x="21627" y="140"/>
                  </a:moveTo>
                  <a:cubicBezTo>
                    <a:pt x="21627" y="140"/>
                    <a:pt x="0" y="140"/>
                    <a:pt x="0" y="24716"/>
                  </a:cubicBezTo>
                  <a:lnTo>
                    <a:pt x="0" y="283920"/>
                  </a:lnTo>
                  <a:cubicBezTo>
                    <a:pt x="0" y="283920"/>
                    <a:pt x="0" y="308495"/>
                    <a:pt x="21627" y="308495"/>
                  </a:cubicBezTo>
                  <a:lnTo>
                    <a:pt x="492076" y="308495"/>
                  </a:lnTo>
                  <a:cubicBezTo>
                    <a:pt x="492076" y="308495"/>
                    <a:pt x="513737" y="308495"/>
                    <a:pt x="513737" y="283920"/>
                  </a:cubicBezTo>
                  <a:lnTo>
                    <a:pt x="513737" y="24576"/>
                  </a:lnTo>
                  <a:cubicBezTo>
                    <a:pt x="513737" y="24576"/>
                    <a:pt x="513737" y="0"/>
                    <a:pt x="492076" y="0"/>
                  </a:cubicBezTo>
                  <a:close/>
                </a:path>
              </a:pathLst>
            </a:custGeom>
            <a:solidFill>
              <a:srgbClr val="7BDFDD"/>
            </a:solidFill>
            <a:ln w="3501"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FCD7C7BE-1BF7-1A4D-20AE-1BCD53E3FAD3}"/>
                </a:ext>
              </a:extLst>
            </p:cNvPr>
            <p:cNvSpPr/>
            <p:nvPr/>
          </p:nvSpPr>
          <p:spPr>
            <a:xfrm>
              <a:off x="5411657" y="3849686"/>
              <a:ext cx="462339" cy="308495"/>
            </a:xfrm>
            <a:custGeom>
              <a:avLst/>
              <a:gdLst>
                <a:gd name="connsiteX0" fmla="*/ 19450 w 462339"/>
                <a:gd name="connsiteY0" fmla="*/ 140 h 308495"/>
                <a:gd name="connsiteX1" fmla="*/ 0 w 462339"/>
                <a:gd name="connsiteY1" fmla="*/ 24716 h 308495"/>
                <a:gd name="connsiteX2" fmla="*/ 0 w 462339"/>
                <a:gd name="connsiteY2" fmla="*/ 283920 h 308495"/>
                <a:gd name="connsiteX3" fmla="*/ 19450 w 462339"/>
                <a:gd name="connsiteY3" fmla="*/ 308495 h 308495"/>
                <a:gd name="connsiteX4" fmla="*/ 442854 w 462339"/>
                <a:gd name="connsiteY4" fmla="*/ 308495 h 308495"/>
                <a:gd name="connsiteX5" fmla="*/ 462339 w 462339"/>
                <a:gd name="connsiteY5" fmla="*/ 283920 h 308495"/>
                <a:gd name="connsiteX6" fmla="*/ 462339 w 462339"/>
                <a:gd name="connsiteY6" fmla="*/ 24576 h 308495"/>
                <a:gd name="connsiteX7" fmla="*/ 442854 w 462339"/>
                <a:gd name="connsiteY7" fmla="*/ 0 h 308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2339" h="308495">
                  <a:moveTo>
                    <a:pt x="19450" y="140"/>
                  </a:moveTo>
                  <a:cubicBezTo>
                    <a:pt x="19450" y="140"/>
                    <a:pt x="0" y="140"/>
                    <a:pt x="0" y="24716"/>
                  </a:cubicBezTo>
                  <a:lnTo>
                    <a:pt x="0" y="283920"/>
                  </a:lnTo>
                  <a:cubicBezTo>
                    <a:pt x="0" y="283920"/>
                    <a:pt x="0" y="308495"/>
                    <a:pt x="19450" y="308495"/>
                  </a:cubicBezTo>
                  <a:lnTo>
                    <a:pt x="442854" y="308495"/>
                  </a:lnTo>
                  <a:cubicBezTo>
                    <a:pt x="442854" y="308495"/>
                    <a:pt x="462339" y="308495"/>
                    <a:pt x="462339" y="283920"/>
                  </a:cubicBezTo>
                  <a:lnTo>
                    <a:pt x="462339" y="24576"/>
                  </a:lnTo>
                  <a:cubicBezTo>
                    <a:pt x="462339" y="24576"/>
                    <a:pt x="462339" y="0"/>
                    <a:pt x="442854" y="0"/>
                  </a:cubicBezTo>
                  <a:close/>
                </a:path>
              </a:pathLst>
            </a:custGeom>
            <a:solidFill>
              <a:srgbClr val="7BDFDD"/>
            </a:solidFill>
            <a:ln w="3501"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644EA91E-5BBE-0AB9-D6BA-2BAFA3D156F1}"/>
                </a:ext>
              </a:extLst>
            </p:cNvPr>
            <p:cNvSpPr/>
            <p:nvPr/>
          </p:nvSpPr>
          <p:spPr>
            <a:xfrm>
              <a:off x="4332853" y="4209439"/>
              <a:ext cx="462339" cy="359577"/>
            </a:xfrm>
            <a:custGeom>
              <a:avLst/>
              <a:gdLst>
                <a:gd name="connsiteX0" fmla="*/ 19485 w 462339"/>
                <a:gd name="connsiteY0" fmla="*/ 0 h 359577"/>
                <a:gd name="connsiteX1" fmla="*/ 0 w 462339"/>
                <a:gd name="connsiteY1" fmla="*/ 28473 h 359577"/>
                <a:gd name="connsiteX2" fmla="*/ 0 w 462339"/>
                <a:gd name="connsiteY2" fmla="*/ 331105 h 359577"/>
                <a:gd name="connsiteX3" fmla="*/ 19485 w 462339"/>
                <a:gd name="connsiteY3" fmla="*/ 359578 h 359577"/>
                <a:gd name="connsiteX4" fmla="*/ 442854 w 462339"/>
                <a:gd name="connsiteY4" fmla="*/ 359578 h 359577"/>
                <a:gd name="connsiteX5" fmla="*/ 462339 w 462339"/>
                <a:gd name="connsiteY5" fmla="*/ 331105 h 359577"/>
                <a:gd name="connsiteX6" fmla="*/ 462339 w 462339"/>
                <a:gd name="connsiteY6" fmla="*/ 28473 h 359577"/>
                <a:gd name="connsiteX7" fmla="*/ 442854 w 462339"/>
                <a:gd name="connsiteY7" fmla="*/ 0 h 359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2339" h="359577">
                  <a:moveTo>
                    <a:pt x="19485" y="0"/>
                  </a:moveTo>
                  <a:cubicBezTo>
                    <a:pt x="19485" y="0"/>
                    <a:pt x="0" y="0"/>
                    <a:pt x="0" y="28473"/>
                  </a:cubicBezTo>
                  <a:lnTo>
                    <a:pt x="0" y="331105"/>
                  </a:lnTo>
                  <a:cubicBezTo>
                    <a:pt x="0" y="331105"/>
                    <a:pt x="0" y="359578"/>
                    <a:pt x="19485" y="359578"/>
                  </a:cubicBezTo>
                  <a:lnTo>
                    <a:pt x="442854" y="359578"/>
                  </a:lnTo>
                  <a:cubicBezTo>
                    <a:pt x="442854" y="359578"/>
                    <a:pt x="462339" y="359578"/>
                    <a:pt x="462339" y="331105"/>
                  </a:cubicBezTo>
                  <a:lnTo>
                    <a:pt x="462339" y="28473"/>
                  </a:lnTo>
                  <a:cubicBezTo>
                    <a:pt x="462339" y="28473"/>
                    <a:pt x="462339" y="0"/>
                    <a:pt x="442854" y="0"/>
                  </a:cubicBezTo>
                  <a:close/>
                </a:path>
              </a:pathLst>
            </a:custGeom>
            <a:solidFill>
              <a:schemeClr val="accent2">
                <a:lumMod val="40000"/>
                <a:lumOff val="60000"/>
              </a:schemeClr>
            </a:solidFill>
            <a:ln w="3501"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C21A2C9A-980A-EAD0-9654-F3EF53E13F73}"/>
                </a:ext>
              </a:extLst>
            </p:cNvPr>
            <p:cNvSpPr/>
            <p:nvPr/>
          </p:nvSpPr>
          <p:spPr>
            <a:xfrm>
              <a:off x="4846555" y="4209439"/>
              <a:ext cx="513738" cy="359577"/>
            </a:xfrm>
            <a:custGeom>
              <a:avLst/>
              <a:gdLst>
                <a:gd name="connsiteX0" fmla="*/ 21627 w 513737"/>
                <a:gd name="connsiteY0" fmla="*/ 0 h 359577"/>
                <a:gd name="connsiteX1" fmla="*/ 0 w 513737"/>
                <a:gd name="connsiteY1" fmla="*/ 28473 h 359577"/>
                <a:gd name="connsiteX2" fmla="*/ 0 w 513737"/>
                <a:gd name="connsiteY2" fmla="*/ 331105 h 359577"/>
                <a:gd name="connsiteX3" fmla="*/ 21627 w 513737"/>
                <a:gd name="connsiteY3" fmla="*/ 359578 h 359577"/>
                <a:gd name="connsiteX4" fmla="*/ 492076 w 513737"/>
                <a:gd name="connsiteY4" fmla="*/ 359578 h 359577"/>
                <a:gd name="connsiteX5" fmla="*/ 513737 w 513737"/>
                <a:gd name="connsiteY5" fmla="*/ 331105 h 359577"/>
                <a:gd name="connsiteX6" fmla="*/ 513737 w 513737"/>
                <a:gd name="connsiteY6" fmla="*/ 28473 h 359577"/>
                <a:gd name="connsiteX7" fmla="*/ 492076 w 513737"/>
                <a:gd name="connsiteY7" fmla="*/ 0 h 359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3737" h="359577">
                  <a:moveTo>
                    <a:pt x="21627" y="0"/>
                  </a:moveTo>
                  <a:cubicBezTo>
                    <a:pt x="21627" y="0"/>
                    <a:pt x="0" y="0"/>
                    <a:pt x="0" y="28473"/>
                  </a:cubicBezTo>
                  <a:lnTo>
                    <a:pt x="0" y="331105"/>
                  </a:lnTo>
                  <a:cubicBezTo>
                    <a:pt x="0" y="331105"/>
                    <a:pt x="0" y="359578"/>
                    <a:pt x="21627" y="359578"/>
                  </a:cubicBezTo>
                  <a:lnTo>
                    <a:pt x="492076" y="359578"/>
                  </a:lnTo>
                  <a:cubicBezTo>
                    <a:pt x="492076" y="359578"/>
                    <a:pt x="513737" y="359578"/>
                    <a:pt x="513737" y="331105"/>
                  </a:cubicBezTo>
                  <a:lnTo>
                    <a:pt x="513737" y="28473"/>
                  </a:lnTo>
                  <a:cubicBezTo>
                    <a:pt x="513737" y="28473"/>
                    <a:pt x="513737" y="0"/>
                    <a:pt x="492076" y="0"/>
                  </a:cubicBezTo>
                  <a:close/>
                </a:path>
              </a:pathLst>
            </a:custGeom>
            <a:solidFill>
              <a:schemeClr val="accent2">
                <a:lumMod val="40000"/>
                <a:lumOff val="60000"/>
              </a:schemeClr>
            </a:solidFill>
            <a:ln w="3501"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5F670460-FB5E-72EE-DCE1-4AF7D8E2D17D}"/>
                </a:ext>
              </a:extLst>
            </p:cNvPr>
            <p:cNvSpPr/>
            <p:nvPr/>
          </p:nvSpPr>
          <p:spPr>
            <a:xfrm>
              <a:off x="5411657" y="4209439"/>
              <a:ext cx="462339" cy="359577"/>
            </a:xfrm>
            <a:custGeom>
              <a:avLst/>
              <a:gdLst>
                <a:gd name="connsiteX0" fmla="*/ 19450 w 462339"/>
                <a:gd name="connsiteY0" fmla="*/ 0 h 359577"/>
                <a:gd name="connsiteX1" fmla="*/ 0 w 462339"/>
                <a:gd name="connsiteY1" fmla="*/ 28473 h 359577"/>
                <a:gd name="connsiteX2" fmla="*/ 0 w 462339"/>
                <a:gd name="connsiteY2" fmla="*/ 331105 h 359577"/>
                <a:gd name="connsiteX3" fmla="*/ 19450 w 462339"/>
                <a:gd name="connsiteY3" fmla="*/ 359578 h 359577"/>
                <a:gd name="connsiteX4" fmla="*/ 442854 w 462339"/>
                <a:gd name="connsiteY4" fmla="*/ 359578 h 359577"/>
                <a:gd name="connsiteX5" fmla="*/ 462339 w 462339"/>
                <a:gd name="connsiteY5" fmla="*/ 331105 h 359577"/>
                <a:gd name="connsiteX6" fmla="*/ 462339 w 462339"/>
                <a:gd name="connsiteY6" fmla="*/ 28473 h 359577"/>
                <a:gd name="connsiteX7" fmla="*/ 442854 w 462339"/>
                <a:gd name="connsiteY7" fmla="*/ 0 h 359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2339" h="359577">
                  <a:moveTo>
                    <a:pt x="19450" y="0"/>
                  </a:moveTo>
                  <a:cubicBezTo>
                    <a:pt x="19450" y="0"/>
                    <a:pt x="0" y="0"/>
                    <a:pt x="0" y="28473"/>
                  </a:cubicBezTo>
                  <a:lnTo>
                    <a:pt x="0" y="331105"/>
                  </a:lnTo>
                  <a:cubicBezTo>
                    <a:pt x="0" y="331105"/>
                    <a:pt x="0" y="359578"/>
                    <a:pt x="19450" y="359578"/>
                  </a:cubicBezTo>
                  <a:lnTo>
                    <a:pt x="442854" y="359578"/>
                  </a:lnTo>
                  <a:cubicBezTo>
                    <a:pt x="442854" y="359578"/>
                    <a:pt x="462339" y="359578"/>
                    <a:pt x="462339" y="331105"/>
                  </a:cubicBezTo>
                  <a:lnTo>
                    <a:pt x="462339" y="28473"/>
                  </a:lnTo>
                  <a:cubicBezTo>
                    <a:pt x="462339" y="28473"/>
                    <a:pt x="462339" y="0"/>
                    <a:pt x="442854" y="0"/>
                  </a:cubicBezTo>
                  <a:close/>
                </a:path>
              </a:pathLst>
            </a:custGeom>
            <a:solidFill>
              <a:schemeClr val="accent2">
                <a:lumMod val="40000"/>
                <a:lumOff val="60000"/>
              </a:schemeClr>
            </a:solidFill>
            <a:ln w="3501"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43C624E1-C2A3-43C6-5CE6-C196F1C55094}"/>
                </a:ext>
              </a:extLst>
            </p:cNvPr>
            <p:cNvSpPr/>
            <p:nvPr/>
          </p:nvSpPr>
          <p:spPr>
            <a:xfrm>
              <a:off x="4332853" y="3438781"/>
              <a:ext cx="462398" cy="359788"/>
            </a:xfrm>
            <a:custGeom>
              <a:avLst/>
              <a:gdLst>
                <a:gd name="connsiteX0" fmla="*/ 99777 w 462398"/>
                <a:gd name="connsiteY0" fmla="*/ 105 h 359788"/>
                <a:gd name="connsiteX1" fmla="*/ 0 w 462398"/>
                <a:gd name="connsiteY1" fmla="*/ 107501 h 359788"/>
                <a:gd name="connsiteX2" fmla="*/ 0 w 462398"/>
                <a:gd name="connsiteY2" fmla="*/ 338723 h 359788"/>
                <a:gd name="connsiteX3" fmla="*/ 19485 w 462398"/>
                <a:gd name="connsiteY3" fmla="*/ 359788 h 359788"/>
                <a:gd name="connsiteX4" fmla="*/ 442889 w 462398"/>
                <a:gd name="connsiteY4" fmla="*/ 359788 h 359788"/>
                <a:gd name="connsiteX5" fmla="*/ 462399 w 462398"/>
                <a:gd name="connsiteY5" fmla="*/ 340187 h 359788"/>
                <a:gd name="connsiteX6" fmla="*/ 462339 w 462398"/>
                <a:gd name="connsiteY6" fmla="*/ 338723 h 359788"/>
                <a:gd name="connsiteX7" fmla="*/ 462339 w 462398"/>
                <a:gd name="connsiteY7" fmla="*/ 21065 h 359788"/>
                <a:gd name="connsiteX8" fmla="*/ 442889 w 462398"/>
                <a:gd name="connsiteY8" fmla="*/ 0 h 359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398" h="359788">
                  <a:moveTo>
                    <a:pt x="99777" y="105"/>
                  </a:moveTo>
                  <a:cubicBezTo>
                    <a:pt x="99777" y="105"/>
                    <a:pt x="0" y="105"/>
                    <a:pt x="0" y="107501"/>
                  </a:cubicBezTo>
                  <a:lnTo>
                    <a:pt x="0" y="338723"/>
                  </a:lnTo>
                  <a:cubicBezTo>
                    <a:pt x="0" y="338723"/>
                    <a:pt x="0" y="359788"/>
                    <a:pt x="19485" y="359788"/>
                  </a:cubicBezTo>
                  <a:lnTo>
                    <a:pt x="442889" y="359788"/>
                  </a:lnTo>
                  <a:cubicBezTo>
                    <a:pt x="453688" y="359764"/>
                    <a:pt x="462423" y="350987"/>
                    <a:pt x="462399" y="340187"/>
                  </a:cubicBezTo>
                  <a:cubicBezTo>
                    <a:pt x="462395" y="339699"/>
                    <a:pt x="462378" y="339211"/>
                    <a:pt x="462339" y="338723"/>
                  </a:cubicBezTo>
                  <a:lnTo>
                    <a:pt x="462339" y="21065"/>
                  </a:lnTo>
                  <a:cubicBezTo>
                    <a:pt x="462339" y="21065"/>
                    <a:pt x="462339" y="0"/>
                    <a:pt x="442889" y="0"/>
                  </a:cubicBezTo>
                  <a:close/>
                </a:path>
              </a:pathLst>
            </a:custGeom>
            <a:solidFill>
              <a:srgbClr val="1F8381"/>
            </a:solidFill>
            <a:ln w="3501"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9D80D3BE-D789-9312-D060-6CC986EFDBD8}"/>
                </a:ext>
              </a:extLst>
            </p:cNvPr>
            <p:cNvSpPr/>
            <p:nvPr/>
          </p:nvSpPr>
          <p:spPr>
            <a:xfrm>
              <a:off x="4846555" y="3438782"/>
              <a:ext cx="513738" cy="359893"/>
            </a:xfrm>
            <a:custGeom>
              <a:avLst/>
              <a:gdLst>
                <a:gd name="connsiteX0" fmla="*/ 21627 w 513737"/>
                <a:gd name="connsiteY0" fmla="*/ 105 h 359893"/>
                <a:gd name="connsiteX1" fmla="*/ 0 w 513737"/>
                <a:gd name="connsiteY1" fmla="*/ 21170 h 359893"/>
                <a:gd name="connsiteX2" fmla="*/ 0 w 513737"/>
                <a:gd name="connsiteY2" fmla="*/ 338829 h 359893"/>
                <a:gd name="connsiteX3" fmla="*/ 21627 w 513737"/>
                <a:gd name="connsiteY3" fmla="*/ 359894 h 359893"/>
                <a:gd name="connsiteX4" fmla="*/ 492076 w 513737"/>
                <a:gd name="connsiteY4" fmla="*/ 359894 h 359893"/>
                <a:gd name="connsiteX5" fmla="*/ 513737 w 513737"/>
                <a:gd name="connsiteY5" fmla="*/ 338829 h 359893"/>
                <a:gd name="connsiteX6" fmla="*/ 513737 w 513737"/>
                <a:gd name="connsiteY6" fmla="*/ 21065 h 359893"/>
                <a:gd name="connsiteX7" fmla="*/ 492076 w 513737"/>
                <a:gd name="connsiteY7" fmla="*/ 0 h 359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3737" h="359893">
                  <a:moveTo>
                    <a:pt x="21627" y="105"/>
                  </a:moveTo>
                  <a:cubicBezTo>
                    <a:pt x="21627" y="105"/>
                    <a:pt x="0" y="105"/>
                    <a:pt x="0" y="21170"/>
                  </a:cubicBezTo>
                  <a:lnTo>
                    <a:pt x="0" y="338829"/>
                  </a:lnTo>
                  <a:cubicBezTo>
                    <a:pt x="0" y="338829"/>
                    <a:pt x="0" y="359894"/>
                    <a:pt x="21627" y="359894"/>
                  </a:cubicBezTo>
                  <a:lnTo>
                    <a:pt x="492076" y="359894"/>
                  </a:lnTo>
                  <a:cubicBezTo>
                    <a:pt x="492076" y="359894"/>
                    <a:pt x="513737" y="359894"/>
                    <a:pt x="513737" y="338829"/>
                  </a:cubicBezTo>
                  <a:lnTo>
                    <a:pt x="513737" y="21065"/>
                  </a:lnTo>
                  <a:cubicBezTo>
                    <a:pt x="513737" y="21065"/>
                    <a:pt x="513737" y="0"/>
                    <a:pt x="492076" y="0"/>
                  </a:cubicBezTo>
                  <a:close/>
                </a:path>
              </a:pathLst>
            </a:custGeom>
            <a:solidFill>
              <a:srgbClr val="1F8381"/>
            </a:solidFill>
            <a:ln w="3501"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BB068558-9CB9-08E5-F965-9C8D21BE3190}"/>
                </a:ext>
              </a:extLst>
            </p:cNvPr>
            <p:cNvSpPr/>
            <p:nvPr/>
          </p:nvSpPr>
          <p:spPr>
            <a:xfrm>
              <a:off x="5411596" y="3438886"/>
              <a:ext cx="462455" cy="359788"/>
            </a:xfrm>
            <a:custGeom>
              <a:avLst/>
              <a:gdLst>
                <a:gd name="connsiteX0" fmla="*/ 19510 w 462455"/>
                <a:gd name="connsiteY0" fmla="*/ 0 h 359788"/>
                <a:gd name="connsiteX1" fmla="*/ 0 w 462455"/>
                <a:gd name="connsiteY1" fmla="*/ 19602 h 359788"/>
                <a:gd name="connsiteX2" fmla="*/ 60 w 462455"/>
                <a:gd name="connsiteY2" fmla="*/ 21065 h 359788"/>
                <a:gd name="connsiteX3" fmla="*/ 60 w 462455"/>
                <a:gd name="connsiteY3" fmla="*/ 338723 h 359788"/>
                <a:gd name="connsiteX4" fmla="*/ 19510 w 462455"/>
                <a:gd name="connsiteY4" fmla="*/ 359788 h 359788"/>
                <a:gd name="connsiteX5" fmla="*/ 442914 w 462455"/>
                <a:gd name="connsiteY5" fmla="*/ 359788 h 359788"/>
                <a:gd name="connsiteX6" fmla="*/ 462455 w 462455"/>
                <a:gd name="connsiteY6" fmla="*/ 340149 h 359788"/>
                <a:gd name="connsiteX7" fmla="*/ 462399 w 462455"/>
                <a:gd name="connsiteY7" fmla="*/ 338723 h 359788"/>
                <a:gd name="connsiteX8" fmla="*/ 462399 w 462455"/>
                <a:gd name="connsiteY8" fmla="*/ 107396 h 359788"/>
                <a:gd name="connsiteX9" fmla="*/ 362621 w 462455"/>
                <a:gd name="connsiteY9" fmla="*/ 0 h 359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2455" h="359788">
                  <a:moveTo>
                    <a:pt x="19510" y="0"/>
                  </a:moveTo>
                  <a:cubicBezTo>
                    <a:pt x="8710" y="26"/>
                    <a:pt x="-25" y="8802"/>
                    <a:pt x="0" y="19602"/>
                  </a:cubicBezTo>
                  <a:cubicBezTo>
                    <a:pt x="4" y="20090"/>
                    <a:pt x="21" y="20578"/>
                    <a:pt x="60" y="21065"/>
                  </a:cubicBezTo>
                  <a:lnTo>
                    <a:pt x="60" y="338723"/>
                  </a:lnTo>
                  <a:cubicBezTo>
                    <a:pt x="60" y="338723"/>
                    <a:pt x="60" y="359788"/>
                    <a:pt x="19510" y="359788"/>
                  </a:cubicBezTo>
                  <a:lnTo>
                    <a:pt x="442914" y="359788"/>
                  </a:lnTo>
                  <a:cubicBezTo>
                    <a:pt x="453734" y="359760"/>
                    <a:pt x="462483" y="350969"/>
                    <a:pt x="462455" y="340149"/>
                  </a:cubicBezTo>
                  <a:cubicBezTo>
                    <a:pt x="462451" y="339671"/>
                    <a:pt x="462434" y="339197"/>
                    <a:pt x="462399" y="338723"/>
                  </a:cubicBezTo>
                  <a:lnTo>
                    <a:pt x="462399" y="107396"/>
                  </a:lnTo>
                  <a:cubicBezTo>
                    <a:pt x="462399" y="107396"/>
                    <a:pt x="462399" y="0"/>
                    <a:pt x="362621" y="0"/>
                  </a:cubicBezTo>
                  <a:close/>
                </a:path>
              </a:pathLst>
            </a:custGeom>
            <a:solidFill>
              <a:srgbClr val="1F8381"/>
            </a:solidFill>
            <a:ln w="3501"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178E9208-5CD6-3C92-C117-6C3A49BBECC3}"/>
                </a:ext>
              </a:extLst>
            </p:cNvPr>
            <p:cNvSpPr/>
            <p:nvPr/>
          </p:nvSpPr>
          <p:spPr>
            <a:xfrm>
              <a:off x="4332800" y="4620420"/>
              <a:ext cx="462445" cy="359543"/>
            </a:xfrm>
            <a:custGeom>
              <a:avLst/>
              <a:gdLst>
                <a:gd name="connsiteX0" fmla="*/ 19538 w 462444"/>
                <a:gd name="connsiteY0" fmla="*/ 0 h 359542"/>
                <a:gd name="connsiteX1" fmla="*/ 0 w 462444"/>
                <a:gd name="connsiteY1" fmla="*/ 19713 h 359542"/>
                <a:gd name="connsiteX2" fmla="*/ 53 w 462444"/>
                <a:gd name="connsiteY2" fmla="*/ 21065 h 359542"/>
                <a:gd name="connsiteX3" fmla="*/ 53 w 462444"/>
                <a:gd name="connsiteY3" fmla="*/ 251374 h 359542"/>
                <a:gd name="connsiteX4" fmla="*/ 99830 w 462444"/>
                <a:gd name="connsiteY4" fmla="*/ 359543 h 359542"/>
                <a:gd name="connsiteX5" fmla="*/ 442907 w 462444"/>
                <a:gd name="connsiteY5" fmla="*/ 359543 h 359542"/>
                <a:gd name="connsiteX6" fmla="*/ 462445 w 462444"/>
                <a:gd name="connsiteY6" fmla="*/ 339829 h 359542"/>
                <a:gd name="connsiteX7" fmla="*/ 462392 w 462444"/>
                <a:gd name="connsiteY7" fmla="*/ 338478 h 359542"/>
                <a:gd name="connsiteX8" fmla="*/ 462392 w 462444"/>
                <a:gd name="connsiteY8" fmla="*/ 21100 h 359542"/>
                <a:gd name="connsiteX9" fmla="*/ 442907 w 462444"/>
                <a:gd name="connsiteY9" fmla="*/ 35 h 359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2444" h="359542">
                  <a:moveTo>
                    <a:pt x="19538" y="0"/>
                  </a:moveTo>
                  <a:cubicBezTo>
                    <a:pt x="8699" y="49"/>
                    <a:pt x="-48" y="8875"/>
                    <a:pt x="0" y="19713"/>
                  </a:cubicBezTo>
                  <a:cubicBezTo>
                    <a:pt x="2" y="20163"/>
                    <a:pt x="20" y="20616"/>
                    <a:pt x="53" y="21065"/>
                  </a:cubicBezTo>
                  <a:lnTo>
                    <a:pt x="53" y="251374"/>
                  </a:lnTo>
                  <a:cubicBezTo>
                    <a:pt x="53" y="251374"/>
                    <a:pt x="53" y="359543"/>
                    <a:pt x="99830" y="359543"/>
                  </a:cubicBezTo>
                  <a:lnTo>
                    <a:pt x="442907" y="359543"/>
                  </a:lnTo>
                  <a:cubicBezTo>
                    <a:pt x="453745" y="359493"/>
                    <a:pt x="462494" y="350667"/>
                    <a:pt x="462445" y="339829"/>
                  </a:cubicBezTo>
                  <a:cubicBezTo>
                    <a:pt x="462441" y="339380"/>
                    <a:pt x="462424" y="338927"/>
                    <a:pt x="462392" y="338478"/>
                  </a:cubicBezTo>
                  <a:lnTo>
                    <a:pt x="462392" y="21100"/>
                  </a:lnTo>
                  <a:cubicBezTo>
                    <a:pt x="462392" y="21100"/>
                    <a:pt x="462392" y="35"/>
                    <a:pt x="442907" y="35"/>
                  </a:cubicBezTo>
                  <a:close/>
                </a:path>
              </a:pathLst>
            </a:custGeom>
            <a:solidFill>
              <a:schemeClr val="accent6">
                <a:lumMod val="40000"/>
                <a:lumOff val="60000"/>
              </a:schemeClr>
            </a:solidFill>
            <a:ln w="3501"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5DEE5A64-02FB-1EDF-8F4E-CA4A87F47B0B}"/>
                </a:ext>
              </a:extLst>
            </p:cNvPr>
            <p:cNvSpPr/>
            <p:nvPr/>
          </p:nvSpPr>
          <p:spPr>
            <a:xfrm>
              <a:off x="4846555" y="4620422"/>
              <a:ext cx="513738" cy="359507"/>
            </a:xfrm>
            <a:custGeom>
              <a:avLst/>
              <a:gdLst>
                <a:gd name="connsiteX0" fmla="*/ 21767 w 513737"/>
                <a:gd name="connsiteY0" fmla="*/ 0 h 359507"/>
                <a:gd name="connsiteX1" fmla="*/ 0 w 513737"/>
                <a:gd name="connsiteY1" fmla="*/ 21065 h 359507"/>
                <a:gd name="connsiteX2" fmla="*/ 0 w 513737"/>
                <a:gd name="connsiteY2" fmla="*/ 338442 h 359507"/>
                <a:gd name="connsiteX3" fmla="*/ 21767 w 513737"/>
                <a:gd name="connsiteY3" fmla="*/ 359507 h 359507"/>
                <a:gd name="connsiteX4" fmla="*/ 491970 w 513737"/>
                <a:gd name="connsiteY4" fmla="*/ 359507 h 359507"/>
                <a:gd name="connsiteX5" fmla="*/ 513737 w 513737"/>
                <a:gd name="connsiteY5" fmla="*/ 338442 h 359507"/>
                <a:gd name="connsiteX6" fmla="*/ 513737 w 513737"/>
                <a:gd name="connsiteY6" fmla="*/ 21065 h 359507"/>
                <a:gd name="connsiteX7" fmla="*/ 491970 w 513737"/>
                <a:gd name="connsiteY7" fmla="*/ 0 h 359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3737" h="359507">
                  <a:moveTo>
                    <a:pt x="21767" y="0"/>
                  </a:moveTo>
                  <a:cubicBezTo>
                    <a:pt x="21767" y="0"/>
                    <a:pt x="0" y="0"/>
                    <a:pt x="0" y="21065"/>
                  </a:cubicBezTo>
                  <a:lnTo>
                    <a:pt x="0" y="338442"/>
                  </a:lnTo>
                  <a:cubicBezTo>
                    <a:pt x="0" y="338442"/>
                    <a:pt x="0" y="359507"/>
                    <a:pt x="21767" y="359507"/>
                  </a:cubicBezTo>
                  <a:lnTo>
                    <a:pt x="491970" y="359507"/>
                  </a:lnTo>
                  <a:cubicBezTo>
                    <a:pt x="491970" y="359507"/>
                    <a:pt x="513737" y="359507"/>
                    <a:pt x="513737" y="338442"/>
                  </a:cubicBezTo>
                  <a:lnTo>
                    <a:pt x="513737" y="21065"/>
                  </a:lnTo>
                  <a:cubicBezTo>
                    <a:pt x="513737" y="21065"/>
                    <a:pt x="513737" y="0"/>
                    <a:pt x="491970" y="0"/>
                  </a:cubicBezTo>
                  <a:close/>
                </a:path>
              </a:pathLst>
            </a:custGeom>
            <a:solidFill>
              <a:schemeClr val="accent6">
                <a:lumMod val="40000"/>
                <a:lumOff val="60000"/>
              </a:schemeClr>
            </a:solidFill>
            <a:ln w="3501"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4CEF563B-48BC-05CD-1DA5-7A2BCE68BC6C}"/>
                </a:ext>
              </a:extLst>
            </p:cNvPr>
            <p:cNvSpPr/>
            <p:nvPr/>
          </p:nvSpPr>
          <p:spPr>
            <a:xfrm>
              <a:off x="5411597" y="4620381"/>
              <a:ext cx="462395" cy="359543"/>
            </a:xfrm>
            <a:custGeom>
              <a:avLst/>
              <a:gdLst>
                <a:gd name="connsiteX0" fmla="*/ 19506 w 462395"/>
                <a:gd name="connsiteY0" fmla="*/ 35 h 359542"/>
                <a:gd name="connsiteX1" fmla="*/ 0 w 462395"/>
                <a:gd name="connsiteY1" fmla="*/ 19710 h 359542"/>
                <a:gd name="connsiteX2" fmla="*/ 56 w 462395"/>
                <a:gd name="connsiteY2" fmla="*/ 21100 h 359542"/>
                <a:gd name="connsiteX3" fmla="*/ 56 w 462395"/>
                <a:gd name="connsiteY3" fmla="*/ 338478 h 359542"/>
                <a:gd name="connsiteX4" fmla="*/ 19506 w 462395"/>
                <a:gd name="connsiteY4" fmla="*/ 359543 h 359542"/>
                <a:gd name="connsiteX5" fmla="*/ 362618 w 462395"/>
                <a:gd name="connsiteY5" fmla="*/ 359543 h 359542"/>
                <a:gd name="connsiteX6" fmla="*/ 462395 w 462395"/>
                <a:gd name="connsiteY6" fmla="*/ 251374 h 359542"/>
                <a:gd name="connsiteX7" fmla="*/ 462395 w 462395"/>
                <a:gd name="connsiteY7" fmla="*/ 21065 h 359542"/>
                <a:gd name="connsiteX8" fmla="*/ 442910 w 462395"/>
                <a:gd name="connsiteY8" fmla="*/ 0 h 359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395" h="359542">
                  <a:moveTo>
                    <a:pt x="19506" y="35"/>
                  </a:moveTo>
                  <a:cubicBezTo>
                    <a:pt x="8686" y="81"/>
                    <a:pt x="-45" y="8889"/>
                    <a:pt x="0" y="19710"/>
                  </a:cubicBezTo>
                  <a:cubicBezTo>
                    <a:pt x="4" y="20173"/>
                    <a:pt x="21" y="20637"/>
                    <a:pt x="56" y="21100"/>
                  </a:cubicBezTo>
                  <a:lnTo>
                    <a:pt x="56" y="338478"/>
                  </a:lnTo>
                  <a:cubicBezTo>
                    <a:pt x="56" y="338478"/>
                    <a:pt x="56" y="359543"/>
                    <a:pt x="19506" y="359543"/>
                  </a:cubicBezTo>
                  <a:lnTo>
                    <a:pt x="362618" y="359543"/>
                  </a:lnTo>
                  <a:cubicBezTo>
                    <a:pt x="362618" y="359543"/>
                    <a:pt x="462395" y="359543"/>
                    <a:pt x="462395" y="251374"/>
                  </a:cubicBezTo>
                  <a:lnTo>
                    <a:pt x="462395" y="21065"/>
                  </a:lnTo>
                  <a:cubicBezTo>
                    <a:pt x="462395" y="21065"/>
                    <a:pt x="462395" y="0"/>
                    <a:pt x="442910" y="0"/>
                  </a:cubicBezTo>
                  <a:close/>
                </a:path>
              </a:pathLst>
            </a:custGeom>
            <a:solidFill>
              <a:schemeClr val="accent6">
                <a:lumMod val="40000"/>
                <a:lumOff val="60000"/>
              </a:schemeClr>
            </a:solidFill>
            <a:ln w="3501" cap="flat">
              <a:noFill/>
              <a:prstDash val="solid"/>
              <a:miter/>
            </a:ln>
          </p:spPr>
          <p:txBody>
            <a:bodyPr rtlCol="0" anchor="ctr"/>
            <a:lstStyle/>
            <a:p>
              <a:endParaRPr lang="en-US"/>
            </a:p>
          </p:txBody>
        </p:sp>
      </p:grpSp>
    </p:spTree>
    <p:extLst>
      <p:ext uri="{BB962C8B-B14F-4D97-AF65-F5344CB8AC3E}">
        <p14:creationId xmlns:p14="http://schemas.microsoft.com/office/powerpoint/2010/main" val="127445604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62FE1E-2FB3-F500-1D34-37A1DDFD5953}"/>
              </a:ext>
            </a:extLst>
          </p:cNvPr>
          <p:cNvSpPr/>
          <p:nvPr/>
        </p:nvSpPr>
        <p:spPr>
          <a:xfrm>
            <a:off x="0" y="0"/>
            <a:ext cx="12192000" cy="5119752"/>
          </a:xfrm>
          <a:prstGeom prst="rect">
            <a:avLst/>
          </a:prstGeom>
          <a:solidFill>
            <a:srgbClr val="D4EB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4794AF1-F116-52C4-F5EC-20E3EE3F1F91}"/>
              </a:ext>
            </a:extLst>
          </p:cNvPr>
          <p:cNvSpPr>
            <a:spLocks noGrp="1"/>
          </p:cNvSpPr>
          <p:nvPr>
            <p:ph type="title"/>
          </p:nvPr>
        </p:nvSpPr>
        <p:spPr>
          <a:xfrm>
            <a:off x="561975" y="5337783"/>
            <a:ext cx="2771775" cy="1325563"/>
          </a:xfrm>
        </p:spPr>
        <p:txBody>
          <a:bodyPr>
            <a:normAutofit/>
          </a:bodyPr>
          <a:lstStyle/>
          <a:p>
            <a:r>
              <a:rPr lang="en-US" b="1" dirty="0">
                <a:solidFill>
                  <a:srgbClr val="44546A"/>
                </a:solidFill>
                <a:latin typeface="Verdana" panose="020B0604030504040204" pitchFamily="34" charset="0"/>
                <a:ea typeface="Verdana" panose="020B0604030504040204" pitchFamily="34" charset="0"/>
              </a:rPr>
              <a:t>      UDL</a:t>
            </a:r>
            <a:endParaRPr lang="en-US" dirty="0">
              <a:solidFill>
                <a:srgbClr val="44546A"/>
              </a:solidFill>
            </a:endParaRPr>
          </a:p>
        </p:txBody>
      </p:sp>
      <p:pic>
        <p:nvPicPr>
          <p:cNvPr id="6" name="Content Placeholder 5" descr="Cartoon of a cartoon of animals and elephants&#10;&#10;Description automatically generated">
            <a:extLst>
              <a:ext uri="{FF2B5EF4-FFF2-40B4-BE49-F238E27FC236}">
                <a16:creationId xmlns:a16="http://schemas.microsoft.com/office/drawing/2014/main" id="{1FCB1D0D-C50F-723C-9CFF-290637F33B6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366952" y="695373"/>
            <a:ext cx="7949624" cy="4839954"/>
          </a:xfrm>
        </p:spPr>
      </p:pic>
      <p:grpSp>
        <p:nvGrpSpPr>
          <p:cNvPr id="9" name="Group 8">
            <a:extLst>
              <a:ext uri="{FF2B5EF4-FFF2-40B4-BE49-F238E27FC236}">
                <a16:creationId xmlns:a16="http://schemas.microsoft.com/office/drawing/2014/main" id="{D55239CC-980E-4BF6-8B74-2E3F8A262694}"/>
              </a:ext>
            </a:extLst>
          </p:cNvPr>
          <p:cNvGrpSpPr/>
          <p:nvPr/>
        </p:nvGrpSpPr>
        <p:grpSpPr>
          <a:xfrm>
            <a:off x="561975" y="5386887"/>
            <a:ext cx="1062933" cy="1062639"/>
            <a:chOff x="4281491" y="3389313"/>
            <a:chExt cx="1642394" cy="1641936"/>
          </a:xfrm>
        </p:grpSpPr>
        <p:sp>
          <p:nvSpPr>
            <p:cNvPr id="10" name="Freeform: Shape 9">
              <a:extLst>
                <a:ext uri="{FF2B5EF4-FFF2-40B4-BE49-F238E27FC236}">
                  <a16:creationId xmlns:a16="http://schemas.microsoft.com/office/drawing/2014/main" id="{8FC1984B-3937-A67C-3AAB-09FA1BED9B0A}"/>
                </a:ext>
              </a:extLst>
            </p:cNvPr>
            <p:cNvSpPr/>
            <p:nvPr/>
          </p:nvSpPr>
          <p:spPr>
            <a:xfrm>
              <a:off x="4281491" y="3389313"/>
              <a:ext cx="1642394" cy="1641936"/>
            </a:xfrm>
            <a:custGeom>
              <a:avLst/>
              <a:gdLst>
                <a:gd name="connsiteX0" fmla="*/ 148788 w 1642393"/>
                <a:gd name="connsiteY0" fmla="*/ 0 h 1641937"/>
                <a:gd name="connsiteX1" fmla="*/ 0 w 1642393"/>
                <a:gd name="connsiteY1" fmla="*/ 150403 h 1641937"/>
                <a:gd name="connsiteX2" fmla="*/ 0 w 1642393"/>
                <a:gd name="connsiteY2" fmla="*/ 1491534 h 1641937"/>
                <a:gd name="connsiteX3" fmla="*/ 148788 w 1642393"/>
                <a:gd name="connsiteY3" fmla="*/ 1641938 h 1641937"/>
                <a:gd name="connsiteX4" fmla="*/ 1493606 w 1642393"/>
                <a:gd name="connsiteY4" fmla="*/ 1641938 h 1641937"/>
                <a:gd name="connsiteX5" fmla="*/ 1642394 w 1642393"/>
                <a:gd name="connsiteY5" fmla="*/ 1491534 h 1641937"/>
                <a:gd name="connsiteX6" fmla="*/ 1642394 w 1642393"/>
                <a:gd name="connsiteY6" fmla="*/ 150403 h 1641937"/>
                <a:gd name="connsiteX7" fmla="*/ 1493606 w 1642393"/>
                <a:gd name="connsiteY7" fmla="*/ 0 h 1641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42393" h="1641937">
                  <a:moveTo>
                    <a:pt x="148788" y="0"/>
                  </a:moveTo>
                  <a:cubicBezTo>
                    <a:pt x="148788" y="0"/>
                    <a:pt x="0" y="0"/>
                    <a:pt x="0" y="150403"/>
                  </a:cubicBezTo>
                  <a:lnTo>
                    <a:pt x="0" y="1491534"/>
                  </a:lnTo>
                  <a:cubicBezTo>
                    <a:pt x="0" y="1491534"/>
                    <a:pt x="0" y="1641938"/>
                    <a:pt x="148788" y="1641938"/>
                  </a:cubicBezTo>
                  <a:lnTo>
                    <a:pt x="1493606" y="1641938"/>
                  </a:lnTo>
                  <a:cubicBezTo>
                    <a:pt x="1493606" y="1641938"/>
                    <a:pt x="1642394" y="1641938"/>
                    <a:pt x="1642394" y="1491534"/>
                  </a:cubicBezTo>
                  <a:lnTo>
                    <a:pt x="1642394" y="150403"/>
                  </a:lnTo>
                  <a:cubicBezTo>
                    <a:pt x="1642394" y="150403"/>
                    <a:pt x="1642394" y="0"/>
                    <a:pt x="1493606" y="0"/>
                  </a:cubicBezTo>
                  <a:close/>
                </a:path>
              </a:pathLst>
            </a:custGeom>
            <a:solidFill>
              <a:srgbClr val="FDFDFD"/>
            </a:solidFill>
            <a:ln w="3501"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F7B0DBAD-430F-CD0E-BB75-A71C2EAF22F1}"/>
                </a:ext>
              </a:extLst>
            </p:cNvPr>
            <p:cNvSpPr/>
            <p:nvPr/>
          </p:nvSpPr>
          <p:spPr>
            <a:xfrm>
              <a:off x="4332853" y="3849686"/>
              <a:ext cx="462339" cy="308495"/>
            </a:xfrm>
            <a:custGeom>
              <a:avLst/>
              <a:gdLst>
                <a:gd name="connsiteX0" fmla="*/ 19485 w 462339"/>
                <a:gd name="connsiteY0" fmla="*/ 140 h 308495"/>
                <a:gd name="connsiteX1" fmla="*/ 0 w 462339"/>
                <a:gd name="connsiteY1" fmla="*/ 24716 h 308495"/>
                <a:gd name="connsiteX2" fmla="*/ 0 w 462339"/>
                <a:gd name="connsiteY2" fmla="*/ 283920 h 308495"/>
                <a:gd name="connsiteX3" fmla="*/ 19485 w 462339"/>
                <a:gd name="connsiteY3" fmla="*/ 308495 h 308495"/>
                <a:gd name="connsiteX4" fmla="*/ 442854 w 462339"/>
                <a:gd name="connsiteY4" fmla="*/ 308495 h 308495"/>
                <a:gd name="connsiteX5" fmla="*/ 462339 w 462339"/>
                <a:gd name="connsiteY5" fmla="*/ 283920 h 308495"/>
                <a:gd name="connsiteX6" fmla="*/ 462339 w 462339"/>
                <a:gd name="connsiteY6" fmla="*/ 24576 h 308495"/>
                <a:gd name="connsiteX7" fmla="*/ 442854 w 462339"/>
                <a:gd name="connsiteY7" fmla="*/ 0 h 308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2339" h="308495">
                  <a:moveTo>
                    <a:pt x="19485" y="140"/>
                  </a:moveTo>
                  <a:cubicBezTo>
                    <a:pt x="19485" y="140"/>
                    <a:pt x="0" y="140"/>
                    <a:pt x="0" y="24716"/>
                  </a:cubicBezTo>
                  <a:lnTo>
                    <a:pt x="0" y="283920"/>
                  </a:lnTo>
                  <a:cubicBezTo>
                    <a:pt x="0" y="283920"/>
                    <a:pt x="0" y="308495"/>
                    <a:pt x="19485" y="308495"/>
                  </a:cubicBezTo>
                  <a:lnTo>
                    <a:pt x="442854" y="308495"/>
                  </a:lnTo>
                  <a:cubicBezTo>
                    <a:pt x="442854" y="308495"/>
                    <a:pt x="462339" y="308495"/>
                    <a:pt x="462339" y="283920"/>
                  </a:cubicBezTo>
                  <a:lnTo>
                    <a:pt x="462339" y="24576"/>
                  </a:lnTo>
                  <a:cubicBezTo>
                    <a:pt x="462339" y="24576"/>
                    <a:pt x="462339" y="0"/>
                    <a:pt x="442854" y="0"/>
                  </a:cubicBezTo>
                  <a:close/>
                </a:path>
              </a:pathLst>
            </a:custGeom>
            <a:solidFill>
              <a:srgbClr val="7BDFDD"/>
            </a:solidFill>
            <a:ln w="3501"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32379388-1323-EEAD-2320-12812935564F}"/>
                </a:ext>
              </a:extLst>
            </p:cNvPr>
            <p:cNvSpPr/>
            <p:nvPr/>
          </p:nvSpPr>
          <p:spPr>
            <a:xfrm>
              <a:off x="4846555" y="3849686"/>
              <a:ext cx="513738" cy="308495"/>
            </a:xfrm>
            <a:custGeom>
              <a:avLst/>
              <a:gdLst>
                <a:gd name="connsiteX0" fmla="*/ 21627 w 513737"/>
                <a:gd name="connsiteY0" fmla="*/ 140 h 308495"/>
                <a:gd name="connsiteX1" fmla="*/ 0 w 513737"/>
                <a:gd name="connsiteY1" fmla="*/ 24716 h 308495"/>
                <a:gd name="connsiteX2" fmla="*/ 0 w 513737"/>
                <a:gd name="connsiteY2" fmla="*/ 283920 h 308495"/>
                <a:gd name="connsiteX3" fmla="*/ 21627 w 513737"/>
                <a:gd name="connsiteY3" fmla="*/ 308495 h 308495"/>
                <a:gd name="connsiteX4" fmla="*/ 492076 w 513737"/>
                <a:gd name="connsiteY4" fmla="*/ 308495 h 308495"/>
                <a:gd name="connsiteX5" fmla="*/ 513737 w 513737"/>
                <a:gd name="connsiteY5" fmla="*/ 283920 h 308495"/>
                <a:gd name="connsiteX6" fmla="*/ 513737 w 513737"/>
                <a:gd name="connsiteY6" fmla="*/ 24576 h 308495"/>
                <a:gd name="connsiteX7" fmla="*/ 492076 w 513737"/>
                <a:gd name="connsiteY7" fmla="*/ 0 h 308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3737" h="308495">
                  <a:moveTo>
                    <a:pt x="21627" y="140"/>
                  </a:moveTo>
                  <a:cubicBezTo>
                    <a:pt x="21627" y="140"/>
                    <a:pt x="0" y="140"/>
                    <a:pt x="0" y="24716"/>
                  </a:cubicBezTo>
                  <a:lnTo>
                    <a:pt x="0" y="283920"/>
                  </a:lnTo>
                  <a:cubicBezTo>
                    <a:pt x="0" y="283920"/>
                    <a:pt x="0" y="308495"/>
                    <a:pt x="21627" y="308495"/>
                  </a:cubicBezTo>
                  <a:lnTo>
                    <a:pt x="492076" y="308495"/>
                  </a:lnTo>
                  <a:cubicBezTo>
                    <a:pt x="492076" y="308495"/>
                    <a:pt x="513737" y="308495"/>
                    <a:pt x="513737" y="283920"/>
                  </a:cubicBezTo>
                  <a:lnTo>
                    <a:pt x="513737" y="24576"/>
                  </a:lnTo>
                  <a:cubicBezTo>
                    <a:pt x="513737" y="24576"/>
                    <a:pt x="513737" y="0"/>
                    <a:pt x="492076" y="0"/>
                  </a:cubicBezTo>
                  <a:close/>
                </a:path>
              </a:pathLst>
            </a:custGeom>
            <a:solidFill>
              <a:srgbClr val="7BDFDD"/>
            </a:solidFill>
            <a:ln w="3501"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FCD7C7BE-1BF7-1A4D-20AE-1BCD53E3FAD3}"/>
                </a:ext>
              </a:extLst>
            </p:cNvPr>
            <p:cNvSpPr/>
            <p:nvPr/>
          </p:nvSpPr>
          <p:spPr>
            <a:xfrm>
              <a:off x="5411657" y="3849686"/>
              <a:ext cx="462339" cy="308495"/>
            </a:xfrm>
            <a:custGeom>
              <a:avLst/>
              <a:gdLst>
                <a:gd name="connsiteX0" fmla="*/ 19450 w 462339"/>
                <a:gd name="connsiteY0" fmla="*/ 140 h 308495"/>
                <a:gd name="connsiteX1" fmla="*/ 0 w 462339"/>
                <a:gd name="connsiteY1" fmla="*/ 24716 h 308495"/>
                <a:gd name="connsiteX2" fmla="*/ 0 w 462339"/>
                <a:gd name="connsiteY2" fmla="*/ 283920 h 308495"/>
                <a:gd name="connsiteX3" fmla="*/ 19450 w 462339"/>
                <a:gd name="connsiteY3" fmla="*/ 308495 h 308495"/>
                <a:gd name="connsiteX4" fmla="*/ 442854 w 462339"/>
                <a:gd name="connsiteY4" fmla="*/ 308495 h 308495"/>
                <a:gd name="connsiteX5" fmla="*/ 462339 w 462339"/>
                <a:gd name="connsiteY5" fmla="*/ 283920 h 308495"/>
                <a:gd name="connsiteX6" fmla="*/ 462339 w 462339"/>
                <a:gd name="connsiteY6" fmla="*/ 24576 h 308495"/>
                <a:gd name="connsiteX7" fmla="*/ 442854 w 462339"/>
                <a:gd name="connsiteY7" fmla="*/ 0 h 308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2339" h="308495">
                  <a:moveTo>
                    <a:pt x="19450" y="140"/>
                  </a:moveTo>
                  <a:cubicBezTo>
                    <a:pt x="19450" y="140"/>
                    <a:pt x="0" y="140"/>
                    <a:pt x="0" y="24716"/>
                  </a:cubicBezTo>
                  <a:lnTo>
                    <a:pt x="0" y="283920"/>
                  </a:lnTo>
                  <a:cubicBezTo>
                    <a:pt x="0" y="283920"/>
                    <a:pt x="0" y="308495"/>
                    <a:pt x="19450" y="308495"/>
                  </a:cubicBezTo>
                  <a:lnTo>
                    <a:pt x="442854" y="308495"/>
                  </a:lnTo>
                  <a:cubicBezTo>
                    <a:pt x="442854" y="308495"/>
                    <a:pt x="462339" y="308495"/>
                    <a:pt x="462339" y="283920"/>
                  </a:cubicBezTo>
                  <a:lnTo>
                    <a:pt x="462339" y="24576"/>
                  </a:lnTo>
                  <a:cubicBezTo>
                    <a:pt x="462339" y="24576"/>
                    <a:pt x="462339" y="0"/>
                    <a:pt x="442854" y="0"/>
                  </a:cubicBezTo>
                  <a:close/>
                </a:path>
              </a:pathLst>
            </a:custGeom>
            <a:solidFill>
              <a:srgbClr val="7BDFDD"/>
            </a:solidFill>
            <a:ln w="3501"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644EA91E-5BBE-0AB9-D6BA-2BAFA3D156F1}"/>
                </a:ext>
              </a:extLst>
            </p:cNvPr>
            <p:cNvSpPr/>
            <p:nvPr/>
          </p:nvSpPr>
          <p:spPr>
            <a:xfrm>
              <a:off x="4332853" y="4209439"/>
              <a:ext cx="462339" cy="359577"/>
            </a:xfrm>
            <a:custGeom>
              <a:avLst/>
              <a:gdLst>
                <a:gd name="connsiteX0" fmla="*/ 19485 w 462339"/>
                <a:gd name="connsiteY0" fmla="*/ 0 h 359577"/>
                <a:gd name="connsiteX1" fmla="*/ 0 w 462339"/>
                <a:gd name="connsiteY1" fmla="*/ 28473 h 359577"/>
                <a:gd name="connsiteX2" fmla="*/ 0 w 462339"/>
                <a:gd name="connsiteY2" fmla="*/ 331105 h 359577"/>
                <a:gd name="connsiteX3" fmla="*/ 19485 w 462339"/>
                <a:gd name="connsiteY3" fmla="*/ 359578 h 359577"/>
                <a:gd name="connsiteX4" fmla="*/ 442854 w 462339"/>
                <a:gd name="connsiteY4" fmla="*/ 359578 h 359577"/>
                <a:gd name="connsiteX5" fmla="*/ 462339 w 462339"/>
                <a:gd name="connsiteY5" fmla="*/ 331105 h 359577"/>
                <a:gd name="connsiteX6" fmla="*/ 462339 w 462339"/>
                <a:gd name="connsiteY6" fmla="*/ 28473 h 359577"/>
                <a:gd name="connsiteX7" fmla="*/ 442854 w 462339"/>
                <a:gd name="connsiteY7" fmla="*/ 0 h 359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2339" h="359577">
                  <a:moveTo>
                    <a:pt x="19485" y="0"/>
                  </a:moveTo>
                  <a:cubicBezTo>
                    <a:pt x="19485" y="0"/>
                    <a:pt x="0" y="0"/>
                    <a:pt x="0" y="28473"/>
                  </a:cubicBezTo>
                  <a:lnTo>
                    <a:pt x="0" y="331105"/>
                  </a:lnTo>
                  <a:cubicBezTo>
                    <a:pt x="0" y="331105"/>
                    <a:pt x="0" y="359578"/>
                    <a:pt x="19485" y="359578"/>
                  </a:cubicBezTo>
                  <a:lnTo>
                    <a:pt x="442854" y="359578"/>
                  </a:lnTo>
                  <a:cubicBezTo>
                    <a:pt x="442854" y="359578"/>
                    <a:pt x="462339" y="359578"/>
                    <a:pt x="462339" y="331105"/>
                  </a:cubicBezTo>
                  <a:lnTo>
                    <a:pt x="462339" y="28473"/>
                  </a:lnTo>
                  <a:cubicBezTo>
                    <a:pt x="462339" y="28473"/>
                    <a:pt x="462339" y="0"/>
                    <a:pt x="442854" y="0"/>
                  </a:cubicBezTo>
                  <a:close/>
                </a:path>
              </a:pathLst>
            </a:custGeom>
            <a:solidFill>
              <a:schemeClr val="accent2">
                <a:lumMod val="40000"/>
                <a:lumOff val="60000"/>
              </a:schemeClr>
            </a:solidFill>
            <a:ln w="3501"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C21A2C9A-980A-EAD0-9654-F3EF53E13F73}"/>
                </a:ext>
              </a:extLst>
            </p:cNvPr>
            <p:cNvSpPr/>
            <p:nvPr/>
          </p:nvSpPr>
          <p:spPr>
            <a:xfrm>
              <a:off x="4846555" y="4209439"/>
              <a:ext cx="513738" cy="359577"/>
            </a:xfrm>
            <a:custGeom>
              <a:avLst/>
              <a:gdLst>
                <a:gd name="connsiteX0" fmla="*/ 21627 w 513737"/>
                <a:gd name="connsiteY0" fmla="*/ 0 h 359577"/>
                <a:gd name="connsiteX1" fmla="*/ 0 w 513737"/>
                <a:gd name="connsiteY1" fmla="*/ 28473 h 359577"/>
                <a:gd name="connsiteX2" fmla="*/ 0 w 513737"/>
                <a:gd name="connsiteY2" fmla="*/ 331105 h 359577"/>
                <a:gd name="connsiteX3" fmla="*/ 21627 w 513737"/>
                <a:gd name="connsiteY3" fmla="*/ 359578 h 359577"/>
                <a:gd name="connsiteX4" fmla="*/ 492076 w 513737"/>
                <a:gd name="connsiteY4" fmla="*/ 359578 h 359577"/>
                <a:gd name="connsiteX5" fmla="*/ 513737 w 513737"/>
                <a:gd name="connsiteY5" fmla="*/ 331105 h 359577"/>
                <a:gd name="connsiteX6" fmla="*/ 513737 w 513737"/>
                <a:gd name="connsiteY6" fmla="*/ 28473 h 359577"/>
                <a:gd name="connsiteX7" fmla="*/ 492076 w 513737"/>
                <a:gd name="connsiteY7" fmla="*/ 0 h 359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3737" h="359577">
                  <a:moveTo>
                    <a:pt x="21627" y="0"/>
                  </a:moveTo>
                  <a:cubicBezTo>
                    <a:pt x="21627" y="0"/>
                    <a:pt x="0" y="0"/>
                    <a:pt x="0" y="28473"/>
                  </a:cubicBezTo>
                  <a:lnTo>
                    <a:pt x="0" y="331105"/>
                  </a:lnTo>
                  <a:cubicBezTo>
                    <a:pt x="0" y="331105"/>
                    <a:pt x="0" y="359578"/>
                    <a:pt x="21627" y="359578"/>
                  </a:cubicBezTo>
                  <a:lnTo>
                    <a:pt x="492076" y="359578"/>
                  </a:lnTo>
                  <a:cubicBezTo>
                    <a:pt x="492076" y="359578"/>
                    <a:pt x="513737" y="359578"/>
                    <a:pt x="513737" y="331105"/>
                  </a:cubicBezTo>
                  <a:lnTo>
                    <a:pt x="513737" y="28473"/>
                  </a:lnTo>
                  <a:cubicBezTo>
                    <a:pt x="513737" y="28473"/>
                    <a:pt x="513737" y="0"/>
                    <a:pt x="492076" y="0"/>
                  </a:cubicBezTo>
                  <a:close/>
                </a:path>
              </a:pathLst>
            </a:custGeom>
            <a:solidFill>
              <a:schemeClr val="accent2">
                <a:lumMod val="40000"/>
                <a:lumOff val="60000"/>
              </a:schemeClr>
            </a:solidFill>
            <a:ln w="3501"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5F670460-FB5E-72EE-DCE1-4AF7D8E2D17D}"/>
                </a:ext>
              </a:extLst>
            </p:cNvPr>
            <p:cNvSpPr/>
            <p:nvPr/>
          </p:nvSpPr>
          <p:spPr>
            <a:xfrm>
              <a:off x="5411657" y="4209439"/>
              <a:ext cx="462339" cy="359577"/>
            </a:xfrm>
            <a:custGeom>
              <a:avLst/>
              <a:gdLst>
                <a:gd name="connsiteX0" fmla="*/ 19450 w 462339"/>
                <a:gd name="connsiteY0" fmla="*/ 0 h 359577"/>
                <a:gd name="connsiteX1" fmla="*/ 0 w 462339"/>
                <a:gd name="connsiteY1" fmla="*/ 28473 h 359577"/>
                <a:gd name="connsiteX2" fmla="*/ 0 w 462339"/>
                <a:gd name="connsiteY2" fmla="*/ 331105 h 359577"/>
                <a:gd name="connsiteX3" fmla="*/ 19450 w 462339"/>
                <a:gd name="connsiteY3" fmla="*/ 359578 h 359577"/>
                <a:gd name="connsiteX4" fmla="*/ 442854 w 462339"/>
                <a:gd name="connsiteY4" fmla="*/ 359578 h 359577"/>
                <a:gd name="connsiteX5" fmla="*/ 462339 w 462339"/>
                <a:gd name="connsiteY5" fmla="*/ 331105 h 359577"/>
                <a:gd name="connsiteX6" fmla="*/ 462339 w 462339"/>
                <a:gd name="connsiteY6" fmla="*/ 28473 h 359577"/>
                <a:gd name="connsiteX7" fmla="*/ 442854 w 462339"/>
                <a:gd name="connsiteY7" fmla="*/ 0 h 359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2339" h="359577">
                  <a:moveTo>
                    <a:pt x="19450" y="0"/>
                  </a:moveTo>
                  <a:cubicBezTo>
                    <a:pt x="19450" y="0"/>
                    <a:pt x="0" y="0"/>
                    <a:pt x="0" y="28473"/>
                  </a:cubicBezTo>
                  <a:lnTo>
                    <a:pt x="0" y="331105"/>
                  </a:lnTo>
                  <a:cubicBezTo>
                    <a:pt x="0" y="331105"/>
                    <a:pt x="0" y="359578"/>
                    <a:pt x="19450" y="359578"/>
                  </a:cubicBezTo>
                  <a:lnTo>
                    <a:pt x="442854" y="359578"/>
                  </a:lnTo>
                  <a:cubicBezTo>
                    <a:pt x="442854" y="359578"/>
                    <a:pt x="462339" y="359578"/>
                    <a:pt x="462339" y="331105"/>
                  </a:cubicBezTo>
                  <a:lnTo>
                    <a:pt x="462339" y="28473"/>
                  </a:lnTo>
                  <a:cubicBezTo>
                    <a:pt x="462339" y="28473"/>
                    <a:pt x="462339" y="0"/>
                    <a:pt x="442854" y="0"/>
                  </a:cubicBezTo>
                  <a:close/>
                </a:path>
              </a:pathLst>
            </a:custGeom>
            <a:solidFill>
              <a:schemeClr val="accent2">
                <a:lumMod val="40000"/>
                <a:lumOff val="60000"/>
              </a:schemeClr>
            </a:solidFill>
            <a:ln w="3501"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43C624E1-C2A3-43C6-5CE6-C196F1C55094}"/>
                </a:ext>
              </a:extLst>
            </p:cNvPr>
            <p:cNvSpPr/>
            <p:nvPr/>
          </p:nvSpPr>
          <p:spPr>
            <a:xfrm>
              <a:off x="4332853" y="3438781"/>
              <a:ext cx="462398" cy="359788"/>
            </a:xfrm>
            <a:custGeom>
              <a:avLst/>
              <a:gdLst>
                <a:gd name="connsiteX0" fmla="*/ 99777 w 462398"/>
                <a:gd name="connsiteY0" fmla="*/ 105 h 359788"/>
                <a:gd name="connsiteX1" fmla="*/ 0 w 462398"/>
                <a:gd name="connsiteY1" fmla="*/ 107501 h 359788"/>
                <a:gd name="connsiteX2" fmla="*/ 0 w 462398"/>
                <a:gd name="connsiteY2" fmla="*/ 338723 h 359788"/>
                <a:gd name="connsiteX3" fmla="*/ 19485 w 462398"/>
                <a:gd name="connsiteY3" fmla="*/ 359788 h 359788"/>
                <a:gd name="connsiteX4" fmla="*/ 442889 w 462398"/>
                <a:gd name="connsiteY4" fmla="*/ 359788 h 359788"/>
                <a:gd name="connsiteX5" fmla="*/ 462399 w 462398"/>
                <a:gd name="connsiteY5" fmla="*/ 340187 h 359788"/>
                <a:gd name="connsiteX6" fmla="*/ 462339 w 462398"/>
                <a:gd name="connsiteY6" fmla="*/ 338723 h 359788"/>
                <a:gd name="connsiteX7" fmla="*/ 462339 w 462398"/>
                <a:gd name="connsiteY7" fmla="*/ 21065 h 359788"/>
                <a:gd name="connsiteX8" fmla="*/ 442889 w 462398"/>
                <a:gd name="connsiteY8" fmla="*/ 0 h 359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398" h="359788">
                  <a:moveTo>
                    <a:pt x="99777" y="105"/>
                  </a:moveTo>
                  <a:cubicBezTo>
                    <a:pt x="99777" y="105"/>
                    <a:pt x="0" y="105"/>
                    <a:pt x="0" y="107501"/>
                  </a:cubicBezTo>
                  <a:lnTo>
                    <a:pt x="0" y="338723"/>
                  </a:lnTo>
                  <a:cubicBezTo>
                    <a:pt x="0" y="338723"/>
                    <a:pt x="0" y="359788"/>
                    <a:pt x="19485" y="359788"/>
                  </a:cubicBezTo>
                  <a:lnTo>
                    <a:pt x="442889" y="359788"/>
                  </a:lnTo>
                  <a:cubicBezTo>
                    <a:pt x="453688" y="359764"/>
                    <a:pt x="462423" y="350987"/>
                    <a:pt x="462399" y="340187"/>
                  </a:cubicBezTo>
                  <a:cubicBezTo>
                    <a:pt x="462395" y="339699"/>
                    <a:pt x="462378" y="339211"/>
                    <a:pt x="462339" y="338723"/>
                  </a:cubicBezTo>
                  <a:lnTo>
                    <a:pt x="462339" y="21065"/>
                  </a:lnTo>
                  <a:cubicBezTo>
                    <a:pt x="462339" y="21065"/>
                    <a:pt x="462339" y="0"/>
                    <a:pt x="442889" y="0"/>
                  </a:cubicBezTo>
                  <a:close/>
                </a:path>
              </a:pathLst>
            </a:custGeom>
            <a:solidFill>
              <a:srgbClr val="1F8381"/>
            </a:solidFill>
            <a:ln w="3501"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9D80D3BE-D789-9312-D060-6CC986EFDBD8}"/>
                </a:ext>
              </a:extLst>
            </p:cNvPr>
            <p:cNvSpPr/>
            <p:nvPr/>
          </p:nvSpPr>
          <p:spPr>
            <a:xfrm>
              <a:off x="4846555" y="3438782"/>
              <a:ext cx="513738" cy="359893"/>
            </a:xfrm>
            <a:custGeom>
              <a:avLst/>
              <a:gdLst>
                <a:gd name="connsiteX0" fmla="*/ 21627 w 513737"/>
                <a:gd name="connsiteY0" fmla="*/ 105 h 359893"/>
                <a:gd name="connsiteX1" fmla="*/ 0 w 513737"/>
                <a:gd name="connsiteY1" fmla="*/ 21170 h 359893"/>
                <a:gd name="connsiteX2" fmla="*/ 0 w 513737"/>
                <a:gd name="connsiteY2" fmla="*/ 338829 h 359893"/>
                <a:gd name="connsiteX3" fmla="*/ 21627 w 513737"/>
                <a:gd name="connsiteY3" fmla="*/ 359894 h 359893"/>
                <a:gd name="connsiteX4" fmla="*/ 492076 w 513737"/>
                <a:gd name="connsiteY4" fmla="*/ 359894 h 359893"/>
                <a:gd name="connsiteX5" fmla="*/ 513737 w 513737"/>
                <a:gd name="connsiteY5" fmla="*/ 338829 h 359893"/>
                <a:gd name="connsiteX6" fmla="*/ 513737 w 513737"/>
                <a:gd name="connsiteY6" fmla="*/ 21065 h 359893"/>
                <a:gd name="connsiteX7" fmla="*/ 492076 w 513737"/>
                <a:gd name="connsiteY7" fmla="*/ 0 h 359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3737" h="359893">
                  <a:moveTo>
                    <a:pt x="21627" y="105"/>
                  </a:moveTo>
                  <a:cubicBezTo>
                    <a:pt x="21627" y="105"/>
                    <a:pt x="0" y="105"/>
                    <a:pt x="0" y="21170"/>
                  </a:cubicBezTo>
                  <a:lnTo>
                    <a:pt x="0" y="338829"/>
                  </a:lnTo>
                  <a:cubicBezTo>
                    <a:pt x="0" y="338829"/>
                    <a:pt x="0" y="359894"/>
                    <a:pt x="21627" y="359894"/>
                  </a:cubicBezTo>
                  <a:lnTo>
                    <a:pt x="492076" y="359894"/>
                  </a:lnTo>
                  <a:cubicBezTo>
                    <a:pt x="492076" y="359894"/>
                    <a:pt x="513737" y="359894"/>
                    <a:pt x="513737" y="338829"/>
                  </a:cubicBezTo>
                  <a:lnTo>
                    <a:pt x="513737" y="21065"/>
                  </a:lnTo>
                  <a:cubicBezTo>
                    <a:pt x="513737" y="21065"/>
                    <a:pt x="513737" y="0"/>
                    <a:pt x="492076" y="0"/>
                  </a:cubicBezTo>
                  <a:close/>
                </a:path>
              </a:pathLst>
            </a:custGeom>
            <a:solidFill>
              <a:srgbClr val="1F8381"/>
            </a:solidFill>
            <a:ln w="3501"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BB068558-9CB9-08E5-F965-9C8D21BE3190}"/>
                </a:ext>
              </a:extLst>
            </p:cNvPr>
            <p:cNvSpPr/>
            <p:nvPr/>
          </p:nvSpPr>
          <p:spPr>
            <a:xfrm>
              <a:off x="5411596" y="3438886"/>
              <a:ext cx="462455" cy="359788"/>
            </a:xfrm>
            <a:custGeom>
              <a:avLst/>
              <a:gdLst>
                <a:gd name="connsiteX0" fmla="*/ 19510 w 462455"/>
                <a:gd name="connsiteY0" fmla="*/ 0 h 359788"/>
                <a:gd name="connsiteX1" fmla="*/ 0 w 462455"/>
                <a:gd name="connsiteY1" fmla="*/ 19602 h 359788"/>
                <a:gd name="connsiteX2" fmla="*/ 60 w 462455"/>
                <a:gd name="connsiteY2" fmla="*/ 21065 h 359788"/>
                <a:gd name="connsiteX3" fmla="*/ 60 w 462455"/>
                <a:gd name="connsiteY3" fmla="*/ 338723 h 359788"/>
                <a:gd name="connsiteX4" fmla="*/ 19510 w 462455"/>
                <a:gd name="connsiteY4" fmla="*/ 359788 h 359788"/>
                <a:gd name="connsiteX5" fmla="*/ 442914 w 462455"/>
                <a:gd name="connsiteY5" fmla="*/ 359788 h 359788"/>
                <a:gd name="connsiteX6" fmla="*/ 462455 w 462455"/>
                <a:gd name="connsiteY6" fmla="*/ 340149 h 359788"/>
                <a:gd name="connsiteX7" fmla="*/ 462399 w 462455"/>
                <a:gd name="connsiteY7" fmla="*/ 338723 h 359788"/>
                <a:gd name="connsiteX8" fmla="*/ 462399 w 462455"/>
                <a:gd name="connsiteY8" fmla="*/ 107396 h 359788"/>
                <a:gd name="connsiteX9" fmla="*/ 362621 w 462455"/>
                <a:gd name="connsiteY9" fmla="*/ 0 h 359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2455" h="359788">
                  <a:moveTo>
                    <a:pt x="19510" y="0"/>
                  </a:moveTo>
                  <a:cubicBezTo>
                    <a:pt x="8710" y="26"/>
                    <a:pt x="-25" y="8802"/>
                    <a:pt x="0" y="19602"/>
                  </a:cubicBezTo>
                  <a:cubicBezTo>
                    <a:pt x="4" y="20090"/>
                    <a:pt x="21" y="20578"/>
                    <a:pt x="60" y="21065"/>
                  </a:cubicBezTo>
                  <a:lnTo>
                    <a:pt x="60" y="338723"/>
                  </a:lnTo>
                  <a:cubicBezTo>
                    <a:pt x="60" y="338723"/>
                    <a:pt x="60" y="359788"/>
                    <a:pt x="19510" y="359788"/>
                  </a:cubicBezTo>
                  <a:lnTo>
                    <a:pt x="442914" y="359788"/>
                  </a:lnTo>
                  <a:cubicBezTo>
                    <a:pt x="453734" y="359760"/>
                    <a:pt x="462483" y="350969"/>
                    <a:pt x="462455" y="340149"/>
                  </a:cubicBezTo>
                  <a:cubicBezTo>
                    <a:pt x="462451" y="339671"/>
                    <a:pt x="462434" y="339197"/>
                    <a:pt x="462399" y="338723"/>
                  </a:cubicBezTo>
                  <a:lnTo>
                    <a:pt x="462399" y="107396"/>
                  </a:lnTo>
                  <a:cubicBezTo>
                    <a:pt x="462399" y="107396"/>
                    <a:pt x="462399" y="0"/>
                    <a:pt x="362621" y="0"/>
                  </a:cubicBezTo>
                  <a:close/>
                </a:path>
              </a:pathLst>
            </a:custGeom>
            <a:solidFill>
              <a:srgbClr val="1F8381"/>
            </a:solidFill>
            <a:ln w="3501"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178E9208-5CD6-3C92-C117-6C3A49BBECC3}"/>
                </a:ext>
              </a:extLst>
            </p:cNvPr>
            <p:cNvSpPr/>
            <p:nvPr/>
          </p:nvSpPr>
          <p:spPr>
            <a:xfrm>
              <a:off x="4332800" y="4620420"/>
              <a:ext cx="462445" cy="359543"/>
            </a:xfrm>
            <a:custGeom>
              <a:avLst/>
              <a:gdLst>
                <a:gd name="connsiteX0" fmla="*/ 19538 w 462444"/>
                <a:gd name="connsiteY0" fmla="*/ 0 h 359542"/>
                <a:gd name="connsiteX1" fmla="*/ 0 w 462444"/>
                <a:gd name="connsiteY1" fmla="*/ 19713 h 359542"/>
                <a:gd name="connsiteX2" fmla="*/ 53 w 462444"/>
                <a:gd name="connsiteY2" fmla="*/ 21065 h 359542"/>
                <a:gd name="connsiteX3" fmla="*/ 53 w 462444"/>
                <a:gd name="connsiteY3" fmla="*/ 251374 h 359542"/>
                <a:gd name="connsiteX4" fmla="*/ 99830 w 462444"/>
                <a:gd name="connsiteY4" fmla="*/ 359543 h 359542"/>
                <a:gd name="connsiteX5" fmla="*/ 442907 w 462444"/>
                <a:gd name="connsiteY5" fmla="*/ 359543 h 359542"/>
                <a:gd name="connsiteX6" fmla="*/ 462445 w 462444"/>
                <a:gd name="connsiteY6" fmla="*/ 339829 h 359542"/>
                <a:gd name="connsiteX7" fmla="*/ 462392 w 462444"/>
                <a:gd name="connsiteY7" fmla="*/ 338478 h 359542"/>
                <a:gd name="connsiteX8" fmla="*/ 462392 w 462444"/>
                <a:gd name="connsiteY8" fmla="*/ 21100 h 359542"/>
                <a:gd name="connsiteX9" fmla="*/ 442907 w 462444"/>
                <a:gd name="connsiteY9" fmla="*/ 35 h 359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2444" h="359542">
                  <a:moveTo>
                    <a:pt x="19538" y="0"/>
                  </a:moveTo>
                  <a:cubicBezTo>
                    <a:pt x="8699" y="49"/>
                    <a:pt x="-48" y="8875"/>
                    <a:pt x="0" y="19713"/>
                  </a:cubicBezTo>
                  <a:cubicBezTo>
                    <a:pt x="2" y="20163"/>
                    <a:pt x="20" y="20616"/>
                    <a:pt x="53" y="21065"/>
                  </a:cubicBezTo>
                  <a:lnTo>
                    <a:pt x="53" y="251374"/>
                  </a:lnTo>
                  <a:cubicBezTo>
                    <a:pt x="53" y="251374"/>
                    <a:pt x="53" y="359543"/>
                    <a:pt x="99830" y="359543"/>
                  </a:cubicBezTo>
                  <a:lnTo>
                    <a:pt x="442907" y="359543"/>
                  </a:lnTo>
                  <a:cubicBezTo>
                    <a:pt x="453745" y="359493"/>
                    <a:pt x="462494" y="350667"/>
                    <a:pt x="462445" y="339829"/>
                  </a:cubicBezTo>
                  <a:cubicBezTo>
                    <a:pt x="462441" y="339380"/>
                    <a:pt x="462424" y="338927"/>
                    <a:pt x="462392" y="338478"/>
                  </a:cubicBezTo>
                  <a:lnTo>
                    <a:pt x="462392" y="21100"/>
                  </a:lnTo>
                  <a:cubicBezTo>
                    <a:pt x="462392" y="21100"/>
                    <a:pt x="462392" y="35"/>
                    <a:pt x="442907" y="35"/>
                  </a:cubicBezTo>
                  <a:close/>
                </a:path>
              </a:pathLst>
            </a:custGeom>
            <a:solidFill>
              <a:schemeClr val="accent6">
                <a:lumMod val="40000"/>
                <a:lumOff val="60000"/>
              </a:schemeClr>
            </a:solidFill>
            <a:ln w="3501"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5DEE5A64-02FB-1EDF-8F4E-CA4A87F47B0B}"/>
                </a:ext>
              </a:extLst>
            </p:cNvPr>
            <p:cNvSpPr/>
            <p:nvPr/>
          </p:nvSpPr>
          <p:spPr>
            <a:xfrm>
              <a:off x="4846555" y="4620422"/>
              <a:ext cx="513738" cy="359507"/>
            </a:xfrm>
            <a:custGeom>
              <a:avLst/>
              <a:gdLst>
                <a:gd name="connsiteX0" fmla="*/ 21767 w 513737"/>
                <a:gd name="connsiteY0" fmla="*/ 0 h 359507"/>
                <a:gd name="connsiteX1" fmla="*/ 0 w 513737"/>
                <a:gd name="connsiteY1" fmla="*/ 21065 h 359507"/>
                <a:gd name="connsiteX2" fmla="*/ 0 w 513737"/>
                <a:gd name="connsiteY2" fmla="*/ 338442 h 359507"/>
                <a:gd name="connsiteX3" fmla="*/ 21767 w 513737"/>
                <a:gd name="connsiteY3" fmla="*/ 359507 h 359507"/>
                <a:gd name="connsiteX4" fmla="*/ 491970 w 513737"/>
                <a:gd name="connsiteY4" fmla="*/ 359507 h 359507"/>
                <a:gd name="connsiteX5" fmla="*/ 513737 w 513737"/>
                <a:gd name="connsiteY5" fmla="*/ 338442 h 359507"/>
                <a:gd name="connsiteX6" fmla="*/ 513737 w 513737"/>
                <a:gd name="connsiteY6" fmla="*/ 21065 h 359507"/>
                <a:gd name="connsiteX7" fmla="*/ 491970 w 513737"/>
                <a:gd name="connsiteY7" fmla="*/ 0 h 359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3737" h="359507">
                  <a:moveTo>
                    <a:pt x="21767" y="0"/>
                  </a:moveTo>
                  <a:cubicBezTo>
                    <a:pt x="21767" y="0"/>
                    <a:pt x="0" y="0"/>
                    <a:pt x="0" y="21065"/>
                  </a:cubicBezTo>
                  <a:lnTo>
                    <a:pt x="0" y="338442"/>
                  </a:lnTo>
                  <a:cubicBezTo>
                    <a:pt x="0" y="338442"/>
                    <a:pt x="0" y="359507"/>
                    <a:pt x="21767" y="359507"/>
                  </a:cubicBezTo>
                  <a:lnTo>
                    <a:pt x="491970" y="359507"/>
                  </a:lnTo>
                  <a:cubicBezTo>
                    <a:pt x="491970" y="359507"/>
                    <a:pt x="513737" y="359507"/>
                    <a:pt x="513737" y="338442"/>
                  </a:cubicBezTo>
                  <a:lnTo>
                    <a:pt x="513737" y="21065"/>
                  </a:lnTo>
                  <a:cubicBezTo>
                    <a:pt x="513737" y="21065"/>
                    <a:pt x="513737" y="0"/>
                    <a:pt x="491970" y="0"/>
                  </a:cubicBezTo>
                  <a:close/>
                </a:path>
              </a:pathLst>
            </a:custGeom>
            <a:solidFill>
              <a:schemeClr val="accent6">
                <a:lumMod val="40000"/>
                <a:lumOff val="60000"/>
              </a:schemeClr>
            </a:solidFill>
            <a:ln w="3501"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4CEF563B-48BC-05CD-1DA5-7A2BCE68BC6C}"/>
                </a:ext>
              </a:extLst>
            </p:cNvPr>
            <p:cNvSpPr/>
            <p:nvPr/>
          </p:nvSpPr>
          <p:spPr>
            <a:xfrm>
              <a:off x="5411597" y="4620381"/>
              <a:ext cx="462395" cy="359543"/>
            </a:xfrm>
            <a:custGeom>
              <a:avLst/>
              <a:gdLst>
                <a:gd name="connsiteX0" fmla="*/ 19506 w 462395"/>
                <a:gd name="connsiteY0" fmla="*/ 35 h 359542"/>
                <a:gd name="connsiteX1" fmla="*/ 0 w 462395"/>
                <a:gd name="connsiteY1" fmla="*/ 19710 h 359542"/>
                <a:gd name="connsiteX2" fmla="*/ 56 w 462395"/>
                <a:gd name="connsiteY2" fmla="*/ 21100 h 359542"/>
                <a:gd name="connsiteX3" fmla="*/ 56 w 462395"/>
                <a:gd name="connsiteY3" fmla="*/ 338478 h 359542"/>
                <a:gd name="connsiteX4" fmla="*/ 19506 w 462395"/>
                <a:gd name="connsiteY4" fmla="*/ 359543 h 359542"/>
                <a:gd name="connsiteX5" fmla="*/ 362618 w 462395"/>
                <a:gd name="connsiteY5" fmla="*/ 359543 h 359542"/>
                <a:gd name="connsiteX6" fmla="*/ 462395 w 462395"/>
                <a:gd name="connsiteY6" fmla="*/ 251374 h 359542"/>
                <a:gd name="connsiteX7" fmla="*/ 462395 w 462395"/>
                <a:gd name="connsiteY7" fmla="*/ 21065 h 359542"/>
                <a:gd name="connsiteX8" fmla="*/ 442910 w 462395"/>
                <a:gd name="connsiteY8" fmla="*/ 0 h 359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395" h="359542">
                  <a:moveTo>
                    <a:pt x="19506" y="35"/>
                  </a:moveTo>
                  <a:cubicBezTo>
                    <a:pt x="8686" y="81"/>
                    <a:pt x="-45" y="8889"/>
                    <a:pt x="0" y="19710"/>
                  </a:cubicBezTo>
                  <a:cubicBezTo>
                    <a:pt x="4" y="20173"/>
                    <a:pt x="21" y="20637"/>
                    <a:pt x="56" y="21100"/>
                  </a:cubicBezTo>
                  <a:lnTo>
                    <a:pt x="56" y="338478"/>
                  </a:lnTo>
                  <a:cubicBezTo>
                    <a:pt x="56" y="338478"/>
                    <a:pt x="56" y="359543"/>
                    <a:pt x="19506" y="359543"/>
                  </a:cubicBezTo>
                  <a:lnTo>
                    <a:pt x="362618" y="359543"/>
                  </a:lnTo>
                  <a:cubicBezTo>
                    <a:pt x="362618" y="359543"/>
                    <a:pt x="462395" y="359543"/>
                    <a:pt x="462395" y="251374"/>
                  </a:cubicBezTo>
                  <a:lnTo>
                    <a:pt x="462395" y="21065"/>
                  </a:lnTo>
                  <a:cubicBezTo>
                    <a:pt x="462395" y="21065"/>
                    <a:pt x="462395" y="0"/>
                    <a:pt x="442910" y="0"/>
                  </a:cubicBezTo>
                  <a:close/>
                </a:path>
              </a:pathLst>
            </a:custGeom>
            <a:solidFill>
              <a:schemeClr val="accent6">
                <a:lumMod val="40000"/>
                <a:lumOff val="60000"/>
              </a:schemeClr>
            </a:solidFill>
            <a:ln w="3501" cap="flat">
              <a:noFill/>
              <a:prstDash val="solid"/>
              <a:miter/>
            </a:ln>
          </p:spPr>
          <p:txBody>
            <a:bodyPr rtlCol="0" anchor="ctr"/>
            <a:lstStyle/>
            <a:p>
              <a:endParaRPr lang="en-US"/>
            </a:p>
          </p:txBody>
        </p:sp>
      </p:grpSp>
      <p:sp>
        <p:nvSpPr>
          <p:cNvPr id="7" name="TextBox 6">
            <a:extLst>
              <a:ext uri="{FF2B5EF4-FFF2-40B4-BE49-F238E27FC236}">
                <a16:creationId xmlns:a16="http://schemas.microsoft.com/office/drawing/2014/main" id="{0008D630-4154-5667-5E3B-F81891F370A5}"/>
              </a:ext>
            </a:extLst>
          </p:cNvPr>
          <p:cNvSpPr txBox="1"/>
          <p:nvPr/>
        </p:nvSpPr>
        <p:spPr>
          <a:xfrm>
            <a:off x="9138251" y="5638267"/>
            <a:ext cx="2126073" cy="246221"/>
          </a:xfrm>
          <a:prstGeom prst="rect">
            <a:avLst/>
          </a:prstGeom>
          <a:noFill/>
        </p:spPr>
        <p:txBody>
          <a:bodyPr wrap="square" rtlCol="0">
            <a:spAutoFit/>
          </a:bodyPr>
          <a:lstStyle/>
          <a:p>
            <a:r>
              <a:rPr lang="en-US" sz="1000" dirty="0"/>
              <a:t>Source: Hans Traxler (1929)</a:t>
            </a:r>
          </a:p>
        </p:txBody>
      </p:sp>
    </p:spTree>
    <p:extLst>
      <p:ext uri="{BB962C8B-B14F-4D97-AF65-F5344CB8AC3E}">
        <p14:creationId xmlns:p14="http://schemas.microsoft.com/office/powerpoint/2010/main" val="270382742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62FE1E-2FB3-F500-1D34-37A1DDFD5953}"/>
              </a:ext>
            </a:extLst>
          </p:cNvPr>
          <p:cNvSpPr/>
          <p:nvPr/>
        </p:nvSpPr>
        <p:spPr>
          <a:xfrm>
            <a:off x="0" y="0"/>
            <a:ext cx="12192000" cy="1825625"/>
          </a:xfrm>
          <a:prstGeom prst="rect">
            <a:avLst/>
          </a:prstGeom>
          <a:solidFill>
            <a:srgbClr val="D4EB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4794AF1-F116-52C4-F5EC-20E3EE3F1F91}"/>
              </a:ext>
            </a:extLst>
          </p:cNvPr>
          <p:cNvSpPr>
            <a:spLocks noGrp="1"/>
          </p:cNvSpPr>
          <p:nvPr>
            <p:ph type="title"/>
          </p:nvPr>
        </p:nvSpPr>
        <p:spPr/>
        <p:txBody>
          <a:bodyPr>
            <a:normAutofit/>
          </a:bodyPr>
          <a:lstStyle/>
          <a:p>
            <a:r>
              <a:rPr lang="en-US" b="1" dirty="0">
                <a:solidFill>
                  <a:srgbClr val="44546A"/>
                </a:solidFill>
                <a:latin typeface="Verdana" panose="020B0604030504040204" pitchFamily="34" charset="0"/>
                <a:ea typeface="Verdana" panose="020B0604030504040204" pitchFamily="34" charset="0"/>
              </a:rPr>
              <a:t>      Universal design for learning</a:t>
            </a:r>
            <a:endParaRPr lang="en-US" dirty="0">
              <a:solidFill>
                <a:srgbClr val="44546A"/>
              </a:solidFill>
            </a:endParaRPr>
          </a:p>
        </p:txBody>
      </p:sp>
      <p:sp>
        <p:nvSpPr>
          <p:cNvPr id="3" name="Content Placeholder 2">
            <a:extLst>
              <a:ext uri="{FF2B5EF4-FFF2-40B4-BE49-F238E27FC236}">
                <a16:creationId xmlns:a16="http://schemas.microsoft.com/office/drawing/2014/main" id="{2D98C3B9-2C3B-99DE-CDF0-BC6D344E8B8A}"/>
              </a:ext>
            </a:extLst>
          </p:cNvPr>
          <p:cNvSpPr>
            <a:spLocks noGrp="1"/>
          </p:cNvSpPr>
          <p:nvPr>
            <p:ph idx="1"/>
          </p:nvPr>
        </p:nvSpPr>
        <p:spPr>
          <a:xfrm>
            <a:off x="838200" y="2190750"/>
            <a:ext cx="10515600" cy="4172471"/>
          </a:xfrm>
        </p:spPr>
        <p:txBody>
          <a:bodyPr>
            <a:normAutofit/>
          </a:bodyPr>
          <a:lstStyle/>
          <a:p>
            <a:r>
              <a:rPr lang="en-US" sz="2000" dirty="0">
                <a:solidFill>
                  <a:srgbClr val="444444"/>
                </a:solidFill>
                <a:latin typeface="+mj-lt"/>
              </a:rPr>
              <a:t>A</a:t>
            </a:r>
            <a:r>
              <a:rPr lang="en-US" sz="2000" b="0" i="0" dirty="0">
                <a:solidFill>
                  <a:srgbClr val="444444"/>
                </a:solidFill>
                <a:effectLst/>
                <a:latin typeface="+mj-lt"/>
              </a:rPr>
              <a:t>n educational framework based on research in the learning sciences that guides the development of flexible learning environments that can accommodate individual learning differences. </a:t>
            </a:r>
          </a:p>
          <a:p>
            <a:r>
              <a:rPr lang="en-US" sz="2000" b="0" i="0" dirty="0" err="1">
                <a:solidFill>
                  <a:srgbClr val="444444"/>
                </a:solidFill>
                <a:effectLst/>
                <a:latin typeface="+mj-lt"/>
              </a:rPr>
              <a:t>Recognising</a:t>
            </a:r>
            <a:r>
              <a:rPr lang="en-US" sz="2000" b="0" i="0" dirty="0">
                <a:solidFill>
                  <a:srgbClr val="444444"/>
                </a:solidFill>
                <a:effectLst/>
                <a:latin typeface="+mj-lt"/>
              </a:rPr>
              <a:t> that the way individuals learn can be unique, the UDL framework calls for creating curriculum from the outset that provides:</a:t>
            </a:r>
          </a:p>
          <a:p>
            <a:pPr lvl="1">
              <a:buFont typeface="+mj-lt"/>
              <a:buAutoNum type="arabicPeriod"/>
            </a:pPr>
            <a:r>
              <a:rPr lang="en-US" sz="1600" b="0" i="1" dirty="0">
                <a:solidFill>
                  <a:srgbClr val="444444"/>
                </a:solidFill>
                <a:effectLst/>
                <a:latin typeface="+mj-lt"/>
              </a:rPr>
              <a:t>Multiple means of</a:t>
            </a:r>
            <a:r>
              <a:rPr lang="en-US" sz="1600" b="1" i="1" dirty="0">
                <a:solidFill>
                  <a:srgbClr val="444444"/>
                </a:solidFill>
                <a:effectLst/>
                <a:latin typeface="+mj-lt"/>
              </a:rPr>
              <a:t> representation</a:t>
            </a:r>
            <a:r>
              <a:rPr lang="en-US" sz="1600" b="0" i="0" dirty="0">
                <a:solidFill>
                  <a:srgbClr val="444444"/>
                </a:solidFill>
                <a:effectLst/>
                <a:latin typeface="+mj-lt"/>
              </a:rPr>
              <a:t> to give learners various ways of acquiring information and knowledge,</a:t>
            </a:r>
          </a:p>
          <a:p>
            <a:pPr lvl="1">
              <a:buFont typeface="+mj-lt"/>
              <a:buAutoNum type="arabicPeriod"/>
            </a:pPr>
            <a:r>
              <a:rPr lang="en-US" sz="1600" b="0" i="1" dirty="0">
                <a:solidFill>
                  <a:srgbClr val="444444"/>
                </a:solidFill>
                <a:effectLst/>
                <a:latin typeface="+mj-lt"/>
              </a:rPr>
              <a:t> Multiple means of </a:t>
            </a:r>
            <a:r>
              <a:rPr lang="en-US" sz="1600" b="1" i="1" dirty="0">
                <a:solidFill>
                  <a:srgbClr val="444444"/>
                </a:solidFill>
                <a:effectLst/>
                <a:latin typeface="+mj-lt"/>
              </a:rPr>
              <a:t>action and expression</a:t>
            </a:r>
            <a:r>
              <a:rPr lang="en-US" sz="1600" b="0" i="0" dirty="0">
                <a:solidFill>
                  <a:srgbClr val="444444"/>
                </a:solidFill>
                <a:effectLst/>
                <a:latin typeface="+mj-lt"/>
              </a:rPr>
              <a:t> to provide learners alternatives for demonstrating what they know,</a:t>
            </a:r>
          </a:p>
          <a:p>
            <a:pPr lvl="1">
              <a:buFont typeface="+mj-lt"/>
              <a:buAutoNum type="arabicPeriod"/>
            </a:pPr>
            <a:r>
              <a:rPr lang="en-US" sz="1600" b="0" i="1" dirty="0">
                <a:solidFill>
                  <a:srgbClr val="444444"/>
                </a:solidFill>
                <a:effectLst/>
                <a:latin typeface="+mj-lt"/>
              </a:rPr>
              <a:t> Multiple means of </a:t>
            </a:r>
            <a:r>
              <a:rPr lang="en-US" sz="1600" b="1" i="1" dirty="0">
                <a:solidFill>
                  <a:srgbClr val="444444"/>
                </a:solidFill>
                <a:effectLst/>
                <a:latin typeface="+mj-lt"/>
              </a:rPr>
              <a:t>engagement</a:t>
            </a:r>
            <a:r>
              <a:rPr lang="en-US" sz="1600" b="0" i="0" dirty="0">
                <a:solidFill>
                  <a:srgbClr val="444444"/>
                </a:solidFill>
                <a:effectLst/>
                <a:latin typeface="+mj-lt"/>
              </a:rPr>
              <a:t> to tap into learners' interests, challenge them appropriately, and motivate them to learn.</a:t>
            </a:r>
          </a:p>
          <a:p>
            <a:pPr lvl="1"/>
            <a:r>
              <a:rPr lang="en-US" sz="1600" b="0" i="1" dirty="0">
                <a:solidFill>
                  <a:srgbClr val="444444"/>
                </a:solidFill>
                <a:effectLst/>
                <a:latin typeface="+mj-lt"/>
              </a:rPr>
              <a:t>(Source:</a:t>
            </a:r>
            <a:r>
              <a:rPr lang="en-US" sz="1600" b="0" i="0" u="sng" dirty="0">
                <a:solidFill>
                  <a:srgbClr val="0770A3"/>
                </a:solidFill>
                <a:effectLst/>
                <a:latin typeface="+mj-lt"/>
                <a:hlinkClick r:id="rId3"/>
              </a:rPr>
              <a:t> </a:t>
            </a:r>
            <a:r>
              <a:rPr lang="en-US" sz="1600" b="0" i="1" u="sng" dirty="0">
                <a:solidFill>
                  <a:srgbClr val="0770A3"/>
                </a:solidFill>
                <a:effectLst/>
                <a:latin typeface="+mj-lt"/>
                <a:hlinkClick r:id="rId3"/>
              </a:rPr>
              <a:t>https://mtsac.libguides.com/udl</a:t>
            </a:r>
            <a:r>
              <a:rPr lang="en-US" sz="1600" b="0" i="1" dirty="0">
                <a:solidFill>
                  <a:srgbClr val="444444"/>
                </a:solidFill>
                <a:effectLst/>
                <a:latin typeface="+mj-lt"/>
              </a:rPr>
              <a:t>)</a:t>
            </a:r>
            <a:endParaRPr lang="en-US" sz="1600" b="0" i="0" dirty="0">
              <a:solidFill>
                <a:srgbClr val="444444"/>
              </a:solidFill>
              <a:effectLst/>
              <a:latin typeface="+mj-lt"/>
            </a:endParaRPr>
          </a:p>
          <a:p>
            <a:endParaRPr lang="en-US" sz="2000" dirty="0">
              <a:latin typeface="+mj-lt"/>
            </a:endParaRPr>
          </a:p>
        </p:txBody>
      </p:sp>
      <p:grpSp>
        <p:nvGrpSpPr>
          <p:cNvPr id="9" name="Group 8">
            <a:extLst>
              <a:ext uri="{FF2B5EF4-FFF2-40B4-BE49-F238E27FC236}">
                <a16:creationId xmlns:a16="http://schemas.microsoft.com/office/drawing/2014/main" id="{D55239CC-980E-4BF6-8B74-2E3F8A262694}"/>
              </a:ext>
            </a:extLst>
          </p:cNvPr>
          <p:cNvGrpSpPr/>
          <p:nvPr/>
        </p:nvGrpSpPr>
        <p:grpSpPr>
          <a:xfrm>
            <a:off x="918772" y="494779"/>
            <a:ext cx="982361" cy="982089"/>
            <a:chOff x="4281491" y="3389313"/>
            <a:chExt cx="1642394" cy="1641936"/>
          </a:xfrm>
        </p:grpSpPr>
        <p:sp>
          <p:nvSpPr>
            <p:cNvPr id="10" name="Freeform: Shape 9">
              <a:extLst>
                <a:ext uri="{FF2B5EF4-FFF2-40B4-BE49-F238E27FC236}">
                  <a16:creationId xmlns:a16="http://schemas.microsoft.com/office/drawing/2014/main" id="{8FC1984B-3937-A67C-3AAB-09FA1BED9B0A}"/>
                </a:ext>
              </a:extLst>
            </p:cNvPr>
            <p:cNvSpPr/>
            <p:nvPr/>
          </p:nvSpPr>
          <p:spPr>
            <a:xfrm>
              <a:off x="4281491" y="3389313"/>
              <a:ext cx="1642394" cy="1641936"/>
            </a:xfrm>
            <a:custGeom>
              <a:avLst/>
              <a:gdLst>
                <a:gd name="connsiteX0" fmla="*/ 148788 w 1642393"/>
                <a:gd name="connsiteY0" fmla="*/ 0 h 1641937"/>
                <a:gd name="connsiteX1" fmla="*/ 0 w 1642393"/>
                <a:gd name="connsiteY1" fmla="*/ 150403 h 1641937"/>
                <a:gd name="connsiteX2" fmla="*/ 0 w 1642393"/>
                <a:gd name="connsiteY2" fmla="*/ 1491534 h 1641937"/>
                <a:gd name="connsiteX3" fmla="*/ 148788 w 1642393"/>
                <a:gd name="connsiteY3" fmla="*/ 1641938 h 1641937"/>
                <a:gd name="connsiteX4" fmla="*/ 1493606 w 1642393"/>
                <a:gd name="connsiteY4" fmla="*/ 1641938 h 1641937"/>
                <a:gd name="connsiteX5" fmla="*/ 1642394 w 1642393"/>
                <a:gd name="connsiteY5" fmla="*/ 1491534 h 1641937"/>
                <a:gd name="connsiteX6" fmla="*/ 1642394 w 1642393"/>
                <a:gd name="connsiteY6" fmla="*/ 150403 h 1641937"/>
                <a:gd name="connsiteX7" fmla="*/ 1493606 w 1642393"/>
                <a:gd name="connsiteY7" fmla="*/ 0 h 1641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42393" h="1641937">
                  <a:moveTo>
                    <a:pt x="148788" y="0"/>
                  </a:moveTo>
                  <a:cubicBezTo>
                    <a:pt x="148788" y="0"/>
                    <a:pt x="0" y="0"/>
                    <a:pt x="0" y="150403"/>
                  </a:cubicBezTo>
                  <a:lnTo>
                    <a:pt x="0" y="1491534"/>
                  </a:lnTo>
                  <a:cubicBezTo>
                    <a:pt x="0" y="1491534"/>
                    <a:pt x="0" y="1641938"/>
                    <a:pt x="148788" y="1641938"/>
                  </a:cubicBezTo>
                  <a:lnTo>
                    <a:pt x="1493606" y="1641938"/>
                  </a:lnTo>
                  <a:cubicBezTo>
                    <a:pt x="1493606" y="1641938"/>
                    <a:pt x="1642394" y="1641938"/>
                    <a:pt x="1642394" y="1491534"/>
                  </a:cubicBezTo>
                  <a:lnTo>
                    <a:pt x="1642394" y="150403"/>
                  </a:lnTo>
                  <a:cubicBezTo>
                    <a:pt x="1642394" y="150403"/>
                    <a:pt x="1642394" y="0"/>
                    <a:pt x="1493606" y="0"/>
                  </a:cubicBezTo>
                  <a:close/>
                </a:path>
              </a:pathLst>
            </a:custGeom>
            <a:solidFill>
              <a:srgbClr val="FDFDFD"/>
            </a:solidFill>
            <a:ln w="3501"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F7B0DBAD-430F-CD0E-BB75-A71C2EAF22F1}"/>
                </a:ext>
              </a:extLst>
            </p:cNvPr>
            <p:cNvSpPr/>
            <p:nvPr/>
          </p:nvSpPr>
          <p:spPr>
            <a:xfrm>
              <a:off x="4332853" y="3849686"/>
              <a:ext cx="462339" cy="308495"/>
            </a:xfrm>
            <a:custGeom>
              <a:avLst/>
              <a:gdLst>
                <a:gd name="connsiteX0" fmla="*/ 19485 w 462339"/>
                <a:gd name="connsiteY0" fmla="*/ 140 h 308495"/>
                <a:gd name="connsiteX1" fmla="*/ 0 w 462339"/>
                <a:gd name="connsiteY1" fmla="*/ 24716 h 308495"/>
                <a:gd name="connsiteX2" fmla="*/ 0 w 462339"/>
                <a:gd name="connsiteY2" fmla="*/ 283920 h 308495"/>
                <a:gd name="connsiteX3" fmla="*/ 19485 w 462339"/>
                <a:gd name="connsiteY3" fmla="*/ 308495 h 308495"/>
                <a:gd name="connsiteX4" fmla="*/ 442854 w 462339"/>
                <a:gd name="connsiteY4" fmla="*/ 308495 h 308495"/>
                <a:gd name="connsiteX5" fmla="*/ 462339 w 462339"/>
                <a:gd name="connsiteY5" fmla="*/ 283920 h 308495"/>
                <a:gd name="connsiteX6" fmla="*/ 462339 w 462339"/>
                <a:gd name="connsiteY6" fmla="*/ 24576 h 308495"/>
                <a:gd name="connsiteX7" fmla="*/ 442854 w 462339"/>
                <a:gd name="connsiteY7" fmla="*/ 0 h 308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2339" h="308495">
                  <a:moveTo>
                    <a:pt x="19485" y="140"/>
                  </a:moveTo>
                  <a:cubicBezTo>
                    <a:pt x="19485" y="140"/>
                    <a:pt x="0" y="140"/>
                    <a:pt x="0" y="24716"/>
                  </a:cubicBezTo>
                  <a:lnTo>
                    <a:pt x="0" y="283920"/>
                  </a:lnTo>
                  <a:cubicBezTo>
                    <a:pt x="0" y="283920"/>
                    <a:pt x="0" y="308495"/>
                    <a:pt x="19485" y="308495"/>
                  </a:cubicBezTo>
                  <a:lnTo>
                    <a:pt x="442854" y="308495"/>
                  </a:lnTo>
                  <a:cubicBezTo>
                    <a:pt x="442854" y="308495"/>
                    <a:pt x="462339" y="308495"/>
                    <a:pt x="462339" y="283920"/>
                  </a:cubicBezTo>
                  <a:lnTo>
                    <a:pt x="462339" y="24576"/>
                  </a:lnTo>
                  <a:cubicBezTo>
                    <a:pt x="462339" y="24576"/>
                    <a:pt x="462339" y="0"/>
                    <a:pt x="442854" y="0"/>
                  </a:cubicBezTo>
                  <a:close/>
                </a:path>
              </a:pathLst>
            </a:custGeom>
            <a:solidFill>
              <a:srgbClr val="7BDFDD"/>
            </a:solidFill>
            <a:ln w="3501"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32379388-1323-EEAD-2320-12812935564F}"/>
                </a:ext>
              </a:extLst>
            </p:cNvPr>
            <p:cNvSpPr/>
            <p:nvPr/>
          </p:nvSpPr>
          <p:spPr>
            <a:xfrm>
              <a:off x="4846555" y="3849686"/>
              <a:ext cx="513738" cy="308495"/>
            </a:xfrm>
            <a:custGeom>
              <a:avLst/>
              <a:gdLst>
                <a:gd name="connsiteX0" fmla="*/ 21627 w 513737"/>
                <a:gd name="connsiteY0" fmla="*/ 140 h 308495"/>
                <a:gd name="connsiteX1" fmla="*/ 0 w 513737"/>
                <a:gd name="connsiteY1" fmla="*/ 24716 h 308495"/>
                <a:gd name="connsiteX2" fmla="*/ 0 w 513737"/>
                <a:gd name="connsiteY2" fmla="*/ 283920 h 308495"/>
                <a:gd name="connsiteX3" fmla="*/ 21627 w 513737"/>
                <a:gd name="connsiteY3" fmla="*/ 308495 h 308495"/>
                <a:gd name="connsiteX4" fmla="*/ 492076 w 513737"/>
                <a:gd name="connsiteY4" fmla="*/ 308495 h 308495"/>
                <a:gd name="connsiteX5" fmla="*/ 513737 w 513737"/>
                <a:gd name="connsiteY5" fmla="*/ 283920 h 308495"/>
                <a:gd name="connsiteX6" fmla="*/ 513737 w 513737"/>
                <a:gd name="connsiteY6" fmla="*/ 24576 h 308495"/>
                <a:gd name="connsiteX7" fmla="*/ 492076 w 513737"/>
                <a:gd name="connsiteY7" fmla="*/ 0 h 308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3737" h="308495">
                  <a:moveTo>
                    <a:pt x="21627" y="140"/>
                  </a:moveTo>
                  <a:cubicBezTo>
                    <a:pt x="21627" y="140"/>
                    <a:pt x="0" y="140"/>
                    <a:pt x="0" y="24716"/>
                  </a:cubicBezTo>
                  <a:lnTo>
                    <a:pt x="0" y="283920"/>
                  </a:lnTo>
                  <a:cubicBezTo>
                    <a:pt x="0" y="283920"/>
                    <a:pt x="0" y="308495"/>
                    <a:pt x="21627" y="308495"/>
                  </a:cubicBezTo>
                  <a:lnTo>
                    <a:pt x="492076" y="308495"/>
                  </a:lnTo>
                  <a:cubicBezTo>
                    <a:pt x="492076" y="308495"/>
                    <a:pt x="513737" y="308495"/>
                    <a:pt x="513737" y="283920"/>
                  </a:cubicBezTo>
                  <a:lnTo>
                    <a:pt x="513737" y="24576"/>
                  </a:lnTo>
                  <a:cubicBezTo>
                    <a:pt x="513737" y="24576"/>
                    <a:pt x="513737" y="0"/>
                    <a:pt x="492076" y="0"/>
                  </a:cubicBezTo>
                  <a:close/>
                </a:path>
              </a:pathLst>
            </a:custGeom>
            <a:solidFill>
              <a:srgbClr val="7BDFDD"/>
            </a:solidFill>
            <a:ln w="3501"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FCD7C7BE-1BF7-1A4D-20AE-1BCD53E3FAD3}"/>
                </a:ext>
              </a:extLst>
            </p:cNvPr>
            <p:cNvSpPr/>
            <p:nvPr/>
          </p:nvSpPr>
          <p:spPr>
            <a:xfrm>
              <a:off x="5411657" y="3849686"/>
              <a:ext cx="462339" cy="308495"/>
            </a:xfrm>
            <a:custGeom>
              <a:avLst/>
              <a:gdLst>
                <a:gd name="connsiteX0" fmla="*/ 19450 w 462339"/>
                <a:gd name="connsiteY0" fmla="*/ 140 h 308495"/>
                <a:gd name="connsiteX1" fmla="*/ 0 w 462339"/>
                <a:gd name="connsiteY1" fmla="*/ 24716 h 308495"/>
                <a:gd name="connsiteX2" fmla="*/ 0 w 462339"/>
                <a:gd name="connsiteY2" fmla="*/ 283920 h 308495"/>
                <a:gd name="connsiteX3" fmla="*/ 19450 w 462339"/>
                <a:gd name="connsiteY3" fmla="*/ 308495 h 308495"/>
                <a:gd name="connsiteX4" fmla="*/ 442854 w 462339"/>
                <a:gd name="connsiteY4" fmla="*/ 308495 h 308495"/>
                <a:gd name="connsiteX5" fmla="*/ 462339 w 462339"/>
                <a:gd name="connsiteY5" fmla="*/ 283920 h 308495"/>
                <a:gd name="connsiteX6" fmla="*/ 462339 w 462339"/>
                <a:gd name="connsiteY6" fmla="*/ 24576 h 308495"/>
                <a:gd name="connsiteX7" fmla="*/ 442854 w 462339"/>
                <a:gd name="connsiteY7" fmla="*/ 0 h 308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2339" h="308495">
                  <a:moveTo>
                    <a:pt x="19450" y="140"/>
                  </a:moveTo>
                  <a:cubicBezTo>
                    <a:pt x="19450" y="140"/>
                    <a:pt x="0" y="140"/>
                    <a:pt x="0" y="24716"/>
                  </a:cubicBezTo>
                  <a:lnTo>
                    <a:pt x="0" y="283920"/>
                  </a:lnTo>
                  <a:cubicBezTo>
                    <a:pt x="0" y="283920"/>
                    <a:pt x="0" y="308495"/>
                    <a:pt x="19450" y="308495"/>
                  </a:cubicBezTo>
                  <a:lnTo>
                    <a:pt x="442854" y="308495"/>
                  </a:lnTo>
                  <a:cubicBezTo>
                    <a:pt x="442854" y="308495"/>
                    <a:pt x="462339" y="308495"/>
                    <a:pt x="462339" y="283920"/>
                  </a:cubicBezTo>
                  <a:lnTo>
                    <a:pt x="462339" y="24576"/>
                  </a:lnTo>
                  <a:cubicBezTo>
                    <a:pt x="462339" y="24576"/>
                    <a:pt x="462339" y="0"/>
                    <a:pt x="442854" y="0"/>
                  </a:cubicBezTo>
                  <a:close/>
                </a:path>
              </a:pathLst>
            </a:custGeom>
            <a:solidFill>
              <a:srgbClr val="7BDFDD"/>
            </a:solidFill>
            <a:ln w="3501"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644EA91E-5BBE-0AB9-D6BA-2BAFA3D156F1}"/>
                </a:ext>
              </a:extLst>
            </p:cNvPr>
            <p:cNvSpPr/>
            <p:nvPr/>
          </p:nvSpPr>
          <p:spPr>
            <a:xfrm>
              <a:off x="4332853" y="4209439"/>
              <a:ext cx="462339" cy="359577"/>
            </a:xfrm>
            <a:custGeom>
              <a:avLst/>
              <a:gdLst>
                <a:gd name="connsiteX0" fmla="*/ 19485 w 462339"/>
                <a:gd name="connsiteY0" fmla="*/ 0 h 359577"/>
                <a:gd name="connsiteX1" fmla="*/ 0 w 462339"/>
                <a:gd name="connsiteY1" fmla="*/ 28473 h 359577"/>
                <a:gd name="connsiteX2" fmla="*/ 0 w 462339"/>
                <a:gd name="connsiteY2" fmla="*/ 331105 h 359577"/>
                <a:gd name="connsiteX3" fmla="*/ 19485 w 462339"/>
                <a:gd name="connsiteY3" fmla="*/ 359578 h 359577"/>
                <a:gd name="connsiteX4" fmla="*/ 442854 w 462339"/>
                <a:gd name="connsiteY4" fmla="*/ 359578 h 359577"/>
                <a:gd name="connsiteX5" fmla="*/ 462339 w 462339"/>
                <a:gd name="connsiteY5" fmla="*/ 331105 h 359577"/>
                <a:gd name="connsiteX6" fmla="*/ 462339 w 462339"/>
                <a:gd name="connsiteY6" fmla="*/ 28473 h 359577"/>
                <a:gd name="connsiteX7" fmla="*/ 442854 w 462339"/>
                <a:gd name="connsiteY7" fmla="*/ 0 h 359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2339" h="359577">
                  <a:moveTo>
                    <a:pt x="19485" y="0"/>
                  </a:moveTo>
                  <a:cubicBezTo>
                    <a:pt x="19485" y="0"/>
                    <a:pt x="0" y="0"/>
                    <a:pt x="0" y="28473"/>
                  </a:cubicBezTo>
                  <a:lnTo>
                    <a:pt x="0" y="331105"/>
                  </a:lnTo>
                  <a:cubicBezTo>
                    <a:pt x="0" y="331105"/>
                    <a:pt x="0" y="359578"/>
                    <a:pt x="19485" y="359578"/>
                  </a:cubicBezTo>
                  <a:lnTo>
                    <a:pt x="442854" y="359578"/>
                  </a:lnTo>
                  <a:cubicBezTo>
                    <a:pt x="442854" y="359578"/>
                    <a:pt x="462339" y="359578"/>
                    <a:pt x="462339" y="331105"/>
                  </a:cubicBezTo>
                  <a:lnTo>
                    <a:pt x="462339" y="28473"/>
                  </a:lnTo>
                  <a:cubicBezTo>
                    <a:pt x="462339" y="28473"/>
                    <a:pt x="462339" y="0"/>
                    <a:pt x="442854" y="0"/>
                  </a:cubicBezTo>
                  <a:close/>
                </a:path>
              </a:pathLst>
            </a:custGeom>
            <a:solidFill>
              <a:schemeClr val="accent2">
                <a:lumMod val="40000"/>
                <a:lumOff val="60000"/>
              </a:schemeClr>
            </a:solidFill>
            <a:ln w="3501"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C21A2C9A-980A-EAD0-9654-F3EF53E13F73}"/>
                </a:ext>
              </a:extLst>
            </p:cNvPr>
            <p:cNvSpPr/>
            <p:nvPr/>
          </p:nvSpPr>
          <p:spPr>
            <a:xfrm>
              <a:off x="4846555" y="4209439"/>
              <a:ext cx="513738" cy="359577"/>
            </a:xfrm>
            <a:custGeom>
              <a:avLst/>
              <a:gdLst>
                <a:gd name="connsiteX0" fmla="*/ 21627 w 513737"/>
                <a:gd name="connsiteY0" fmla="*/ 0 h 359577"/>
                <a:gd name="connsiteX1" fmla="*/ 0 w 513737"/>
                <a:gd name="connsiteY1" fmla="*/ 28473 h 359577"/>
                <a:gd name="connsiteX2" fmla="*/ 0 w 513737"/>
                <a:gd name="connsiteY2" fmla="*/ 331105 h 359577"/>
                <a:gd name="connsiteX3" fmla="*/ 21627 w 513737"/>
                <a:gd name="connsiteY3" fmla="*/ 359578 h 359577"/>
                <a:gd name="connsiteX4" fmla="*/ 492076 w 513737"/>
                <a:gd name="connsiteY4" fmla="*/ 359578 h 359577"/>
                <a:gd name="connsiteX5" fmla="*/ 513737 w 513737"/>
                <a:gd name="connsiteY5" fmla="*/ 331105 h 359577"/>
                <a:gd name="connsiteX6" fmla="*/ 513737 w 513737"/>
                <a:gd name="connsiteY6" fmla="*/ 28473 h 359577"/>
                <a:gd name="connsiteX7" fmla="*/ 492076 w 513737"/>
                <a:gd name="connsiteY7" fmla="*/ 0 h 359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3737" h="359577">
                  <a:moveTo>
                    <a:pt x="21627" y="0"/>
                  </a:moveTo>
                  <a:cubicBezTo>
                    <a:pt x="21627" y="0"/>
                    <a:pt x="0" y="0"/>
                    <a:pt x="0" y="28473"/>
                  </a:cubicBezTo>
                  <a:lnTo>
                    <a:pt x="0" y="331105"/>
                  </a:lnTo>
                  <a:cubicBezTo>
                    <a:pt x="0" y="331105"/>
                    <a:pt x="0" y="359578"/>
                    <a:pt x="21627" y="359578"/>
                  </a:cubicBezTo>
                  <a:lnTo>
                    <a:pt x="492076" y="359578"/>
                  </a:lnTo>
                  <a:cubicBezTo>
                    <a:pt x="492076" y="359578"/>
                    <a:pt x="513737" y="359578"/>
                    <a:pt x="513737" y="331105"/>
                  </a:cubicBezTo>
                  <a:lnTo>
                    <a:pt x="513737" y="28473"/>
                  </a:lnTo>
                  <a:cubicBezTo>
                    <a:pt x="513737" y="28473"/>
                    <a:pt x="513737" y="0"/>
                    <a:pt x="492076" y="0"/>
                  </a:cubicBezTo>
                  <a:close/>
                </a:path>
              </a:pathLst>
            </a:custGeom>
            <a:solidFill>
              <a:schemeClr val="accent2">
                <a:lumMod val="40000"/>
                <a:lumOff val="60000"/>
              </a:schemeClr>
            </a:solidFill>
            <a:ln w="3501"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5F670460-FB5E-72EE-DCE1-4AF7D8E2D17D}"/>
                </a:ext>
              </a:extLst>
            </p:cNvPr>
            <p:cNvSpPr/>
            <p:nvPr/>
          </p:nvSpPr>
          <p:spPr>
            <a:xfrm>
              <a:off x="5411657" y="4209439"/>
              <a:ext cx="462339" cy="359577"/>
            </a:xfrm>
            <a:custGeom>
              <a:avLst/>
              <a:gdLst>
                <a:gd name="connsiteX0" fmla="*/ 19450 w 462339"/>
                <a:gd name="connsiteY0" fmla="*/ 0 h 359577"/>
                <a:gd name="connsiteX1" fmla="*/ 0 w 462339"/>
                <a:gd name="connsiteY1" fmla="*/ 28473 h 359577"/>
                <a:gd name="connsiteX2" fmla="*/ 0 w 462339"/>
                <a:gd name="connsiteY2" fmla="*/ 331105 h 359577"/>
                <a:gd name="connsiteX3" fmla="*/ 19450 w 462339"/>
                <a:gd name="connsiteY3" fmla="*/ 359578 h 359577"/>
                <a:gd name="connsiteX4" fmla="*/ 442854 w 462339"/>
                <a:gd name="connsiteY4" fmla="*/ 359578 h 359577"/>
                <a:gd name="connsiteX5" fmla="*/ 462339 w 462339"/>
                <a:gd name="connsiteY5" fmla="*/ 331105 h 359577"/>
                <a:gd name="connsiteX6" fmla="*/ 462339 w 462339"/>
                <a:gd name="connsiteY6" fmla="*/ 28473 h 359577"/>
                <a:gd name="connsiteX7" fmla="*/ 442854 w 462339"/>
                <a:gd name="connsiteY7" fmla="*/ 0 h 359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2339" h="359577">
                  <a:moveTo>
                    <a:pt x="19450" y="0"/>
                  </a:moveTo>
                  <a:cubicBezTo>
                    <a:pt x="19450" y="0"/>
                    <a:pt x="0" y="0"/>
                    <a:pt x="0" y="28473"/>
                  </a:cubicBezTo>
                  <a:lnTo>
                    <a:pt x="0" y="331105"/>
                  </a:lnTo>
                  <a:cubicBezTo>
                    <a:pt x="0" y="331105"/>
                    <a:pt x="0" y="359578"/>
                    <a:pt x="19450" y="359578"/>
                  </a:cubicBezTo>
                  <a:lnTo>
                    <a:pt x="442854" y="359578"/>
                  </a:lnTo>
                  <a:cubicBezTo>
                    <a:pt x="442854" y="359578"/>
                    <a:pt x="462339" y="359578"/>
                    <a:pt x="462339" y="331105"/>
                  </a:cubicBezTo>
                  <a:lnTo>
                    <a:pt x="462339" y="28473"/>
                  </a:lnTo>
                  <a:cubicBezTo>
                    <a:pt x="462339" y="28473"/>
                    <a:pt x="462339" y="0"/>
                    <a:pt x="442854" y="0"/>
                  </a:cubicBezTo>
                  <a:close/>
                </a:path>
              </a:pathLst>
            </a:custGeom>
            <a:solidFill>
              <a:schemeClr val="accent2">
                <a:lumMod val="40000"/>
                <a:lumOff val="60000"/>
              </a:schemeClr>
            </a:solidFill>
            <a:ln w="3501"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43C624E1-C2A3-43C6-5CE6-C196F1C55094}"/>
                </a:ext>
              </a:extLst>
            </p:cNvPr>
            <p:cNvSpPr/>
            <p:nvPr/>
          </p:nvSpPr>
          <p:spPr>
            <a:xfrm>
              <a:off x="4332853" y="3438781"/>
              <a:ext cx="462398" cy="359788"/>
            </a:xfrm>
            <a:custGeom>
              <a:avLst/>
              <a:gdLst>
                <a:gd name="connsiteX0" fmla="*/ 99777 w 462398"/>
                <a:gd name="connsiteY0" fmla="*/ 105 h 359788"/>
                <a:gd name="connsiteX1" fmla="*/ 0 w 462398"/>
                <a:gd name="connsiteY1" fmla="*/ 107501 h 359788"/>
                <a:gd name="connsiteX2" fmla="*/ 0 w 462398"/>
                <a:gd name="connsiteY2" fmla="*/ 338723 h 359788"/>
                <a:gd name="connsiteX3" fmla="*/ 19485 w 462398"/>
                <a:gd name="connsiteY3" fmla="*/ 359788 h 359788"/>
                <a:gd name="connsiteX4" fmla="*/ 442889 w 462398"/>
                <a:gd name="connsiteY4" fmla="*/ 359788 h 359788"/>
                <a:gd name="connsiteX5" fmla="*/ 462399 w 462398"/>
                <a:gd name="connsiteY5" fmla="*/ 340187 h 359788"/>
                <a:gd name="connsiteX6" fmla="*/ 462339 w 462398"/>
                <a:gd name="connsiteY6" fmla="*/ 338723 h 359788"/>
                <a:gd name="connsiteX7" fmla="*/ 462339 w 462398"/>
                <a:gd name="connsiteY7" fmla="*/ 21065 h 359788"/>
                <a:gd name="connsiteX8" fmla="*/ 442889 w 462398"/>
                <a:gd name="connsiteY8" fmla="*/ 0 h 359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398" h="359788">
                  <a:moveTo>
                    <a:pt x="99777" y="105"/>
                  </a:moveTo>
                  <a:cubicBezTo>
                    <a:pt x="99777" y="105"/>
                    <a:pt x="0" y="105"/>
                    <a:pt x="0" y="107501"/>
                  </a:cubicBezTo>
                  <a:lnTo>
                    <a:pt x="0" y="338723"/>
                  </a:lnTo>
                  <a:cubicBezTo>
                    <a:pt x="0" y="338723"/>
                    <a:pt x="0" y="359788"/>
                    <a:pt x="19485" y="359788"/>
                  </a:cubicBezTo>
                  <a:lnTo>
                    <a:pt x="442889" y="359788"/>
                  </a:lnTo>
                  <a:cubicBezTo>
                    <a:pt x="453688" y="359764"/>
                    <a:pt x="462423" y="350987"/>
                    <a:pt x="462399" y="340187"/>
                  </a:cubicBezTo>
                  <a:cubicBezTo>
                    <a:pt x="462395" y="339699"/>
                    <a:pt x="462378" y="339211"/>
                    <a:pt x="462339" y="338723"/>
                  </a:cubicBezTo>
                  <a:lnTo>
                    <a:pt x="462339" y="21065"/>
                  </a:lnTo>
                  <a:cubicBezTo>
                    <a:pt x="462339" y="21065"/>
                    <a:pt x="462339" y="0"/>
                    <a:pt x="442889" y="0"/>
                  </a:cubicBezTo>
                  <a:close/>
                </a:path>
              </a:pathLst>
            </a:custGeom>
            <a:solidFill>
              <a:srgbClr val="1F8381"/>
            </a:solidFill>
            <a:ln w="3501"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9D80D3BE-D789-9312-D060-6CC986EFDBD8}"/>
                </a:ext>
              </a:extLst>
            </p:cNvPr>
            <p:cNvSpPr/>
            <p:nvPr/>
          </p:nvSpPr>
          <p:spPr>
            <a:xfrm>
              <a:off x="4846555" y="3438782"/>
              <a:ext cx="513738" cy="359893"/>
            </a:xfrm>
            <a:custGeom>
              <a:avLst/>
              <a:gdLst>
                <a:gd name="connsiteX0" fmla="*/ 21627 w 513737"/>
                <a:gd name="connsiteY0" fmla="*/ 105 h 359893"/>
                <a:gd name="connsiteX1" fmla="*/ 0 w 513737"/>
                <a:gd name="connsiteY1" fmla="*/ 21170 h 359893"/>
                <a:gd name="connsiteX2" fmla="*/ 0 w 513737"/>
                <a:gd name="connsiteY2" fmla="*/ 338829 h 359893"/>
                <a:gd name="connsiteX3" fmla="*/ 21627 w 513737"/>
                <a:gd name="connsiteY3" fmla="*/ 359894 h 359893"/>
                <a:gd name="connsiteX4" fmla="*/ 492076 w 513737"/>
                <a:gd name="connsiteY4" fmla="*/ 359894 h 359893"/>
                <a:gd name="connsiteX5" fmla="*/ 513737 w 513737"/>
                <a:gd name="connsiteY5" fmla="*/ 338829 h 359893"/>
                <a:gd name="connsiteX6" fmla="*/ 513737 w 513737"/>
                <a:gd name="connsiteY6" fmla="*/ 21065 h 359893"/>
                <a:gd name="connsiteX7" fmla="*/ 492076 w 513737"/>
                <a:gd name="connsiteY7" fmla="*/ 0 h 359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3737" h="359893">
                  <a:moveTo>
                    <a:pt x="21627" y="105"/>
                  </a:moveTo>
                  <a:cubicBezTo>
                    <a:pt x="21627" y="105"/>
                    <a:pt x="0" y="105"/>
                    <a:pt x="0" y="21170"/>
                  </a:cubicBezTo>
                  <a:lnTo>
                    <a:pt x="0" y="338829"/>
                  </a:lnTo>
                  <a:cubicBezTo>
                    <a:pt x="0" y="338829"/>
                    <a:pt x="0" y="359894"/>
                    <a:pt x="21627" y="359894"/>
                  </a:cubicBezTo>
                  <a:lnTo>
                    <a:pt x="492076" y="359894"/>
                  </a:lnTo>
                  <a:cubicBezTo>
                    <a:pt x="492076" y="359894"/>
                    <a:pt x="513737" y="359894"/>
                    <a:pt x="513737" y="338829"/>
                  </a:cubicBezTo>
                  <a:lnTo>
                    <a:pt x="513737" y="21065"/>
                  </a:lnTo>
                  <a:cubicBezTo>
                    <a:pt x="513737" y="21065"/>
                    <a:pt x="513737" y="0"/>
                    <a:pt x="492076" y="0"/>
                  </a:cubicBezTo>
                  <a:close/>
                </a:path>
              </a:pathLst>
            </a:custGeom>
            <a:solidFill>
              <a:srgbClr val="1F8381"/>
            </a:solidFill>
            <a:ln w="3501"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BB068558-9CB9-08E5-F965-9C8D21BE3190}"/>
                </a:ext>
              </a:extLst>
            </p:cNvPr>
            <p:cNvSpPr/>
            <p:nvPr/>
          </p:nvSpPr>
          <p:spPr>
            <a:xfrm>
              <a:off x="5411596" y="3438886"/>
              <a:ext cx="462455" cy="359788"/>
            </a:xfrm>
            <a:custGeom>
              <a:avLst/>
              <a:gdLst>
                <a:gd name="connsiteX0" fmla="*/ 19510 w 462455"/>
                <a:gd name="connsiteY0" fmla="*/ 0 h 359788"/>
                <a:gd name="connsiteX1" fmla="*/ 0 w 462455"/>
                <a:gd name="connsiteY1" fmla="*/ 19602 h 359788"/>
                <a:gd name="connsiteX2" fmla="*/ 60 w 462455"/>
                <a:gd name="connsiteY2" fmla="*/ 21065 h 359788"/>
                <a:gd name="connsiteX3" fmla="*/ 60 w 462455"/>
                <a:gd name="connsiteY3" fmla="*/ 338723 h 359788"/>
                <a:gd name="connsiteX4" fmla="*/ 19510 w 462455"/>
                <a:gd name="connsiteY4" fmla="*/ 359788 h 359788"/>
                <a:gd name="connsiteX5" fmla="*/ 442914 w 462455"/>
                <a:gd name="connsiteY5" fmla="*/ 359788 h 359788"/>
                <a:gd name="connsiteX6" fmla="*/ 462455 w 462455"/>
                <a:gd name="connsiteY6" fmla="*/ 340149 h 359788"/>
                <a:gd name="connsiteX7" fmla="*/ 462399 w 462455"/>
                <a:gd name="connsiteY7" fmla="*/ 338723 h 359788"/>
                <a:gd name="connsiteX8" fmla="*/ 462399 w 462455"/>
                <a:gd name="connsiteY8" fmla="*/ 107396 h 359788"/>
                <a:gd name="connsiteX9" fmla="*/ 362621 w 462455"/>
                <a:gd name="connsiteY9" fmla="*/ 0 h 359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2455" h="359788">
                  <a:moveTo>
                    <a:pt x="19510" y="0"/>
                  </a:moveTo>
                  <a:cubicBezTo>
                    <a:pt x="8710" y="26"/>
                    <a:pt x="-25" y="8802"/>
                    <a:pt x="0" y="19602"/>
                  </a:cubicBezTo>
                  <a:cubicBezTo>
                    <a:pt x="4" y="20090"/>
                    <a:pt x="21" y="20578"/>
                    <a:pt x="60" y="21065"/>
                  </a:cubicBezTo>
                  <a:lnTo>
                    <a:pt x="60" y="338723"/>
                  </a:lnTo>
                  <a:cubicBezTo>
                    <a:pt x="60" y="338723"/>
                    <a:pt x="60" y="359788"/>
                    <a:pt x="19510" y="359788"/>
                  </a:cubicBezTo>
                  <a:lnTo>
                    <a:pt x="442914" y="359788"/>
                  </a:lnTo>
                  <a:cubicBezTo>
                    <a:pt x="453734" y="359760"/>
                    <a:pt x="462483" y="350969"/>
                    <a:pt x="462455" y="340149"/>
                  </a:cubicBezTo>
                  <a:cubicBezTo>
                    <a:pt x="462451" y="339671"/>
                    <a:pt x="462434" y="339197"/>
                    <a:pt x="462399" y="338723"/>
                  </a:cubicBezTo>
                  <a:lnTo>
                    <a:pt x="462399" y="107396"/>
                  </a:lnTo>
                  <a:cubicBezTo>
                    <a:pt x="462399" y="107396"/>
                    <a:pt x="462399" y="0"/>
                    <a:pt x="362621" y="0"/>
                  </a:cubicBezTo>
                  <a:close/>
                </a:path>
              </a:pathLst>
            </a:custGeom>
            <a:solidFill>
              <a:srgbClr val="1F8381"/>
            </a:solidFill>
            <a:ln w="3501"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178E9208-5CD6-3C92-C117-6C3A49BBECC3}"/>
                </a:ext>
              </a:extLst>
            </p:cNvPr>
            <p:cNvSpPr/>
            <p:nvPr/>
          </p:nvSpPr>
          <p:spPr>
            <a:xfrm>
              <a:off x="4332800" y="4620420"/>
              <a:ext cx="462445" cy="359543"/>
            </a:xfrm>
            <a:custGeom>
              <a:avLst/>
              <a:gdLst>
                <a:gd name="connsiteX0" fmla="*/ 19538 w 462444"/>
                <a:gd name="connsiteY0" fmla="*/ 0 h 359542"/>
                <a:gd name="connsiteX1" fmla="*/ 0 w 462444"/>
                <a:gd name="connsiteY1" fmla="*/ 19713 h 359542"/>
                <a:gd name="connsiteX2" fmla="*/ 53 w 462444"/>
                <a:gd name="connsiteY2" fmla="*/ 21065 h 359542"/>
                <a:gd name="connsiteX3" fmla="*/ 53 w 462444"/>
                <a:gd name="connsiteY3" fmla="*/ 251374 h 359542"/>
                <a:gd name="connsiteX4" fmla="*/ 99830 w 462444"/>
                <a:gd name="connsiteY4" fmla="*/ 359543 h 359542"/>
                <a:gd name="connsiteX5" fmla="*/ 442907 w 462444"/>
                <a:gd name="connsiteY5" fmla="*/ 359543 h 359542"/>
                <a:gd name="connsiteX6" fmla="*/ 462445 w 462444"/>
                <a:gd name="connsiteY6" fmla="*/ 339829 h 359542"/>
                <a:gd name="connsiteX7" fmla="*/ 462392 w 462444"/>
                <a:gd name="connsiteY7" fmla="*/ 338478 h 359542"/>
                <a:gd name="connsiteX8" fmla="*/ 462392 w 462444"/>
                <a:gd name="connsiteY8" fmla="*/ 21100 h 359542"/>
                <a:gd name="connsiteX9" fmla="*/ 442907 w 462444"/>
                <a:gd name="connsiteY9" fmla="*/ 35 h 359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2444" h="359542">
                  <a:moveTo>
                    <a:pt x="19538" y="0"/>
                  </a:moveTo>
                  <a:cubicBezTo>
                    <a:pt x="8699" y="49"/>
                    <a:pt x="-48" y="8875"/>
                    <a:pt x="0" y="19713"/>
                  </a:cubicBezTo>
                  <a:cubicBezTo>
                    <a:pt x="2" y="20163"/>
                    <a:pt x="20" y="20616"/>
                    <a:pt x="53" y="21065"/>
                  </a:cubicBezTo>
                  <a:lnTo>
                    <a:pt x="53" y="251374"/>
                  </a:lnTo>
                  <a:cubicBezTo>
                    <a:pt x="53" y="251374"/>
                    <a:pt x="53" y="359543"/>
                    <a:pt x="99830" y="359543"/>
                  </a:cubicBezTo>
                  <a:lnTo>
                    <a:pt x="442907" y="359543"/>
                  </a:lnTo>
                  <a:cubicBezTo>
                    <a:pt x="453745" y="359493"/>
                    <a:pt x="462494" y="350667"/>
                    <a:pt x="462445" y="339829"/>
                  </a:cubicBezTo>
                  <a:cubicBezTo>
                    <a:pt x="462441" y="339380"/>
                    <a:pt x="462424" y="338927"/>
                    <a:pt x="462392" y="338478"/>
                  </a:cubicBezTo>
                  <a:lnTo>
                    <a:pt x="462392" y="21100"/>
                  </a:lnTo>
                  <a:cubicBezTo>
                    <a:pt x="462392" y="21100"/>
                    <a:pt x="462392" y="35"/>
                    <a:pt x="442907" y="35"/>
                  </a:cubicBezTo>
                  <a:close/>
                </a:path>
              </a:pathLst>
            </a:custGeom>
            <a:solidFill>
              <a:schemeClr val="accent6">
                <a:lumMod val="40000"/>
                <a:lumOff val="60000"/>
              </a:schemeClr>
            </a:solidFill>
            <a:ln w="3501"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5DEE5A64-02FB-1EDF-8F4E-CA4A87F47B0B}"/>
                </a:ext>
              </a:extLst>
            </p:cNvPr>
            <p:cNvSpPr/>
            <p:nvPr/>
          </p:nvSpPr>
          <p:spPr>
            <a:xfrm>
              <a:off x="4846555" y="4620422"/>
              <a:ext cx="513738" cy="359507"/>
            </a:xfrm>
            <a:custGeom>
              <a:avLst/>
              <a:gdLst>
                <a:gd name="connsiteX0" fmla="*/ 21767 w 513737"/>
                <a:gd name="connsiteY0" fmla="*/ 0 h 359507"/>
                <a:gd name="connsiteX1" fmla="*/ 0 w 513737"/>
                <a:gd name="connsiteY1" fmla="*/ 21065 h 359507"/>
                <a:gd name="connsiteX2" fmla="*/ 0 w 513737"/>
                <a:gd name="connsiteY2" fmla="*/ 338442 h 359507"/>
                <a:gd name="connsiteX3" fmla="*/ 21767 w 513737"/>
                <a:gd name="connsiteY3" fmla="*/ 359507 h 359507"/>
                <a:gd name="connsiteX4" fmla="*/ 491970 w 513737"/>
                <a:gd name="connsiteY4" fmla="*/ 359507 h 359507"/>
                <a:gd name="connsiteX5" fmla="*/ 513737 w 513737"/>
                <a:gd name="connsiteY5" fmla="*/ 338442 h 359507"/>
                <a:gd name="connsiteX6" fmla="*/ 513737 w 513737"/>
                <a:gd name="connsiteY6" fmla="*/ 21065 h 359507"/>
                <a:gd name="connsiteX7" fmla="*/ 491970 w 513737"/>
                <a:gd name="connsiteY7" fmla="*/ 0 h 359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3737" h="359507">
                  <a:moveTo>
                    <a:pt x="21767" y="0"/>
                  </a:moveTo>
                  <a:cubicBezTo>
                    <a:pt x="21767" y="0"/>
                    <a:pt x="0" y="0"/>
                    <a:pt x="0" y="21065"/>
                  </a:cubicBezTo>
                  <a:lnTo>
                    <a:pt x="0" y="338442"/>
                  </a:lnTo>
                  <a:cubicBezTo>
                    <a:pt x="0" y="338442"/>
                    <a:pt x="0" y="359507"/>
                    <a:pt x="21767" y="359507"/>
                  </a:cubicBezTo>
                  <a:lnTo>
                    <a:pt x="491970" y="359507"/>
                  </a:lnTo>
                  <a:cubicBezTo>
                    <a:pt x="491970" y="359507"/>
                    <a:pt x="513737" y="359507"/>
                    <a:pt x="513737" y="338442"/>
                  </a:cubicBezTo>
                  <a:lnTo>
                    <a:pt x="513737" y="21065"/>
                  </a:lnTo>
                  <a:cubicBezTo>
                    <a:pt x="513737" y="21065"/>
                    <a:pt x="513737" y="0"/>
                    <a:pt x="491970" y="0"/>
                  </a:cubicBezTo>
                  <a:close/>
                </a:path>
              </a:pathLst>
            </a:custGeom>
            <a:solidFill>
              <a:schemeClr val="accent6">
                <a:lumMod val="40000"/>
                <a:lumOff val="60000"/>
              </a:schemeClr>
            </a:solidFill>
            <a:ln w="3501"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4CEF563B-48BC-05CD-1DA5-7A2BCE68BC6C}"/>
                </a:ext>
              </a:extLst>
            </p:cNvPr>
            <p:cNvSpPr/>
            <p:nvPr/>
          </p:nvSpPr>
          <p:spPr>
            <a:xfrm>
              <a:off x="5411597" y="4620381"/>
              <a:ext cx="462395" cy="359543"/>
            </a:xfrm>
            <a:custGeom>
              <a:avLst/>
              <a:gdLst>
                <a:gd name="connsiteX0" fmla="*/ 19506 w 462395"/>
                <a:gd name="connsiteY0" fmla="*/ 35 h 359542"/>
                <a:gd name="connsiteX1" fmla="*/ 0 w 462395"/>
                <a:gd name="connsiteY1" fmla="*/ 19710 h 359542"/>
                <a:gd name="connsiteX2" fmla="*/ 56 w 462395"/>
                <a:gd name="connsiteY2" fmla="*/ 21100 h 359542"/>
                <a:gd name="connsiteX3" fmla="*/ 56 w 462395"/>
                <a:gd name="connsiteY3" fmla="*/ 338478 h 359542"/>
                <a:gd name="connsiteX4" fmla="*/ 19506 w 462395"/>
                <a:gd name="connsiteY4" fmla="*/ 359543 h 359542"/>
                <a:gd name="connsiteX5" fmla="*/ 362618 w 462395"/>
                <a:gd name="connsiteY5" fmla="*/ 359543 h 359542"/>
                <a:gd name="connsiteX6" fmla="*/ 462395 w 462395"/>
                <a:gd name="connsiteY6" fmla="*/ 251374 h 359542"/>
                <a:gd name="connsiteX7" fmla="*/ 462395 w 462395"/>
                <a:gd name="connsiteY7" fmla="*/ 21065 h 359542"/>
                <a:gd name="connsiteX8" fmla="*/ 442910 w 462395"/>
                <a:gd name="connsiteY8" fmla="*/ 0 h 359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395" h="359542">
                  <a:moveTo>
                    <a:pt x="19506" y="35"/>
                  </a:moveTo>
                  <a:cubicBezTo>
                    <a:pt x="8686" y="81"/>
                    <a:pt x="-45" y="8889"/>
                    <a:pt x="0" y="19710"/>
                  </a:cubicBezTo>
                  <a:cubicBezTo>
                    <a:pt x="4" y="20173"/>
                    <a:pt x="21" y="20637"/>
                    <a:pt x="56" y="21100"/>
                  </a:cubicBezTo>
                  <a:lnTo>
                    <a:pt x="56" y="338478"/>
                  </a:lnTo>
                  <a:cubicBezTo>
                    <a:pt x="56" y="338478"/>
                    <a:pt x="56" y="359543"/>
                    <a:pt x="19506" y="359543"/>
                  </a:cubicBezTo>
                  <a:lnTo>
                    <a:pt x="362618" y="359543"/>
                  </a:lnTo>
                  <a:cubicBezTo>
                    <a:pt x="362618" y="359543"/>
                    <a:pt x="462395" y="359543"/>
                    <a:pt x="462395" y="251374"/>
                  </a:cubicBezTo>
                  <a:lnTo>
                    <a:pt x="462395" y="21065"/>
                  </a:lnTo>
                  <a:cubicBezTo>
                    <a:pt x="462395" y="21065"/>
                    <a:pt x="462395" y="0"/>
                    <a:pt x="442910" y="0"/>
                  </a:cubicBezTo>
                  <a:close/>
                </a:path>
              </a:pathLst>
            </a:custGeom>
            <a:solidFill>
              <a:schemeClr val="accent6">
                <a:lumMod val="40000"/>
                <a:lumOff val="60000"/>
              </a:schemeClr>
            </a:solidFill>
            <a:ln w="3501" cap="flat">
              <a:noFill/>
              <a:prstDash val="solid"/>
              <a:miter/>
            </a:ln>
          </p:spPr>
          <p:txBody>
            <a:bodyPr rtlCol="0" anchor="ctr"/>
            <a:lstStyle/>
            <a:p>
              <a:endParaRPr lang="en-US"/>
            </a:p>
          </p:txBody>
        </p:sp>
      </p:grpSp>
    </p:spTree>
    <p:extLst>
      <p:ext uri="{BB962C8B-B14F-4D97-AF65-F5344CB8AC3E}">
        <p14:creationId xmlns:p14="http://schemas.microsoft.com/office/powerpoint/2010/main" val="181912245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2C99A-8489-8891-1B99-46F9EEC42456}"/>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0F44F93F-0423-79B9-DE32-55DAA1C6CEF7}"/>
              </a:ext>
            </a:extLst>
          </p:cNvPr>
          <p:cNvSpPr>
            <a:spLocks noGrp="1"/>
          </p:cNvSpPr>
          <p:nvPr>
            <p:ph type="body" idx="1"/>
          </p:nvPr>
        </p:nvSpPr>
        <p:spPr>
          <a:xfrm>
            <a:off x="839788" y="3643313"/>
            <a:ext cx="5157787" cy="538162"/>
          </a:xfrm>
        </p:spPr>
        <p:txBody>
          <a:bodyPr/>
          <a:lstStyle/>
          <a:p>
            <a:r>
              <a:rPr lang="en-US" dirty="0"/>
              <a:t>Accessibility</a:t>
            </a:r>
          </a:p>
        </p:txBody>
      </p:sp>
      <p:sp>
        <p:nvSpPr>
          <p:cNvPr id="4" name="Content Placeholder 3">
            <a:extLst>
              <a:ext uri="{FF2B5EF4-FFF2-40B4-BE49-F238E27FC236}">
                <a16:creationId xmlns:a16="http://schemas.microsoft.com/office/drawing/2014/main" id="{322E308D-B9C0-12A2-AE85-09EA34E1C3DE}"/>
              </a:ext>
            </a:extLst>
          </p:cNvPr>
          <p:cNvSpPr>
            <a:spLocks noGrp="1"/>
          </p:cNvSpPr>
          <p:nvPr>
            <p:ph sz="half" idx="2"/>
          </p:nvPr>
        </p:nvSpPr>
        <p:spPr>
          <a:xfrm>
            <a:off x="839788" y="4257675"/>
            <a:ext cx="5157787" cy="1931987"/>
          </a:xfrm>
        </p:spPr>
        <p:txBody>
          <a:bodyPr>
            <a:normAutofit fontScale="85000" lnSpcReduction="20000"/>
          </a:bodyPr>
          <a:lstStyle/>
          <a:p>
            <a:pPr marL="0" indent="0">
              <a:buNone/>
            </a:pPr>
            <a:r>
              <a:rPr lang="en-US" dirty="0"/>
              <a:t>Present information clearly and in a format that is accessible to everyone</a:t>
            </a:r>
          </a:p>
          <a:p>
            <a:pPr marL="0" indent="0">
              <a:buNone/>
            </a:pPr>
            <a:r>
              <a:rPr lang="en-US" dirty="0"/>
              <a:t>e.g. Format headings &amp; text so that it is easy to read and navigate with a screen-reader</a:t>
            </a:r>
          </a:p>
        </p:txBody>
      </p:sp>
      <p:sp>
        <p:nvSpPr>
          <p:cNvPr id="5" name="Text Placeholder 4">
            <a:extLst>
              <a:ext uri="{FF2B5EF4-FFF2-40B4-BE49-F238E27FC236}">
                <a16:creationId xmlns:a16="http://schemas.microsoft.com/office/drawing/2014/main" id="{C9C77D97-8A99-CB1C-8900-B0B21A3280EA}"/>
              </a:ext>
            </a:extLst>
          </p:cNvPr>
          <p:cNvSpPr>
            <a:spLocks noGrp="1"/>
          </p:cNvSpPr>
          <p:nvPr>
            <p:ph type="body" sz="quarter" idx="3"/>
          </p:nvPr>
        </p:nvSpPr>
        <p:spPr>
          <a:xfrm>
            <a:off x="6172200" y="3643313"/>
            <a:ext cx="5183188" cy="538162"/>
          </a:xfrm>
        </p:spPr>
        <p:txBody>
          <a:bodyPr/>
          <a:lstStyle/>
          <a:p>
            <a:r>
              <a:rPr lang="en-US" dirty="0"/>
              <a:t>UDL</a:t>
            </a:r>
          </a:p>
        </p:txBody>
      </p:sp>
      <p:sp>
        <p:nvSpPr>
          <p:cNvPr id="6" name="Content Placeholder 5">
            <a:extLst>
              <a:ext uri="{FF2B5EF4-FFF2-40B4-BE49-F238E27FC236}">
                <a16:creationId xmlns:a16="http://schemas.microsoft.com/office/drawing/2014/main" id="{EB848ADE-9D2F-1F4B-5157-E01494103800}"/>
              </a:ext>
            </a:extLst>
          </p:cNvPr>
          <p:cNvSpPr>
            <a:spLocks noGrp="1"/>
          </p:cNvSpPr>
          <p:nvPr>
            <p:ph sz="quarter" idx="4"/>
          </p:nvPr>
        </p:nvSpPr>
        <p:spPr>
          <a:xfrm>
            <a:off x="6172200" y="4257675"/>
            <a:ext cx="5183188" cy="1931987"/>
          </a:xfrm>
        </p:spPr>
        <p:txBody>
          <a:bodyPr>
            <a:normAutofit fontScale="85000" lnSpcReduction="20000"/>
          </a:bodyPr>
          <a:lstStyle/>
          <a:p>
            <a:pPr marL="0" indent="0">
              <a:buNone/>
            </a:pPr>
            <a:r>
              <a:rPr lang="en-US" dirty="0"/>
              <a:t>Provides various formats so that learners have options. </a:t>
            </a:r>
          </a:p>
          <a:p>
            <a:pPr marL="0" indent="0">
              <a:buNone/>
            </a:pPr>
            <a:r>
              <a:rPr lang="en-US" dirty="0"/>
              <a:t>e.g. The option to submit answer an assignment question by submitting an essay, a video or a podcast</a:t>
            </a:r>
          </a:p>
        </p:txBody>
      </p:sp>
      <p:sp>
        <p:nvSpPr>
          <p:cNvPr id="7" name="Rectangle 6">
            <a:extLst>
              <a:ext uri="{FF2B5EF4-FFF2-40B4-BE49-F238E27FC236}">
                <a16:creationId xmlns:a16="http://schemas.microsoft.com/office/drawing/2014/main" id="{FECC812C-1C9A-9CD7-C856-427A6AB6E7E8}"/>
              </a:ext>
            </a:extLst>
          </p:cNvPr>
          <p:cNvSpPr/>
          <p:nvPr/>
        </p:nvSpPr>
        <p:spPr>
          <a:xfrm>
            <a:off x="0" y="0"/>
            <a:ext cx="12192000" cy="1825625"/>
          </a:xfrm>
          <a:prstGeom prst="rect">
            <a:avLst/>
          </a:prstGeom>
          <a:solidFill>
            <a:srgbClr val="D4EB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ECFC6AC5-6F3F-71C3-E41B-850DA6F30F32}"/>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44546A"/>
                </a:solidFill>
                <a:latin typeface="Verdana" panose="020B0604030504040204" pitchFamily="34" charset="0"/>
                <a:ea typeface="Verdana" panose="020B0604030504040204" pitchFamily="34" charset="0"/>
              </a:rPr>
              <a:t>Accessibility vs UDL</a:t>
            </a:r>
            <a:endParaRPr lang="en-US" dirty="0">
              <a:solidFill>
                <a:srgbClr val="44546A"/>
              </a:solidFill>
            </a:endParaRPr>
          </a:p>
        </p:txBody>
      </p:sp>
      <p:sp>
        <p:nvSpPr>
          <p:cNvPr id="9" name="TextBox 8">
            <a:extLst>
              <a:ext uri="{FF2B5EF4-FFF2-40B4-BE49-F238E27FC236}">
                <a16:creationId xmlns:a16="http://schemas.microsoft.com/office/drawing/2014/main" id="{624FC118-49F2-C11F-81DB-30199365779C}"/>
              </a:ext>
            </a:extLst>
          </p:cNvPr>
          <p:cNvSpPr txBox="1"/>
          <p:nvPr/>
        </p:nvSpPr>
        <p:spPr>
          <a:xfrm>
            <a:off x="981075" y="2312988"/>
            <a:ext cx="10372725" cy="830997"/>
          </a:xfrm>
          <a:prstGeom prst="rect">
            <a:avLst/>
          </a:prstGeom>
          <a:noFill/>
        </p:spPr>
        <p:txBody>
          <a:bodyPr wrap="square" rtlCol="0">
            <a:spAutoFit/>
          </a:bodyPr>
          <a:lstStyle/>
          <a:p>
            <a:r>
              <a:rPr lang="en-US" sz="2400" dirty="0"/>
              <a:t>Both Accessibility and UDL focus on giving all learners equal access including those with disabilities</a:t>
            </a:r>
          </a:p>
        </p:txBody>
      </p:sp>
    </p:spTree>
    <p:extLst>
      <p:ext uri="{BB962C8B-B14F-4D97-AF65-F5344CB8AC3E}">
        <p14:creationId xmlns:p14="http://schemas.microsoft.com/office/powerpoint/2010/main" val="378815220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62FE1E-2FB3-F500-1D34-37A1DDFD5953}"/>
              </a:ext>
            </a:extLst>
          </p:cNvPr>
          <p:cNvSpPr/>
          <p:nvPr/>
        </p:nvSpPr>
        <p:spPr>
          <a:xfrm>
            <a:off x="0" y="0"/>
            <a:ext cx="12192000" cy="1825625"/>
          </a:xfrm>
          <a:prstGeom prst="rect">
            <a:avLst/>
          </a:prstGeom>
          <a:solidFill>
            <a:srgbClr val="D4EB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4794AF1-F116-52C4-F5EC-20E3EE3F1F91}"/>
              </a:ext>
            </a:extLst>
          </p:cNvPr>
          <p:cNvSpPr>
            <a:spLocks noGrp="1"/>
          </p:cNvSpPr>
          <p:nvPr>
            <p:ph type="title"/>
          </p:nvPr>
        </p:nvSpPr>
        <p:spPr/>
        <p:txBody>
          <a:bodyPr>
            <a:normAutofit/>
          </a:bodyPr>
          <a:lstStyle/>
          <a:p>
            <a:r>
              <a:rPr lang="en-US" b="1" dirty="0">
                <a:solidFill>
                  <a:srgbClr val="44546A"/>
                </a:solidFill>
                <a:latin typeface="Verdana" panose="020B0604030504040204" pitchFamily="34" charset="0"/>
                <a:ea typeface="Verdana" panose="020B0604030504040204" pitchFamily="34" charset="0"/>
              </a:rPr>
              <a:t>Mobile design</a:t>
            </a:r>
            <a:endParaRPr lang="en-US" dirty="0">
              <a:solidFill>
                <a:srgbClr val="44546A"/>
              </a:solidFill>
            </a:endParaRPr>
          </a:p>
        </p:txBody>
      </p:sp>
      <p:sp>
        <p:nvSpPr>
          <p:cNvPr id="3" name="Content Placeholder 2">
            <a:extLst>
              <a:ext uri="{FF2B5EF4-FFF2-40B4-BE49-F238E27FC236}">
                <a16:creationId xmlns:a16="http://schemas.microsoft.com/office/drawing/2014/main" id="{2D98C3B9-2C3B-99DE-CDF0-BC6D344E8B8A}"/>
              </a:ext>
            </a:extLst>
          </p:cNvPr>
          <p:cNvSpPr>
            <a:spLocks noGrp="1"/>
          </p:cNvSpPr>
          <p:nvPr>
            <p:ph idx="1"/>
          </p:nvPr>
        </p:nvSpPr>
        <p:spPr>
          <a:xfrm>
            <a:off x="838200" y="2190750"/>
            <a:ext cx="10515600" cy="4172471"/>
          </a:xfrm>
        </p:spPr>
        <p:txBody>
          <a:bodyPr>
            <a:normAutofit/>
          </a:bodyPr>
          <a:lstStyle/>
          <a:p>
            <a:r>
              <a:rPr lang="en-US" sz="2000" dirty="0">
                <a:latin typeface="+mj-lt"/>
              </a:rPr>
              <a:t>Design for students using mobile phones</a:t>
            </a:r>
          </a:p>
          <a:p>
            <a:r>
              <a:rPr lang="en-US" sz="2000" dirty="0">
                <a:latin typeface="+mj-lt"/>
              </a:rPr>
              <a:t>Consideration of different size screens</a:t>
            </a:r>
          </a:p>
          <a:p>
            <a:r>
              <a:rPr lang="en-US" sz="2000" dirty="0">
                <a:latin typeface="+mj-lt"/>
              </a:rPr>
              <a:t>If you design with the smallest screen in mind, it will be accessible on all devices</a:t>
            </a:r>
          </a:p>
        </p:txBody>
      </p:sp>
    </p:spTree>
    <p:extLst>
      <p:ext uri="{BB962C8B-B14F-4D97-AF65-F5344CB8AC3E}">
        <p14:creationId xmlns:p14="http://schemas.microsoft.com/office/powerpoint/2010/main" val="182781775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79320-4F21-1F1D-9C11-346A3158B9C1}"/>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E46886B4-7D2E-CD1A-6F4D-D0D19E7B330E}"/>
              </a:ext>
            </a:extLst>
          </p:cNvPr>
          <p:cNvSpPr>
            <a:spLocks noGrp="1"/>
          </p:cNvSpPr>
          <p:nvPr>
            <p:ph idx="1"/>
          </p:nvPr>
        </p:nvSpPr>
        <p:spPr/>
        <p:txBody>
          <a:bodyPr/>
          <a:lstStyle/>
          <a:p>
            <a:r>
              <a:rPr lang="en-US" sz="1400" dirty="0">
                <a:effectLst/>
                <a:latin typeface="+mj-lt"/>
              </a:rPr>
              <a:t>‘</a:t>
            </a:r>
            <a:r>
              <a:rPr lang="en-US" sz="1600" dirty="0">
                <a:effectLst/>
                <a:latin typeface="+mj-lt"/>
              </a:rPr>
              <a:t>Dyslexia FAQ’. Yale Dyslexia, https://dyslexia.yale.edu/dyslexia/dyslexia-faq/. Accessed 3 Oct. 2023.</a:t>
            </a:r>
          </a:p>
          <a:p>
            <a:r>
              <a:rPr lang="en-US" sz="1600" dirty="0">
                <a:effectLst/>
                <a:latin typeface="+mj-lt"/>
              </a:rPr>
              <a:t>What Is Dyslexia – European Dyslexia Association. https://eda-info.eu/what-is-dyslexia/. Accessed 3 Oct. 2023.</a:t>
            </a:r>
          </a:p>
          <a:p>
            <a:r>
              <a:rPr lang="en-US" sz="1600" dirty="0">
                <a:effectLst/>
                <a:latin typeface="+mj-lt"/>
              </a:rPr>
              <a:t>‘Why Students with Disabilities Need Equal Access’. </a:t>
            </a:r>
            <a:r>
              <a:rPr lang="en-US" sz="1600" i="1" dirty="0">
                <a:effectLst/>
                <a:latin typeface="+mj-lt"/>
              </a:rPr>
              <a:t>Deque</a:t>
            </a:r>
            <a:r>
              <a:rPr lang="en-US" sz="1600" dirty="0">
                <a:effectLst/>
                <a:latin typeface="+mj-lt"/>
              </a:rPr>
              <a:t>, 22 Feb. 2022, https://www.deque.com/blog/digital-accessibility-for-educators-why-students-with-disabilities-need-equal-access/.</a:t>
            </a:r>
          </a:p>
          <a:p>
            <a:r>
              <a:rPr lang="en-US" sz="1600" dirty="0">
                <a:effectLst/>
                <a:latin typeface="+mj-lt"/>
              </a:rPr>
              <a:t>Reporter, Staff. ‘Addressing the Challenges of Dyslexia’. The Mail &amp; Guardian, 20 Sept. 2013, https://mg.co.za/article/2013-09-20-00-addressing-the-challenges-of-dyslexia/.</a:t>
            </a:r>
          </a:p>
          <a:p>
            <a:endParaRPr lang="en-US" sz="1600" dirty="0">
              <a:effectLst/>
              <a:latin typeface="+mj-lt"/>
            </a:endParaRPr>
          </a:p>
          <a:p>
            <a:endParaRPr lang="en-US" sz="1400" dirty="0">
              <a:effectLst/>
              <a:latin typeface="+mj-lt"/>
            </a:endParaRPr>
          </a:p>
          <a:p>
            <a:endParaRPr lang="en-US" sz="1800" dirty="0">
              <a:effectLst/>
              <a:latin typeface="Times New Roman" panose="02020603050405020304" pitchFamily="18" charset="0"/>
            </a:endParaRPr>
          </a:p>
          <a:p>
            <a:endParaRPr lang="en-US" dirty="0"/>
          </a:p>
        </p:txBody>
      </p:sp>
    </p:spTree>
    <p:extLst>
      <p:ext uri="{BB962C8B-B14F-4D97-AF65-F5344CB8AC3E}">
        <p14:creationId xmlns:p14="http://schemas.microsoft.com/office/powerpoint/2010/main" val="7739987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3A495C"/>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B55A6A6-819C-DDE9-149C-A03943151B12}"/>
              </a:ext>
            </a:extLst>
          </p:cNvPr>
          <p:cNvSpPr txBox="1"/>
          <p:nvPr/>
        </p:nvSpPr>
        <p:spPr>
          <a:xfrm>
            <a:off x="1338648" y="1720840"/>
            <a:ext cx="9514703" cy="3416320"/>
          </a:xfrm>
          <a:prstGeom prst="rect">
            <a:avLst/>
          </a:prstGeom>
          <a:noFill/>
        </p:spPr>
        <p:txBody>
          <a:bodyPr wrap="square" rtlCol="0">
            <a:spAutoFit/>
          </a:bodyPr>
          <a:lstStyle/>
          <a:p>
            <a:pPr algn="ctr"/>
            <a:r>
              <a:rPr lang="en-US" sz="7200" b="1" dirty="0">
                <a:solidFill>
                  <a:srgbClr val="D4EBEA"/>
                </a:solidFill>
                <a:latin typeface="Verdana" panose="020B0604030504040204" pitchFamily="34" charset="0"/>
                <a:ea typeface="Verdana" panose="020B0604030504040204" pitchFamily="34" charset="0"/>
              </a:rPr>
              <a:t>Thank you </a:t>
            </a:r>
          </a:p>
          <a:p>
            <a:pPr algn="ctr"/>
            <a:r>
              <a:rPr lang="en-US" sz="7200" b="1" dirty="0">
                <a:solidFill>
                  <a:srgbClr val="D4EBEA"/>
                </a:solidFill>
                <a:latin typeface="Verdana" panose="020B0604030504040204" pitchFamily="34" charset="0"/>
                <a:ea typeface="Verdana" panose="020B0604030504040204" pitchFamily="34" charset="0"/>
              </a:rPr>
              <a:t>for your participation</a:t>
            </a:r>
          </a:p>
        </p:txBody>
      </p:sp>
    </p:spTree>
    <p:extLst>
      <p:ext uri="{BB962C8B-B14F-4D97-AF65-F5344CB8AC3E}">
        <p14:creationId xmlns:p14="http://schemas.microsoft.com/office/powerpoint/2010/main" val="6091483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0C541B88-1AE9-40C3-AFD5-967787C197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E5F17139-31EE-46AC-B04F-DBBD852DD6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890596"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DF27FD0-6159-7602-E0BF-A5D292C6BFD9}"/>
              </a:ext>
            </a:extLst>
          </p:cNvPr>
          <p:cNvSpPr>
            <a:spLocks noGrp="1"/>
          </p:cNvSpPr>
          <p:nvPr>
            <p:ph type="title"/>
          </p:nvPr>
        </p:nvSpPr>
        <p:spPr>
          <a:xfrm>
            <a:off x="838200" y="1195697"/>
            <a:ext cx="3200400" cy="4238118"/>
          </a:xfrm>
        </p:spPr>
        <p:txBody>
          <a:bodyPr>
            <a:normAutofit/>
          </a:bodyPr>
          <a:lstStyle/>
          <a:p>
            <a:r>
              <a:rPr lang="en-US" sz="4100" b="1" dirty="0">
                <a:solidFill>
                  <a:schemeClr val="bg1"/>
                </a:solidFill>
                <a:latin typeface="Verdana" panose="020B0604030504040204" pitchFamily="34" charset="0"/>
                <a:ea typeface="Verdana" panose="020B0604030504040204" pitchFamily="34" charset="0"/>
              </a:rPr>
              <a:t>Learning outcomes</a:t>
            </a:r>
          </a:p>
        </p:txBody>
      </p:sp>
      <p:grpSp>
        <p:nvGrpSpPr>
          <p:cNvPr id="23" name="Graphic 38">
            <a:extLst>
              <a:ext uri="{FF2B5EF4-FFF2-40B4-BE49-F238E27FC236}">
                <a16:creationId xmlns:a16="http://schemas.microsoft.com/office/drawing/2014/main" id="{7CF625D3-71A3-4F30-A096-8EF334E959D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02912"/>
            <a:ext cx="1910252" cy="709660"/>
            <a:chOff x="2267504" y="2540250"/>
            <a:chExt cx="1990951" cy="739640"/>
          </a:xfrm>
          <a:solidFill>
            <a:schemeClr val="bg1"/>
          </a:solidFill>
        </p:grpSpPr>
        <p:sp>
          <p:nvSpPr>
            <p:cNvPr id="24" name="Freeform: Shape 23">
              <a:extLst>
                <a:ext uri="{FF2B5EF4-FFF2-40B4-BE49-F238E27FC236}">
                  <a16:creationId xmlns:a16="http://schemas.microsoft.com/office/drawing/2014/main" id="{C6754E2F-F56E-4BA3-99DD-8EBF110E34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67504" y="254025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5835 h 286230"/>
                <a:gd name="connsiteX8" fmla="*/ 255835 w 1990951"/>
                <a:gd name="connsiteY8" fmla="*/ 0 h 286230"/>
                <a:gd name="connsiteX9" fmla="*/ 504071 w 1990951"/>
                <a:gd name="connsiteY9" fmla="*/ 245703 h 286230"/>
                <a:gd name="connsiteX10" fmla="*/ 749773 w 1990951"/>
                <a:gd name="connsiteY10" fmla="*/ 0 h 286230"/>
                <a:gd name="connsiteX11" fmla="*/ 995476 w 1990951"/>
                <a:gd name="connsiteY11" fmla="*/ 245703 h 286230"/>
                <a:gd name="connsiteX12" fmla="*/ 1243712 w 1990951"/>
                <a:gd name="connsiteY12" fmla="*/ 0 h 286230"/>
                <a:gd name="connsiteX13" fmla="*/ 1489414 w 1990951"/>
                <a:gd name="connsiteY13" fmla="*/ 245703 h 286230"/>
                <a:gd name="connsiteX14" fmla="*/ 1735117 w 1990951"/>
                <a:gd name="connsiteY14" fmla="*/ 0 h 286230"/>
                <a:gd name="connsiteX15" fmla="*/ 1990952 w 1990951"/>
                <a:gd name="connsiteY15" fmla="*/ 255835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5835"/>
                  </a:lnTo>
                  <a:lnTo>
                    <a:pt x="255835" y="0"/>
                  </a:lnTo>
                  <a:lnTo>
                    <a:pt x="504071" y="245703"/>
                  </a:lnTo>
                  <a:lnTo>
                    <a:pt x="749773" y="0"/>
                  </a:lnTo>
                  <a:lnTo>
                    <a:pt x="995476" y="245703"/>
                  </a:lnTo>
                  <a:lnTo>
                    <a:pt x="1243712" y="0"/>
                  </a:lnTo>
                  <a:lnTo>
                    <a:pt x="1489414" y="245703"/>
                  </a:lnTo>
                  <a:lnTo>
                    <a:pt x="1735117" y="0"/>
                  </a:lnTo>
                  <a:lnTo>
                    <a:pt x="1990952" y="255835"/>
                  </a:lnTo>
                  <a:lnTo>
                    <a:pt x="1973221" y="276099"/>
                  </a:lnTo>
                  <a:lnTo>
                    <a:pt x="1735117" y="40528"/>
                  </a:lnTo>
                  <a:close/>
                </a:path>
              </a:pathLst>
            </a:custGeom>
            <a:grpFill/>
            <a:ln w="25320" cap="flat">
              <a:noFill/>
              <a:prstDash val="solid"/>
              <a:miter/>
            </a:ln>
          </p:spPr>
          <p:txBody>
            <a:bodyPr rtlCol="0" anchor="ctr"/>
            <a:lstStyle/>
            <a:p>
              <a:endParaRPr lang="en-US" dirty="0"/>
            </a:p>
          </p:txBody>
        </p:sp>
        <p:sp>
          <p:nvSpPr>
            <p:cNvPr id="25" name="Freeform: Shape 24">
              <a:extLst>
                <a:ext uri="{FF2B5EF4-FFF2-40B4-BE49-F238E27FC236}">
                  <a16:creationId xmlns:a16="http://schemas.microsoft.com/office/drawing/2014/main" id="{24A69059-7C49-49C6-B071-F2A9B558E0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67504" y="299366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8368 h 286230"/>
                <a:gd name="connsiteX8" fmla="*/ 255835 w 1990951"/>
                <a:gd name="connsiteY8" fmla="*/ 0 h 286230"/>
                <a:gd name="connsiteX9" fmla="*/ 504071 w 1990951"/>
                <a:gd name="connsiteY9" fmla="*/ 248236 h 286230"/>
                <a:gd name="connsiteX10" fmla="*/ 749773 w 1990951"/>
                <a:gd name="connsiteY10" fmla="*/ 0 h 286230"/>
                <a:gd name="connsiteX11" fmla="*/ 995476 w 1990951"/>
                <a:gd name="connsiteY11" fmla="*/ 248236 h 286230"/>
                <a:gd name="connsiteX12" fmla="*/ 1243712 w 1990951"/>
                <a:gd name="connsiteY12" fmla="*/ 0 h 286230"/>
                <a:gd name="connsiteX13" fmla="*/ 1489414 w 1990951"/>
                <a:gd name="connsiteY13" fmla="*/ 248236 h 286230"/>
                <a:gd name="connsiteX14" fmla="*/ 1735117 w 1990951"/>
                <a:gd name="connsiteY14" fmla="*/ 0 h 286230"/>
                <a:gd name="connsiteX15" fmla="*/ 1990952 w 1990951"/>
                <a:gd name="connsiteY15" fmla="*/ 258368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8368"/>
                  </a:lnTo>
                  <a:lnTo>
                    <a:pt x="255835" y="0"/>
                  </a:lnTo>
                  <a:lnTo>
                    <a:pt x="504071" y="248236"/>
                  </a:lnTo>
                  <a:lnTo>
                    <a:pt x="749773" y="0"/>
                  </a:lnTo>
                  <a:lnTo>
                    <a:pt x="995476" y="248236"/>
                  </a:lnTo>
                  <a:lnTo>
                    <a:pt x="1243712" y="0"/>
                  </a:lnTo>
                  <a:lnTo>
                    <a:pt x="1489414" y="248236"/>
                  </a:lnTo>
                  <a:lnTo>
                    <a:pt x="1735117" y="0"/>
                  </a:lnTo>
                  <a:lnTo>
                    <a:pt x="1990952" y="258368"/>
                  </a:lnTo>
                  <a:lnTo>
                    <a:pt x="1973221" y="276099"/>
                  </a:lnTo>
                  <a:lnTo>
                    <a:pt x="1735117" y="40528"/>
                  </a:lnTo>
                  <a:close/>
                </a:path>
              </a:pathLst>
            </a:custGeom>
            <a:grpFill/>
            <a:ln w="25320" cap="flat">
              <a:noFill/>
              <a:prstDash val="solid"/>
              <a:miter/>
            </a:ln>
          </p:spPr>
          <p:txBody>
            <a:bodyPr rtlCol="0" anchor="ctr"/>
            <a:lstStyle/>
            <a:p>
              <a:endParaRPr lang="en-US"/>
            </a:p>
          </p:txBody>
        </p:sp>
      </p:grpSp>
      <p:sp>
        <p:nvSpPr>
          <p:cNvPr id="27" name="Oval 26">
            <a:extLst>
              <a:ext uri="{FF2B5EF4-FFF2-40B4-BE49-F238E27FC236}">
                <a16:creationId xmlns:a16="http://schemas.microsoft.com/office/drawing/2014/main" id="{89D16701-DA76-4F72-BB63-E2C3FFBDFE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260" y="4752208"/>
            <a:ext cx="365021" cy="365021"/>
          </a:xfrm>
          <a:prstGeom prst="ellipse">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Oval 28">
            <a:extLst>
              <a:ext uri="{FF2B5EF4-FFF2-40B4-BE49-F238E27FC236}">
                <a16:creationId xmlns:a16="http://schemas.microsoft.com/office/drawing/2014/main" id="{1CC28BE1-9DC6-43FE-9582-39F091098D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260" y="4752208"/>
            <a:ext cx="365021" cy="365021"/>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31" name="Graphic 4">
            <a:extLst>
              <a:ext uri="{FF2B5EF4-FFF2-40B4-BE49-F238E27FC236}">
                <a16:creationId xmlns:a16="http://schemas.microsoft.com/office/drawing/2014/main" id="{AF9AF3F3-CE0C-4125-BDD7-346487FA0B4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09667" y="5539935"/>
            <a:ext cx="975169" cy="975171"/>
            <a:chOff x="5829300" y="3162300"/>
            <a:chExt cx="532256" cy="532257"/>
          </a:xfrm>
          <a:solidFill>
            <a:schemeClr val="bg1"/>
          </a:solidFill>
        </p:grpSpPr>
        <p:sp>
          <p:nvSpPr>
            <p:cNvPr id="32" name="Freeform: Shape 31">
              <a:extLst>
                <a:ext uri="{FF2B5EF4-FFF2-40B4-BE49-F238E27FC236}">
                  <a16:creationId xmlns:a16="http://schemas.microsoft.com/office/drawing/2014/main" id="{B31DFBFA-CF4D-4940-9086-26F83E5C6B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9208" y="3192208"/>
              <a:ext cx="112966" cy="11296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27854033-BD20-4C77-8C5B-048F4B3BDD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1205" y="3164205"/>
              <a:ext cx="230314" cy="230314"/>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BC93AA74-BEB3-444F-835B-7AA6ECE617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29300" y="3162300"/>
              <a:ext cx="294131" cy="294131"/>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9525"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F00DF1C9-6952-4704-B8B3-95406E18E4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7205" y="3170110"/>
              <a:ext cx="337184" cy="337280"/>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B34783FD-297C-40D2-964B-DBAE4DE283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3207" y="3186207"/>
              <a:ext cx="364617" cy="364617"/>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DE621623-0357-4FD5-A1AC-4005010259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5305" y="3208305"/>
              <a:ext cx="380238" cy="380238"/>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9525"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024F346E-10A0-458F-A9CA-8C0079472F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02832" y="3235832"/>
              <a:ext cx="385191" cy="385191"/>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9525"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7937A2F7-01A9-47F3-BED6-B61D998408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35789" y="3268313"/>
              <a:ext cx="379761" cy="380237"/>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9525"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5B44DAF8-5073-441A-82E1-180385D35F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2841" y="3305841"/>
              <a:ext cx="364807" cy="364807"/>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9525"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52B0413D-0E36-4A90-8E6A-9EDC676A60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16370" y="3349466"/>
              <a:ext cx="337280" cy="337280"/>
            </a:xfrm>
            <a:custGeom>
              <a:avLst/>
              <a:gdLst>
                <a:gd name="connsiteX0" fmla="*/ 333470 w 337280"/>
                <a:gd name="connsiteY0" fmla="*/ 0 h 337280"/>
                <a:gd name="connsiteX1" fmla="*/ 337280 w 337280"/>
                <a:gd name="connsiteY1" fmla="*/ 13430 h 337280"/>
                <a:gd name="connsiteX2" fmla="*/ 13430 w 337280"/>
                <a:gd name="connsiteY2" fmla="*/ 337280 h 337280"/>
                <a:gd name="connsiteX3" fmla="*/ 0 w 337280"/>
                <a:gd name="connsiteY3" fmla="*/ 333470 h 337280"/>
              </a:gdLst>
              <a:ahLst/>
              <a:cxnLst>
                <a:cxn ang="0">
                  <a:pos x="connsiteX0" y="connsiteY0"/>
                </a:cxn>
                <a:cxn ang="0">
                  <a:pos x="connsiteX1" y="connsiteY1"/>
                </a:cxn>
                <a:cxn ang="0">
                  <a:pos x="connsiteX2" y="connsiteY2"/>
                </a:cxn>
                <a:cxn ang="0">
                  <a:pos x="connsiteX3" y="connsiteY3"/>
                </a:cxn>
              </a:cxnLst>
              <a:rect l="l" t="t" r="r" b="b"/>
              <a:pathLst>
                <a:path w="337280" h="337280">
                  <a:moveTo>
                    <a:pt x="333470" y="0"/>
                  </a:moveTo>
                  <a:cubicBezTo>
                    <a:pt x="334899" y="4382"/>
                    <a:pt x="336137" y="8858"/>
                    <a:pt x="337280" y="13430"/>
                  </a:cubicBezTo>
                  <a:lnTo>
                    <a:pt x="13430" y="337280"/>
                  </a:lnTo>
                  <a:cubicBezTo>
                    <a:pt x="8858" y="336137"/>
                    <a:pt x="4382" y="334899"/>
                    <a:pt x="0" y="333470"/>
                  </a:cubicBezTo>
                  <a:close/>
                </a:path>
              </a:pathLst>
            </a:custGeom>
            <a:grpFill/>
            <a:ln w="9525"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86059ECF-0D50-48AD-B67A-645EC29D33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67329" y="3400425"/>
              <a:ext cx="294227" cy="294132"/>
            </a:xfrm>
            <a:custGeom>
              <a:avLst/>
              <a:gdLst>
                <a:gd name="connsiteX0" fmla="*/ 292989 w 294227"/>
                <a:gd name="connsiteY0" fmla="*/ 0 h 294132"/>
                <a:gd name="connsiteX1" fmla="*/ 294227 w 294227"/>
                <a:gd name="connsiteY1" fmla="*/ 15907 h 294132"/>
                <a:gd name="connsiteX2" fmla="*/ 15907 w 294227"/>
                <a:gd name="connsiteY2" fmla="*/ 294132 h 294132"/>
                <a:gd name="connsiteX3" fmla="*/ 0 w 294227"/>
                <a:gd name="connsiteY3" fmla="*/ 292894 h 294132"/>
              </a:gdLst>
              <a:ahLst/>
              <a:cxnLst>
                <a:cxn ang="0">
                  <a:pos x="connsiteX0" y="connsiteY0"/>
                </a:cxn>
                <a:cxn ang="0">
                  <a:pos x="connsiteX1" y="connsiteY1"/>
                </a:cxn>
                <a:cxn ang="0">
                  <a:pos x="connsiteX2" y="connsiteY2"/>
                </a:cxn>
                <a:cxn ang="0">
                  <a:pos x="connsiteX3" y="connsiteY3"/>
                </a:cxn>
              </a:cxnLst>
              <a:rect l="l" t="t" r="r" b="b"/>
              <a:pathLst>
                <a:path w="294227" h="294132">
                  <a:moveTo>
                    <a:pt x="292989" y="0"/>
                  </a:moveTo>
                  <a:cubicBezTo>
                    <a:pt x="293561" y="5334"/>
                    <a:pt x="293942" y="10668"/>
                    <a:pt x="294227" y="15907"/>
                  </a:cubicBezTo>
                  <a:lnTo>
                    <a:pt x="15907" y="294132"/>
                  </a:lnTo>
                  <a:cubicBezTo>
                    <a:pt x="10668" y="294132"/>
                    <a:pt x="5334" y="293465"/>
                    <a:pt x="0" y="292894"/>
                  </a:cubicBezTo>
                  <a:close/>
                </a:path>
              </a:pathLst>
            </a:custGeom>
            <a:grpFill/>
            <a:ln w="9525"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B394906F-6BF2-447E-9886-F12708E128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29337" y="3462337"/>
              <a:ext cx="230314" cy="230314"/>
            </a:xfrm>
            <a:custGeom>
              <a:avLst/>
              <a:gdLst>
                <a:gd name="connsiteX0" fmla="*/ 230315 w 230314"/>
                <a:gd name="connsiteY0" fmla="*/ 0 h 230314"/>
                <a:gd name="connsiteX1" fmla="*/ 226886 w 230314"/>
                <a:gd name="connsiteY1" fmla="*/ 20574 h 230314"/>
                <a:gd name="connsiteX2" fmla="*/ 20669 w 230314"/>
                <a:gd name="connsiteY2" fmla="*/ 226790 h 230314"/>
                <a:gd name="connsiteX3" fmla="*/ 0 w 230314"/>
                <a:gd name="connsiteY3" fmla="*/ 230315 h 230314"/>
              </a:gdLst>
              <a:ahLst/>
              <a:cxnLst>
                <a:cxn ang="0">
                  <a:pos x="connsiteX0" y="connsiteY0"/>
                </a:cxn>
                <a:cxn ang="0">
                  <a:pos x="connsiteX1" y="connsiteY1"/>
                </a:cxn>
                <a:cxn ang="0">
                  <a:pos x="connsiteX2" y="connsiteY2"/>
                </a:cxn>
                <a:cxn ang="0">
                  <a:pos x="connsiteX3" y="connsiteY3"/>
                </a:cxn>
              </a:cxnLst>
              <a:rect l="l" t="t" r="r" b="b"/>
              <a:pathLst>
                <a:path w="230314" h="230314">
                  <a:moveTo>
                    <a:pt x="230315" y="0"/>
                  </a:moveTo>
                  <a:cubicBezTo>
                    <a:pt x="229457" y="6953"/>
                    <a:pt x="228314" y="13716"/>
                    <a:pt x="226886" y="20574"/>
                  </a:cubicBezTo>
                  <a:lnTo>
                    <a:pt x="20669" y="226790"/>
                  </a:lnTo>
                  <a:cubicBezTo>
                    <a:pt x="13811" y="228314"/>
                    <a:pt x="6953" y="229457"/>
                    <a:pt x="0" y="230315"/>
                  </a:cubicBezTo>
                  <a:close/>
                </a:path>
              </a:pathLst>
            </a:custGeom>
            <a:grpFill/>
            <a:ln w="9525"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A45EB96B-215A-4EBF-A594-2B08222339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18682" y="3551682"/>
              <a:ext cx="112871" cy="112871"/>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9525" cap="flat">
              <a:noFill/>
              <a:prstDash val="solid"/>
              <a:miter/>
            </a:ln>
          </p:spPr>
          <p:txBody>
            <a:bodyPr rtlCol="0" anchor="ctr"/>
            <a:lstStyle/>
            <a:p>
              <a:endParaRPr lang="en-US" dirty="0"/>
            </a:p>
          </p:txBody>
        </p:sp>
      </p:grpSp>
      <p:sp>
        <p:nvSpPr>
          <p:cNvPr id="9" name="Rectangle: Rounded Corners 8">
            <a:extLst>
              <a:ext uri="{FF2B5EF4-FFF2-40B4-BE49-F238E27FC236}">
                <a16:creationId xmlns:a16="http://schemas.microsoft.com/office/drawing/2014/main" id="{1222AD4B-4B52-4B40-5100-8CC4785754C9}"/>
              </a:ext>
            </a:extLst>
          </p:cNvPr>
          <p:cNvSpPr/>
          <p:nvPr/>
        </p:nvSpPr>
        <p:spPr>
          <a:xfrm>
            <a:off x="5484139" y="478257"/>
            <a:ext cx="6301601" cy="5901486"/>
          </a:xfrm>
          <a:prstGeom prst="roundRect">
            <a:avLst>
              <a:gd name="adj" fmla="val 10000"/>
            </a:avLst>
          </a:prstGeom>
        </p:spPr>
        <p:style>
          <a:lnRef idx="0">
            <a:schemeClr val="dk1">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sp>
      <p:sp>
        <p:nvSpPr>
          <p:cNvPr id="11" name="Freeform: Shape 10">
            <a:extLst>
              <a:ext uri="{FF2B5EF4-FFF2-40B4-BE49-F238E27FC236}">
                <a16:creationId xmlns:a16="http://schemas.microsoft.com/office/drawing/2014/main" id="{FB9AD6CA-B127-4F15-87A4-FF379FE57F34}"/>
              </a:ext>
            </a:extLst>
          </p:cNvPr>
          <p:cNvSpPr/>
          <p:nvPr/>
        </p:nvSpPr>
        <p:spPr>
          <a:xfrm>
            <a:off x="5773935" y="911243"/>
            <a:ext cx="6027263" cy="5116275"/>
          </a:xfrm>
          <a:custGeom>
            <a:avLst/>
            <a:gdLst>
              <a:gd name="connsiteX0" fmla="*/ 0 w 4362067"/>
              <a:gd name="connsiteY0" fmla="*/ 0 h 1679249"/>
              <a:gd name="connsiteX1" fmla="*/ 4362067 w 4362067"/>
              <a:gd name="connsiteY1" fmla="*/ 0 h 1679249"/>
              <a:gd name="connsiteX2" fmla="*/ 4362067 w 4362067"/>
              <a:gd name="connsiteY2" fmla="*/ 1679249 h 1679249"/>
              <a:gd name="connsiteX3" fmla="*/ 0 w 4362067"/>
              <a:gd name="connsiteY3" fmla="*/ 1679249 h 1679249"/>
              <a:gd name="connsiteX4" fmla="*/ 0 w 4362067"/>
              <a:gd name="connsiteY4" fmla="*/ 0 h 16792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62067" h="1679249">
                <a:moveTo>
                  <a:pt x="0" y="0"/>
                </a:moveTo>
                <a:lnTo>
                  <a:pt x="4362067" y="0"/>
                </a:lnTo>
                <a:lnTo>
                  <a:pt x="4362067" y="1679249"/>
                </a:lnTo>
                <a:lnTo>
                  <a:pt x="0" y="167924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77721" tIns="177721" rIns="177721" bIns="177721" numCol="1" spcCol="1270" anchor="ctr" anchorCtr="0">
            <a:noAutofit/>
          </a:bodyPr>
          <a:lstStyle/>
          <a:p>
            <a:pPr marL="0" lvl="0" indent="0" algn="l" defTabSz="1066800">
              <a:lnSpc>
                <a:spcPct val="90000"/>
              </a:lnSpc>
              <a:spcBef>
                <a:spcPct val="0"/>
              </a:spcBef>
              <a:spcAft>
                <a:spcPct val="35000"/>
              </a:spcAft>
              <a:buNone/>
            </a:pPr>
            <a:r>
              <a:rPr lang="en-US" sz="4000" kern="1200" dirty="0"/>
              <a:t>Create your own version of the Drone Mapping course that is optimized for your students and your learning environment in </a:t>
            </a:r>
            <a:r>
              <a:rPr lang="en-US" sz="4000" dirty="0"/>
              <a:t>M</a:t>
            </a:r>
            <a:r>
              <a:rPr lang="en-US" sz="4000" kern="1200" dirty="0"/>
              <a:t>oodle</a:t>
            </a:r>
          </a:p>
        </p:txBody>
      </p:sp>
      <p:sp>
        <p:nvSpPr>
          <p:cNvPr id="6" name="Rectangle 5">
            <a:extLst>
              <a:ext uri="{FF2B5EF4-FFF2-40B4-BE49-F238E27FC236}">
                <a16:creationId xmlns:a16="http://schemas.microsoft.com/office/drawing/2014/main" id="{D23D0242-0F90-7861-DCA0-522D50A1FA0F}"/>
              </a:ext>
            </a:extLst>
          </p:cNvPr>
          <p:cNvSpPr/>
          <p:nvPr/>
        </p:nvSpPr>
        <p:spPr>
          <a:xfrm>
            <a:off x="0" y="0"/>
            <a:ext cx="4890596" cy="6858000"/>
          </a:xfrm>
          <a:prstGeom prst="rect">
            <a:avLst/>
          </a:prstGeom>
          <a:solidFill>
            <a:srgbClr val="D4EB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1">
            <a:extLst>
              <a:ext uri="{FF2B5EF4-FFF2-40B4-BE49-F238E27FC236}">
                <a16:creationId xmlns:a16="http://schemas.microsoft.com/office/drawing/2014/main" id="{E6C11A8A-20C7-21C3-CED0-3A41A85A67A4}"/>
              </a:ext>
            </a:extLst>
          </p:cNvPr>
          <p:cNvSpPr txBox="1">
            <a:spLocks/>
          </p:cNvSpPr>
          <p:nvPr/>
        </p:nvSpPr>
        <p:spPr>
          <a:xfrm>
            <a:off x="838191" y="1309941"/>
            <a:ext cx="3200400" cy="423811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100" b="1" dirty="0">
                <a:solidFill>
                  <a:srgbClr val="44546A"/>
                </a:solidFill>
                <a:latin typeface="Verdana" panose="020B0604030504040204" pitchFamily="34" charset="0"/>
                <a:ea typeface="Verdana" panose="020B0604030504040204" pitchFamily="34" charset="0"/>
              </a:rPr>
              <a:t>Goal</a:t>
            </a:r>
          </a:p>
        </p:txBody>
      </p:sp>
      <p:sp>
        <p:nvSpPr>
          <p:cNvPr id="3" name="TextBox 2">
            <a:extLst>
              <a:ext uri="{FF2B5EF4-FFF2-40B4-BE49-F238E27FC236}">
                <a16:creationId xmlns:a16="http://schemas.microsoft.com/office/drawing/2014/main" id="{BA4F096C-4A25-EC52-1E98-F17DC54905F2}"/>
              </a:ext>
            </a:extLst>
          </p:cNvPr>
          <p:cNvSpPr txBox="1"/>
          <p:nvPr/>
        </p:nvSpPr>
        <p:spPr>
          <a:xfrm>
            <a:off x="112734" y="6400800"/>
            <a:ext cx="475989" cy="369332"/>
          </a:xfrm>
          <a:prstGeom prst="rect">
            <a:avLst/>
          </a:prstGeom>
          <a:noFill/>
        </p:spPr>
        <p:txBody>
          <a:bodyPr wrap="square" rtlCol="0">
            <a:spAutoFit/>
          </a:bodyPr>
          <a:lstStyle/>
          <a:p>
            <a:r>
              <a:rPr lang="en-US" dirty="0"/>
              <a:t>3</a:t>
            </a:r>
          </a:p>
        </p:txBody>
      </p:sp>
    </p:spTree>
    <p:extLst>
      <p:ext uri="{BB962C8B-B14F-4D97-AF65-F5344CB8AC3E}">
        <p14:creationId xmlns:p14="http://schemas.microsoft.com/office/powerpoint/2010/main" val="101069869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051C2C"/>
        </a:solidFill>
        <a:effectLst/>
      </p:bgPr>
    </p:bg>
    <p:spTree>
      <p:nvGrpSpPr>
        <p:cNvPr id="1" name=""/>
        <p:cNvGrpSpPr/>
        <p:nvPr/>
      </p:nvGrpSpPr>
      <p:grpSpPr>
        <a:xfrm>
          <a:off x="0" y="0"/>
          <a:ext cx="0" cy="0"/>
          <a:chOff x="0" y="0"/>
          <a:chExt cx="0" cy="0"/>
        </a:xfrm>
      </p:grpSpPr>
      <p:pic>
        <p:nvPicPr>
          <p:cNvPr id="3" name="Picture 2" descr="A diagram of a circle with text&#10;&#10;Description automatically generated">
            <a:extLst>
              <a:ext uri="{FF2B5EF4-FFF2-40B4-BE49-F238E27FC236}">
                <a16:creationId xmlns:a16="http://schemas.microsoft.com/office/drawing/2014/main" id="{AD23A399-5C65-4FE3-E651-511E0EB615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76500" y="441120"/>
            <a:ext cx="7238999" cy="5975759"/>
          </a:xfrm>
          <a:prstGeom prst="rect">
            <a:avLst/>
          </a:prstGeom>
        </p:spPr>
      </p:pic>
    </p:spTree>
    <p:extLst>
      <p:ext uri="{BB962C8B-B14F-4D97-AF65-F5344CB8AC3E}">
        <p14:creationId xmlns:p14="http://schemas.microsoft.com/office/powerpoint/2010/main" val="3065251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0C541B88-1AE9-40C3-AFD5-967787C197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E5F17139-31EE-46AC-B04F-DBBD852DD6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890596"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DF27FD0-6159-7602-E0BF-A5D292C6BFD9}"/>
              </a:ext>
            </a:extLst>
          </p:cNvPr>
          <p:cNvSpPr>
            <a:spLocks noGrp="1"/>
          </p:cNvSpPr>
          <p:nvPr>
            <p:ph type="title"/>
          </p:nvPr>
        </p:nvSpPr>
        <p:spPr>
          <a:xfrm>
            <a:off x="838200" y="1195697"/>
            <a:ext cx="3200400" cy="4238118"/>
          </a:xfrm>
        </p:spPr>
        <p:txBody>
          <a:bodyPr>
            <a:normAutofit/>
          </a:bodyPr>
          <a:lstStyle/>
          <a:p>
            <a:r>
              <a:rPr lang="en-US" sz="4100" b="1" dirty="0">
                <a:solidFill>
                  <a:schemeClr val="bg1"/>
                </a:solidFill>
                <a:latin typeface="Verdana" panose="020B0604030504040204" pitchFamily="34" charset="0"/>
                <a:ea typeface="Verdana" panose="020B0604030504040204" pitchFamily="34" charset="0"/>
              </a:rPr>
              <a:t>Learning outcomes</a:t>
            </a:r>
          </a:p>
        </p:txBody>
      </p:sp>
      <p:grpSp>
        <p:nvGrpSpPr>
          <p:cNvPr id="23" name="Graphic 38">
            <a:extLst>
              <a:ext uri="{FF2B5EF4-FFF2-40B4-BE49-F238E27FC236}">
                <a16:creationId xmlns:a16="http://schemas.microsoft.com/office/drawing/2014/main" id="{7CF625D3-71A3-4F30-A096-8EF334E959D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02912"/>
            <a:ext cx="1910252" cy="709660"/>
            <a:chOff x="2267504" y="2540250"/>
            <a:chExt cx="1990951" cy="739640"/>
          </a:xfrm>
          <a:solidFill>
            <a:schemeClr val="bg1"/>
          </a:solidFill>
        </p:grpSpPr>
        <p:sp>
          <p:nvSpPr>
            <p:cNvPr id="24" name="Freeform: Shape 23">
              <a:extLst>
                <a:ext uri="{FF2B5EF4-FFF2-40B4-BE49-F238E27FC236}">
                  <a16:creationId xmlns:a16="http://schemas.microsoft.com/office/drawing/2014/main" id="{C6754E2F-F56E-4BA3-99DD-8EBF110E34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67504" y="254025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5835 h 286230"/>
                <a:gd name="connsiteX8" fmla="*/ 255835 w 1990951"/>
                <a:gd name="connsiteY8" fmla="*/ 0 h 286230"/>
                <a:gd name="connsiteX9" fmla="*/ 504071 w 1990951"/>
                <a:gd name="connsiteY9" fmla="*/ 245703 h 286230"/>
                <a:gd name="connsiteX10" fmla="*/ 749773 w 1990951"/>
                <a:gd name="connsiteY10" fmla="*/ 0 h 286230"/>
                <a:gd name="connsiteX11" fmla="*/ 995476 w 1990951"/>
                <a:gd name="connsiteY11" fmla="*/ 245703 h 286230"/>
                <a:gd name="connsiteX12" fmla="*/ 1243712 w 1990951"/>
                <a:gd name="connsiteY12" fmla="*/ 0 h 286230"/>
                <a:gd name="connsiteX13" fmla="*/ 1489414 w 1990951"/>
                <a:gd name="connsiteY13" fmla="*/ 245703 h 286230"/>
                <a:gd name="connsiteX14" fmla="*/ 1735117 w 1990951"/>
                <a:gd name="connsiteY14" fmla="*/ 0 h 286230"/>
                <a:gd name="connsiteX15" fmla="*/ 1990952 w 1990951"/>
                <a:gd name="connsiteY15" fmla="*/ 255835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5835"/>
                  </a:lnTo>
                  <a:lnTo>
                    <a:pt x="255835" y="0"/>
                  </a:lnTo>
                  <a:lnTo>
                    <a:pt x="504071" y="245703"/>
                  </a:lnTo>
                  <a:lnTo>
                    <a:pt x="749773" y="0"/>
                  </a:lnTo>
                  <a:lnTo>
                    <a:pt x="995476" y="245703"/>
                  </a:lnTo>
                  <a:lnTo>
                    <a:pt x="1243712" y="0"/>
                  </a:lnTo>
                  <a:lnTo>
                    <a:pt x="1489414" y="245703"/>
                  </a:lnTo>
                  <a:lnTo>
                    <a:pt x="1735117" y="0"/>
                  </a:lnTo>
                  <a:lnTo>
                    <a:pt x="1990952" y="255835"/>
                  </a:lnTo>
                  <a:lnTo>
                    <a:pt x="1973221" y="276099"/>
                  </a:lnTo>
                  <a:lnTo>
                    <a:pt x="1735117" y="40528"/>
                  </a:lnTo>
                  <a:close/>
                </a:path>
              </a:pathLst>
            </a:custGeom>
            <a:grpFill/>
            <a:ln w="25320" cap="flat">
              <a:noFill/>
              <a:prstDash val="solid"/>
              <a:miter/>
            </a:ln>
          </p:spPr>
          <p:txBody>
            <a:bodyPr rtlCol="0" anchor="ctr"/>
            <a:lstStyle/>
            <a:p>
              <a:endParaRPr lang="en-US" dirty="0"/>
            </a:p>
          </p:txBody>
        </p:sp>
        <p:sp>
          <p:nvSpPr>
            <p:cNvPr id="25" name="Freeform: Shape 24">
              <a:extLst>
                <a:ext uri="{FF2B5EF4-FFF2-40B4-BE49-F238E27FC236}">
                  <a16:creationId xmlns:a16="http://schemas.microsoft.com/office/drawing/2014/main" id="{24A69059-7C49-49C6-B071-F2A9B558E0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67504" y="299366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8368 h 286230"/>
                <a:gd name="connsiteX8" fmla="*/ 255835 w 1990951"/>
                <a:gd name="connsiteY8" fmla="*/ 0 h 286230"/>
                <a:gd name="connsiteX9" fmla="*/ 504071 w 1990951"/>
                <a:gd name="connsiteY9" fmla="*/ 248236 h 286230"/>
                <a:gd name="connsiteX10" fmla="*/ 749773 w 1990951"/>
                <a:gd name="connsiteY10" fmla="*/ 0 h 286230"/>
                <a:gd name="connsiteX11" fmla="*/ 995476 w 1990951"/>
                <a:gd name="connsiteY11" fmla="*/ 248236 h 286230"/>
                <a:gd name="connsiteX12" fmla="*/ 1243712 w 1990951"/>
                <a:gd name="connsiteY12" fmla="*/ 0 h 286230"/>
                <a:gd name="connsiteX13" fmla="*/ 1489414 w 1990951"/>
                <a:gd name="connsiteY13" fmla="*/ 248236 h 286230"/>
                <a:gd name="connsiteX14" fmla="*/ 1735117 w 1990951"/>
                <a:gd name="connsiteY14" fmla="*/ 0 h 286230"/>
                <a:gd name="connsiteX15" fmla="*/ 1990952 w 1990951"/>
                <a:gd name="connsiteY15" fmla="*/ 258368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8368"/>
                  </a:lnTo>
                  <a:lnTo>
                    <a:pt x="255835" y="0"/>
                  </a:lnTo>
                  <a:lnTo>
                    <a:pt x="504071" y="248236"/>
                  </a:lnTo>
                  <a:lnTo>
                    <a:pt x="749773" y="0"/>
                  </a:lnTo>
                  <a:lnTo>
                    <a:pt x="995476" y="248236"/>
                  </a:lnTo>
                  <a:lnTo>
                    <a:pt x="1243712" y="0"/>
                  </a:lnTo>
                  <a:lnTo>
                    <a:pt x="1489414" y="248236"/>
                  </a:lnTo>
                  <a:lnTo>
                    <a:pt x="1735117" y="0"/>
                  </a:lnTo>
                  <a:lnTo>
                    <a:pt x="1990952" y="258368"/>
                  </a:lnTo>
                  <a:lnTo>
                    <a:pt x="1973221" y="276099"/>
                  </a:lnTo>
                  <a:lnTo>
                    <a:pt x="1735117" y="40528"/>
                  </a:lnTo>
                  <a:close/>
                </a:path>
              </a:pathLst>
            </a:custGeom>
            <a:grpFill/>
            <a:ln w="25320" cap="flat">
              <a:noFill/>
              <a:prstDash val="solid"/>
              <a:miter/>
            </a:ln>
          </p:spPr>
          <p:txBody>
            <a:bodyPr rtlCol="0" anchor="ctr"/>
            <a:lstStyle/>
            <a:p>
              <a:endParaRPr lang="en-US"/>
            </a:p>
          </p:txBody>
        </p:sp>
      </p:grpSp>
      <p:sp>
        <p:nvSpPr>
          <p:cNvPr id="27" name="Oval 26">
            <a:extLst>
              <a:ext uri="{FF2B5EF4-FFF2-40B4-BE49-F238E27FC236}">
                <a16:creationId xmlns:a16="http://schemas.microsoft.com/office/drawing/2014/main" id="{89D16701-DA76-4F72-BB63-E2C3FFBDFE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260" y="4752208"/>
            <a:ext cx="365021" cy="365021"/>
          </a:xfrm>
          <a:prstGeom prst="ellipse">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Oval 28">
            <a:extLst>
              <a:ext uri="{FF2B5EF4-FFF2-40B4-BE49-F238E27FC236}">
                <a16:creationId xmlns:a16="http://schemas.microsoft.com/office/drawing/2014/main" id="{1CC28BE1-9DC6-43FE-9582-39F091098D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260" y="4752208"/>
            <a:ext cx="365021" cy="365021"/>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31" name="Graphic 4">
            <a:extLst>
              <a:ext uri="{FF2B5EF4-FFF2-40B4-BE49-F238E27FC236}">
                <a16:creationId xmlns:a16="http://schemas.microsoft.com/office/drawing/2014/main" id="{AF9AF3F3-CE0C-4125-BDD7-346487FA0B4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09667" y="5539935"/>
            <a:ext cx="975169" cy="975171"/>
            <a:chOff x="5829300" y="3162300"/>
            <a:chExt cx="532256" cy="532257"/>
          </a:xfrm>
          <a:solidFill>
            <a:schemeClr val="bg1"/>
          </a:solidFill>
        </p:grpSpPr>
        <p:sp>
          <p:nvSpPr>
            <p:cNvPr id="32" name="Freeform: Shape 31">
              <a:extLst>
                <a:ext uri="{FF2B5EF4-FFF2-40B4-BE49-F238E27FC236}">
                  <a16:creationId xmlns:a16="http://schemas.microsoft.com/office/drawing/2014/main" id="{B31DFBFA-CF4D-4940-9086-26F83E5C6B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9208" y="3192208"/>
              <a:ext cx="112966" cy="11296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27854033-BD20-4C77-8C5B-048F4B3BDD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1205" y="3164205"/>
              <a:ext cx="230314" cy="230314"/>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BC93AA74-BEB3-444F-835B-7AA6ECE617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29300" y="3162300"/>
              <a:ext cx="294131" cy="294131"/>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9525"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F00DF1C9-6952-4704-B8B3-95406E18E4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7205" y="3170110"/>
              <a:ext cx="337184" cy="337280"/>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B34783FD-297C-40D2-964B-DBAE4DE283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3207" y="3186207"/>
              <a:ext cx="364617" cy="364617"/>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DE621623-0357-4FD5-A1AC-4005010259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5305" y="3208305"/>
              <a:ext cx="380238" cy="380238"/>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9525"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024F346E-10A0-458F-A9CA-8C0079472F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02832" y="3235832"/>
              <a:ext cx="385191" cy="385191"/>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9525"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7937A2F7-01A9-47F3-BED6-B61D998408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35789" y="3268313"/>
              <a:ext cx="379761" cy="380237"/>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9525"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5B44DAF8-5073-441A-82E1-180385D35F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2841" y="3305841"/>
              <a:ext cx="364807" cy="364807"/>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9525"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52B0413D-0E36-4A90-8E6A-9EDC676A60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16370" y="3349466"/>
              <a:ext cx="337280" cy="337280"/>
            </a:xfrm>
            <a:custGeom>
              <a:avLst/>
              <a:gdLst>
                <a:gd name="connsiteX0" fmla="*/ 333470 w 337280"/>
                <a:gd name="connsiteY0" fmla="*/ 0 h 337280"/>
                <a:gd name="connsiteX1" fmla="*/ 337280 w 337280"/>
                <a:gd name="connsiteY1" fmla="*/ 13430 h 337280"/>
                <a:gd name="connsiteX2" fmla="*/ 13430 w 337280"/>
                <a:gd name="connsiteY2" fmla="*/ 337280 h 337280"/>
                <a:gd name="connsiteX3" fmla="*/ 0 w 337280"/>
                <a:gd name="connsiteY3" fmla="*/ 333470 h 337280"/>
              </a:gdLst>
              <a:ahLst/>
              <a:cxnLst>
                <a:cxn ang="0">
                  <a:pos x="connsiteX0" y="connsiteY0"/>
                </a:cxn>
                <a:cxn ang="0">
                  <a:pos x="connsiteX1" y="connsiteY1"/>
                </a:cxn>
                <a:cxn ang="0">
                  <a:pos x="connsiteX2" y="connsiteY2"/>
                </a:cxn>
                <a:cxn ang="0">
                  <a:pos x="connsiteX3" y="connsiteY3"/>
                </a:cxn>
              </a:cxnLst>
              <a:rect l="l" t="t" r="r" b="b"/>
              <a:pathLst>
                <a:path w="337280" h="337280">
                  <a:moveTo>
                    <a:pt x="333470" y="0"/>
                  </a:moveTo>
                  <a:cubicBezTo>
                    <a:pt x="334899" y="4382"/>
                    <a:pt x="336137" y="8858"/>
                    <a:pt x="337280" y="13430"/>
                  </a:cubicBezTo>
                  <a:lnTo>
                    <a:pt x="13430" y="337280"/>
                  </a:lnTo>
                  <a:cubicBezTo>
                    <a:pt x="8858" y="336137"/>
                    <a:pt x="4382" y="334899"/>
                    <a:pt x="0" y="333470"/>
                  </a:cubicBezTo>
                  <a:close/>
                </a:path>
              </a:pathLst>
            </a:custGeom>
            <a:grpFill/>
            <a:ln w="9525"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86059ECF-0D50-48AD-B67A-645EC29D33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67329" y="3400425"/>
              <a:ext cx="294227" cy="294132"/>
            </a:xfrm>
            <a:custGeom>
              <a:avLst/>
              <a:gdLst>
                <a:gd name="connsiteX0" fmla="*/ 292989 w 294227"/>
                <a:gd name="connsiteY0" fmla="*/ 0 h 294132"/>
                <a:gd name="connsiteX1" fmla="*/ 294227 w 294227"/>
                <a:gd name="connsiteY1" fmla="*/ 15907 h 294132"/>
                <a:gd name="connsiteX2" fmla="*/ 15907 w 294227"/>
                <a:gd name="connsiteY2" fmla="*/ 294132 h 294132"/>
                <a:gd name="connsiteX3" fmla="*/ 0 w 294227"/>
                <a:gd name="connsiteY3" fmla="*/ 292894 h 294132"/>
              </a:gdLst>
              <a:ahLst/>
              <a:cxnLst>
                <a:cxn ang="0">
                  <a:pos x="connsiteX0" y="connsiteY0"/>
                </a:cxn>
                <a:cxn ang="0">
                  <a:pos x="connsiteX1" y="connsiteY1"/>
                </a:cxn>
                <a:cxn ang="0">
                  <a:pos x="connsiteX2" y="connsiteY2"/>
                </a:cxn>
                <a:cxn ang="0">
                  <a:pos x="connsiteX3" y="connsiteY3"/>
                </a:cxn>
              </a:cxnLst>
              <a:rect l="l" t="t" r="r" b="b"/>
              <a:pathLst>
                <a:path w="294227" h="294132">
                  <a:moveTo>
                    <a:pt x="292989" y="0"/>
                  </a:moveTo>
                  <a:cubicBezTo>
                    <a:pt x="293561" y="5334"/>
                    <a:pt x="293942" y="10668"/>
                    <a:pt x="294227" y="15907"/>
                  </a:cubicBezTo>
                  <a:lnTo>
                    <a:pt x="15907" y="294132"/>
                  </a:lnTo>
                  <a:cubicBezTo>
                    <a:pt x="10668" y="294132"/>
                    <a:pt x="5334" y="293465"/>
                    <a:pt x="0" y="292894"/>
                  </a:cubicBezTo>
                  <a:close/>
                </a:path>
              </a:pathLst>
            </a:custGeom>
            <a:grpFill/>
            <a:ln w="9525"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B394906F-6BF2-447E-9886-F12708E128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29337" y="3462337"/>
              <a:ext cx="230314" cy="230314"/>
            </a:xfrm>
            <a:custGeom>
              <a:avLst/>
              <a:gdLst>
                <a:gd name="connsiteX0" fmla="*/ 230315 w 230314"/>
                <a:gd name="connsiteY0" fmla="*/ 0 h 230314"/>
                <a:gd name="connsiteX1" fmla="*/ 226886 w 230314"/>
                <a:gd name="connsiteY1" fmla="*/ 20574 h 230314"/>
                <a:gd name="connsiteX2" fmla="*/ 20669 w 230314"/>
                <a:gd name="connsiteY2" fmla="*/ 226790 h 230314"/>
                <a:gd name="connsiteX3" fmla="*/ 0 w 230314"/>
                <a:gd name="connsiteY3" fmla="*/ 230315 h 230314"/>
              </a:gdLst>
              <a:ahLst/>
              <a:cxnLst>
                <a:cxn ang="0">
                  <a:pos x="connsiteX0" y="connsiteY0"/>
                </a:cxn>
                <a:cxn ang="0">
                  <a:pos x="connsiteX1" y="connsiteY1"/>
                </a:cxn>
                <a:cxn ang="0">
                  <a:pos x="connsiteX2" y="connsiteY2"/>
                </a:cxn>
                <a:cxn ang="0">
                  <a:pos x="connsiteX3" y="connsiteY3"/>
                </a:cxn>
              </a:cxnLst>
              <a:rect l="l" t="t" r="r" b="b"/>
              <a:pathLst>
                <a:path w="230314" h="230314">
                  <a:moveTo>
                    <a:pt x="230315" y="0"/>
                  </a:moveTo>
                  <a:cubicBezTo>
                    <a:pt x="229457" y="6953"/>
                    <a:pt x="228314" y="13716"/>
                    <a:pt x="226886" y="20574"/>
                  </a:cubicBezTo>
                  <a:lnTo>
                    <a:pt x="20669" y="226790"/>
                  </a:lnTo>
                  <a:cubicBezTo>
                    <a:pt x="13811" y="228314"/>
                    <a:pt x="6953" y="229457"/>
                    <a:pt x="0" y="230315"/>
                  </a:cubicBezTo>
                  <a:close/>
                </a:path>
              </a:pathLst>
            </a:custGeom>
            <a:grpFill/>
            <a:ln w="9525"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A45EB96B-215A-4EBF-A594-2B08222339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18682" y="3551682"/>
              <a:ext cx="112871" cy="112871"/>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9525" cap="flat">
              <a:noFill/>
              <a:prstDash val="solid"/>
              <a:miter/>
            </a:ln>
          </p:spPr>
          <p:txBody>
            <a:bodyPr rtlCol="0" anchor="ctr"/>
            <a:lstStyle/>
            <a:p>
              <a:endParaRPr lang="en-US" dirty="0"/>
            </a:p>
          </p:txBody>
        </p:sp>
      </p:grpSp>
      <p:sp>
        <p:nvSpPr>
          <p:cNvPr id="9" name="Rectangle: Rounded Corners 8">
            <a:extLst>
              <a:ext uri="{FF2B5EF4-FFF2-40B4-BE49-F238E27FC236}">
                <a16:creationId xmlns:a16="http://schemas.microsoft.com/office/drawing/2014/main" id="{1222AD4B-4B52-4B40-5100-8CC4785754C9}"/>
              </a:ext>
            </a:extLst>
          </p:cNvPr>
          <p:cNvSpPr/>
          <p:nvPr/>
        </p:nvSpPr>
        <p:spPr>
          <a:xfrm>
            <a:off x="5508474" y="525722"/>
            <a:ext cx="6301601" cy="1368000"/>
          </a:xfrm>
          <a:prstGeom prst="roundRect">
            <a:avLst>
              <a:gd name="adj" fmla="val 10000"/>
            </a:avLst>
          </a:prstGeom>
        </p:spPr>
        <p:style>
          <a:lnRef idx="0">
            <a:schemeClr val="dk1">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sp>
      <p:sp>
        <p:nvSpPr>
          <p:cNvPr id="10" name="Rectangle 9" descr="Hierarchy with solid fill">
            <a:extLst>
              <a:ext uri="{FF2B5EF4-FFF2-40B4-BE49-F238E27FC236}">
                <a16:creationId xmlns:a16="http://schemas.microsoft.com/office/drawing/2014/main" id="{00C9B379-48C4-11DA-584E-447BEEDD0D27}"/>
              </a:ext>
            </a:extLst>
          </p:cNvPr>
          <p:cNvSpPr/>
          <p:nvPr/>
        </p:nvSpPr>
        <p:spPr>
          <a:xfrm>
            <a:off x="5992112" y="747928"/>
            <a:ext cx="923587" cy="923587"/>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11" name="Freeform: Shape 10">
            <a:extLst>
              <a:ext uri="{FF2B5EF4-FFF2-40B4-BE49-F238E27FC236}">
                <a16:creationId xmlns:a16="http://schemas.microsoft.com/office/drawing/2014/main" id="{FB9AD6CA-B127-4F15-87A4-FF379FE57F34}"/>
              </a:ext>
            </a:extLst>
          </p:cNvPr>
          <p:cNvSpPr/>
          <p:nvPr/>
        </p:nvSpPr>
        <p:spPr>
          <a:xfrm>
            <a:off x="7277622" y="624968"/>
            <a:ext cx="4508117" cy="1255134"/>
          </a:xfrm>
          <a:custGeom>
            <a:avLst/>
            <a:gdLst>
              <a:gd name="connsiteX0" fmla="*/ 0 w 4362067"/>
              <a:gd name="connsiteY0" fmla="*/ 0 h 1679249"/>
              <a:gd name="connsiteX1" fmla="*/ 4362067 w 4362067"/>
              <a:gd name="connsiteY1" fmla="*/ 0 h 1679249"/>
              <a:gd name="connsiteX2" fmla="*/ 4362067 w 4362067"/>
              <a:gd name="connsiteY2" fmla="*/ 1679249 h 1679249"/>
              <a:gd name="connsiteX3" fmla="*/ 0 w 4362067"/>
              <a:gd name="connsiteY3" fmla="*/ 1679249 h 1679249"/>
              <a:gd name="connsiteX4" fmla="*/ 0 w 4362067"/>
              <a:gd name="connsiteY4" fmla="*/ 0 h 16792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62067" h="1679249">
                <a:moveTo>
                  <a:pt x="0" y="0"/>
                </a:moveTo>
                <a:lnTo>
                  <a:pt x="4362067" y="0"/>
                </a:lnTo>
                <a:lnTo>
                  <a:pt x="4362067" y="1679249"/>
                </a:lnTo>
                <a:lnTo>
                  <a:pt x="0" y="167924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77721" tIns="177721" rIns="177721" bIns="177721" numCol="1" spcCol="1270" anchor="ctr" anchorCtr="0">
            <a:noAutofit/>
          </a:bodyPr>
          <a:lstStyle/>
          <a:p>
            <a:pPr marL="0" lvl="0" indent="0" algn="l" defTabSz="1066800">
              <a:lnSpc>
                <a:spcPct val="90000"/>
              </a:lnSpc>
              <a:spcBef>
                <a:spcPct val="0"/>
              </a:spcBef>
              <a:spcAft>
                <a:spcPct val="35000"/>
              </a:spcAft>
              <a:buNone/>
            </a:pPr>
            <a:r>
              <a:rPr lang="en-US" sz="2200" kern="1200" dirty="0"/>
              <a:t>Design a high-level learner-centered online version of the ITC Drone Mapping course</a:t>
            </a:r>
          </a:p>
        </p:txBody>
      </p:sp>
      <p:sp>
        <p:nvSpPr>
          <p:cNvPr id="12" name="Rectangle: Rounded Corners 11">
            <a:extLst>
              <a:ext uri="{FF2B5EF4-FFF2-40B4-BE49-F238E27FC236}">
                <a16:creationId xmlns:a16="http://schemas.microsoft.com/office/drawing/2014/main" id="{60BC15E8-E7D8-105F-0EC9-1CE40330BFC2}"/>
              </a:ext>
            </a:extLst>
          </p:cNvPr>
          <p:cNvSpPr/>
          <p:nvPr/>
        </p:nvSpPr>
        <p:spPr>
          <a:xfrm>
            <a:off x="5484138" y="3580634"/>
            <a:ext cx="6301601" cy="1368000"/>
          </a:xfrm>
          <a:prstGeom prst="roundRect">
            <a:avLst>
              <a:gd name="adj" fmla="val 10000"/>
            </a:avLst>
          </a:prstGeom>
        </p:spPr>
        <p:style>
          <a:lnRef idx="0">
            <a:schemeClr val="dk1">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sp>
      <p:sp>
        <p:nvSpPr>
          <p:cNvPr id="14" name="Rectangle 13" descr="Clipboard Checked with solid fill">
            <a:extLst>
              <a:ext uri="{FF2B5EF4-FFF2-40B4-BE49-F238E27FC236}">
                <a16:creationId xmlns:a16="http://schemas.microsoft.com/office/drawing/2014/main" id="{B5E2FB45-9FD1-EEB7-50E1-3FFADFA7E5D5}"/>
              </a:ext>
            </a:extLst>
          </p:cNvPr>
          <p:cNvSpPr/>
          <p:nvPr/>
        </p:nvSpPr>
        <p:spPr>
          <a:xfrm>
            <a:off x="5992112" y="3687706"/>
            <a:ext cx="923587" cy="923587"/>
          </a:xfrm>
          <a:prstGeom prst="rect">
            <a:avLst/>
          </a:prstGeom>
          <a: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p:spPr>
        <p:style>
          <a:lnRef idx="2">
            <a:scrgbClr r="0" g="0" b="0"/>
          </a:lnRef>
          <a:fillRef idx="1">
            <a:scrgbClr r="0" g="0" b="0"/>
          </a:fillRef>
          <a:effectRef idx="0">
            <a:schemeClr val="accent3">
              <a:hueOff val="0"/>
              <a:satOff val="0"/>
              <a:lumOff val="0"/>
              <a:alphaOff val="0"/>
            </a:schemeClr>
          </a:effectRef>
          <a:fontRef idx="minor">
            <a:schemeClr val="lt1"/>
          </a:fontRef>
        </p:style>
      </p:sp>
      <p:sp>
        <p:nvSpPr>
          <p:cNvPr id="16" name="Freeform: Shape 15">
            <a:extLst>
              <a:ext uri="{FF2B5EF4-FFF2-40B4-BE49-F238E27FC236}">
                <a16:creationId xmlns:a16="http://schemas.microsoft.com/office/drawing/2014/main" id="{E6BC75FE-6463-81B6-24FA-197A53EF4F76}"/>
              </a:ext>
            </a:extLst>
          </p:cNvPr>
          <p:cNvSpPr/>
          <p:nvPr/>
        </p:nvSpPr>
        <p:spPr>
          <a:xfrm>
            <a:off x="7277622" y="3762915"/>
            <a:ext cx="4508117" cy="937580"/>
          </a:xfrm>
          <a:custGeom>
            <a:avLst/>
            <a:gdLst>
              <a:gd name="connsiteX0" fmla="*/ 0 w 4362067"/>
              <a:gd name="connsiteY0" fmla="*/ 0 h 1679249"/>
              <a:gd name="connsiteX1" fmla="*/ 4362067 w 4362067"/>
              <a:gd name="connsiteY1" fmla="*/ 0 h 1679249"/>
              <a:gd name="connsiteX2" fmla="*/ 4362067 w 4362067"/>
              <a:gd name="connsiteY2" fmla="*/ 1679249 h 1679249"/>
              <a:gd name="connsiteX3" fmla="*/ 0 w 4362067"/>
              <a:gd name="connsiteY3" fmla="*/ 1679249 h 1679249"/>
              <a:gd name="connsiteX4" fmla="*/ 0 w 4362067"/>
              <a:gd name="connsiteY4" fmla="*/ 0 h 16792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62067" h="1679249">
                <a:moveTo>
                  <a:pt x="0" y="0"/>
                </a:moveTo>
                <a:lnTo>
                  <a:pt x="4362067" y="0"/>
                </a:lnTo>
                <a:lnTo>
                  <a:pt x="4362067" y="1679249"/>
                </a:lnTo>
                <a:lnTo>
                  <a:pt x="0" y="167924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77721" tIns="177721" rIns="177721" bIns="177721" numCol="1" spcCol="1270" anchor="ctr" anchorCtr="0">
            <a:noAutofit/>
          </a:bodyPr>
          <a:lstStyle/>
          <a:p>
            <a:pPr marL="0" lvl="0" indent="0" algn="l" defTabSz="1066800">
              <a:lnSpc>
                <a:spcPct val="90000"/>
              </a:lnSpc>
              <a:spcBef>
                <a:spcPct val="0"/>
              </a:spcBef>
              <a:spcAft>
                <a:spcPct val="35000"/>
              </a:spcAft>
              <a:buNone/>
            </a:pPr>
            <a:r>
              <a:rPr lang="en-US" sz="2400" kern="1200" dirty="0"/>
              <a:t>Evaluate your design of the Drone Mapping course</a:t>
            </a:r>
          </a:p>
        </p:txBody>
      </p:sp>
      <p:sp>
        <p:nvSpPr>
          <p:cNvPr id="17" name="Rectangle: Rounded Corners 16">
            <a:extLst>
              <a:ext uri="{FF2B5EF4-FFF2-40B4-BE49-F238E27FC236}">
                <a16:creationId xmlns:a16="http://schemas.microsoft.com/office/drawing/2014/main" id="{216A3019-B65D-051F-17B0-905A2DC4F455}"/>
              </a:ext>
            </a:extLst>
          </p:cNvPr>
          <p:cNvSpPr/>
          <p:nvPr/>
        </p:nvSpPr>
        <p:spPr>
          <a:xfrm>
            <a:off x="5508474" y="5108091"/>
            <a:ext cx="6301601" cy="1368000"/>
          </a:xfrm>
          <a:prstGeom prst="roundRect">
            <a:avLst>
              <a:gd name="adj" fmla="val 10000"/>
            </a:avLst>
          </a:prstGeom>
        </p:spPr>
        <p:style>
          <a:lnRef idx="0">
            <a:schemeClr val="dk1">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8" name="Rectangle 17" descr="Daily calendar with solid fill">
            <a:extLst>
              <a:ext uri="{FF2B5EF4-FFF2-40B4-BE49-F238E27FC236}">
                <a16:creationId xmlns:a16="http://schemas.microsoft.com/office/drawing/2014/main" id="{15FE5AF4-151F-87FD-3EEC-C853C52D237B}"/>
              </a:ext>
            </a:extLst>
          </p:cNvPr>
          <p:cNvSpPr/>
          <p:nvPr/>
        </p:nvSpPr>
        <p:spPr>
          <a:xfrm>
            <a:off x="5992112" y="5280824"/>
            <a:ext cx="923587" cy="923587"/>
          </a:xfrm>
          <a:prstGeom prst="rect">
            <a:avLst/>
          </a:prstGeom>
          <a: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p:spPr>
        <p:style>
          <a:lnRef idx="2">
            <a:scrgbClr r="0" g="0" b="0"/>
          </a:lnRef>
          <a:fillRef idx="1">
            <a:scrgbClr r="0" g="0" b="0"/>
          </a:fillRef>
          <a:effectRef idx="0">
            <a:schemeClr val="accent4">
              <a:hueOff val="0"/>
              <a:satOff val="0"/>
              <a:lumOff val="0"/>
              <a:alphaOff val="0"/>
            </a:schemeClr>
          </a:effectRef>
          <a:fontRef idx="minor">
            <a:schemeClr val="lt1"/>
          </a:fontRef>
        </p:style>
      </p:sp>
      <p:sp>
        <p:nvSpPr>
          <p:cNvPr id="20" name="Freeform: Shape 19">
            <a:extLst>
              <a:ext uri="{FF2B5EF4-FFF2-40B4-BE49-F238E27FC236}">
                <a16:creationId xmlns:a16="http://schemas.microsoft.com/office/drawing/2014/main" id="{CD217BC9-67EB-493A-ACA1-625751FE1166}"/>
              </a:ext>
            </a:extLst>
          </p:cNvPr>
          <p:cNvSpPr/>
          <p:nvPr/>
        </p:nvSpPr>
        <p:spPr>
          <a:xfrm>
            <a:off x="7277622" y="5273658"/>
            <a:ext cx="4508117" cy="1081972"/>
          </a:xfrm>
          <a:custGeom>
            <a:avLst/>
            <a:gdLst>
              <a:gd name="connsiteX0" fmla="*/ 0 w 4362067"/>
              <a:gd name="connsiteY0" fmla="*/ 0 h 1679249"/>
              <a:gd name="connsiteX1" fmla="*/ 4362067 w 4362067"/>
              <a:gd name="connsiteY1" fmla="*/ 0 h 1679249"/>
              <a:gd name="connsiteX2" fmla="*/ 4362067 w 4362067"/>
              <a:gd name="connsiteY2" fmla="*/ 1679249 h 1679249"/>
              <a:gd name="connsiteX3" fmla="*/ 0 w 4362067"/>
              <a:gd name="connsiteY3" fmla="*/ 1679249 h 1679249"/>
              <a:gd name="connsiteX4" fmla="*/ 0 w 4362067"/>
              <a:gd name="connsiteY4" fmla="*/ 0 h 16792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62067" h="1679249">
                <a:moveTo>
                  <a:pt x="0" y="0"/>
                </a:moveTo>
                <a:lnTo>
                  <a:pt x="4362067" y="0"/>
                </a:lnTo>
                <a:lnTo>
                  <a:pt x="4362067" y="1679249"/>
                </a:lnTo>
                <a:lnTo>
                  <a:pt x="0" y="167924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77721" tIns="177721" rIns="177721" bIns="177721" numCol="1" spcCol="1270" anchor="ctr" anchorCtr="0">
            <a:noAutofit/>
          </a:bodyPr>
          <a:lstStyle/>
          <a:p>
            <a:pPr marL="0" lvl="0" indent="0" algn="l" defTabSz="1066800">
              <a:lnSpc>
                <a:spcPct val="90000"/>
              </a:lnSpc>
              <a:spcBef>
                <a:spcPct val="0"/>
              </a:spcBef>
              <a:spcAft>
                <a:spcPct val="35000"/>
              </a:spcAft>
              <a:buNone/>
            </a:pPr>
            <a:r>
              <a:rPr lang="en-US" sz="2400" kern="1200" dirty="0"/>
              <a:t>Create an action plan for your next steps after you leave ITC</a:t>
            </a:r>
          </a:p>
        </p:txBody>
      </p:sp>
      <p:sp>
        <p:nvSpPr>
          <p:cNvPr id="6" name="Rectangle 5">
            <a:extLst>
              <a:ext uri="{FF2B5EF4-FFF2-40B4-BE49-F238E27FC236}">
                <a16:creationId xmlns:a16="http://schemas.microsoft.com/office/drawing/2014/main" id="{D23D0242-0F90-7861-DCA0-522D50A1FA0F}"/>
              </a:ext>
            </a:extLst>
          </p:cNvPr>
          <p:cNvSpPr/>
          <p:nvPr/>
        </p:nvSpPr>
        <p:spPr>
          <a:xfrm>
            <a:off x="0" y="0"/>
            <a:ext cx="4890596" cy="6858000"/>
          </a:xfrm>
          <a:prstGeom prst="rect">
            <a:avLst/>
          </a:prstGeom>
          <a:solidFill>
            <a:srgbClr val="D4EB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1">
            <a:extLst>
              <a:ext uri="{FF2B5EF4-FFF2-40B4-BE49-F238E27FC236}">
                <a16:creationId xmlns:a16="http://schemas.microsoft.com/office/drawing/2014/main" id="{E6C11A8A-20C7-21C3-CED0-3A41A85A67A4}"/>
              </a:ext>
            </a:extLst>
          </p:cNvPr>
          <p:cNvSpPr txBox="1">
            <a:spLocks/>
          </p:cNvSpPr>
          <p:nvPr/>
        </p:nvSpPr>
        <p:spPr>
          <a:xfrm>
            <a:off x="838191" y="1309941"/>
            <a:ext cx="3200400" cy="423811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100" b="1" dirty="0">
                <a:solidFill>
                  <a:srgbClr val="44546A"/>
                </a:solidFill>
                <a:latin typeface="Verdana" panose="020B0604030504040204" pitchFamily="34" charset="0"/>
                <a:ea typeface="Verdana" panose="020B0604030504040204" pitchFamily="34" charset="0"/>
              </a:rPr>
              <a:t>Learning outcomes</a:t>
            </a:r>
          </a:p>
        </p:txBody>
      </p:sp>
      <p:sp>
        <p:nvSpPr>
          <p:cNvPr id="3" name="TextBox 2">
            <a:extLst>
              <a:ext uri="{FF2B5EF4-FFF2-40B4-BE49-F238E27FC236}">
                <a16:creationId xmlns:a16="http://schemas.microsoft.com/office/drawing/2014/main" id="{BA4F096C-4A25-EC52-1E98-F17DC54905F2}"/>
              </a:ext>
            </a:extLst>
          </p:cNvPr>
          <p:cNvSpPr txBox="1"/>
          <p:nvPr/>
        </p:nvSpPr>
        <p:spPr>
          <a:xfrm>
            <a:off x="112734" y="6400800"/>
            <a:ext cx="475989" cy="369332"/>
          </a:xfrm>
          <a:prstGeom prst="rect">
            <a:avLst/>
          </a:prstGeom>
          <a:noFill/>
        </p:spPr>
        <p:txBody>
          <a:bodyPr wrap="square" rtlCol="0">
            <a:spAutoFit/>
          </a:bodyPr>
          <a:lstStyle/>
          <a:p>
            <a:r>
              <a:rPr lang="en-US" dirty="0"/>
              <a:t>3</a:t>
            </a:r>
          </a:p>
        </p:txBody>
      </p:sp>
      <p:sp>
        <p:nvSpPr>
          <p:cNvPr id="4" name="Rectangle: Rounded Corners 3">
            <a:extLst>
              <a:ext uri="{FF2B5EF4-FFF2-40B4-BE49-F238E27FC236}">
                <a16:creationId xmlns:a16="http://schemas.microsoft.com/office/drawing/2014/main" id="{1E7395E2-1489-3C2B-5591-2EA02ECE1297}"/>
              </a:ext>
            </a:extLst>
          </p:cNvPr>
          <p:cNvSpPr/>
          <p:nvPr/>
        </p:nvSpPr>
        <p:spPr>
          <a:xfrm>
            <a:off x="5484138" y="2053178"/>
            <a:ext cx="6301601" cy="1368000"/>
          </a:xfrm>
          <a:prstGeom prst="roundRect">
            <a:avLst>
              <a:gd name="adj" fmla="val 10000"/>
            </a:avLst>
          </a:prstGeom>
        </p:spPr>
        <p:style>
          <a:lnRef idx="0">
            <a:schemeClr val="dk1">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txBody>
          <a:bodyPr/>
          <a:lstStyle/>
          <a:p>
            <a:endParaRPr lang="en-US" dirty="0"/>
          </a:p>
        </p:txBody>
      </p:sp>
      <p:sp>
        <p:nvSpPr>
          <p:cNvPr id="13" name="Freeform: Shape 12">
            <a:extLst>
              <a:ext uri="{FF2B5EF4-FFF2-40B4-BE49-F238E27FC236}">
                <a16:creationId xmlns:a16="http://schemas.microsoft.com/office/drawing/2014/main" id="{1B471E84-A602-47AF-576C-31BE397083E2}"/>
              </a:ext>
            </a:extLst>
          </p:cNvPr>
          <p:cNvSpPr/>
          <p:nvPr/>
        </p:nvSpPr>
        <p:spPr>
          <a:xfrm>
            <a:off x="7277623" y="2188734"/>
            <a:ext cx="4508116" cy="1255134"/>
          </a:xfrm>
          <a:custGeom>
            <a:avLst/>
            <a:gdLst>
              <a:gd name="connsiteX0" fmla="*/ 0 w 4362067"/>
              <a:gd name="connsiteY0" fmla="*/ 0 h 1679249"/>
              <a:gd name="connsiteX1" fmla="*/ 4362067 w 4362067"/>
              <a:gd name="connsiteY1" fmla="*/ 0 h 1679249"/>
              <a:gd name="connsiteX2" fmla="*/ 4362067 w 4362067"/>
              <a:gd name="connsiteY2" fmla="*/ 1679249 h 1679249"/>
              <a:gd name="connsiteX3" fmla="*/ 0 w 4362067"/>
              <a:gd name="connsiteY3" fmla="*/ 1679249 h 1679249"/>
              <a:gd name="connsiteX4" fmla="*/ 0 w 4362067"/>
              <a:gd name="connsiteY4" fmla="*/ 0 h 16792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62067" h="1679249">
                <a:moveTo>
                  <a:pt x="0" y="0"/>
                </a:moveTo>
                <a:lnTo>
                  <a:pt x="4362067" y="0"/>
                </a:lnTo>
                <a:lnTo>
                  <a:pt x="4362067" y="1679249"/>
                </a:lnTo>
                <a:lnTo>
                  <a:pt x="0" y="167924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77721" tIns="177721" rIns="177721" bIns="177721" numCol="1" spcCol="1270" anchor="ctr" anchorCtr="0">
            <a:noAutofit/>
          </a:bodyPr>
          <a:lstStyle/>
          <a:p>
            <a:pPr marL="0" lvl="0" indent="0" algn="l" defTabSz="1066800">
              <a:lnSpc>
                <a:spcPct val="90000"/>
              </a:lnSpc>
              <a:spcBef>
                <a:spcPct val="0"/>
              </a:spcBef>
              <a:spcAft>
                <a:spcPct val="35000"/>
              </a:spcAft>
              <a:buNone/>
            </a:pPr>
            <a:r>
              <a:rPr lang="en-US" sz="2400" kern="1200" dirty="0"/>
              <a:t>Develop an accessible version of your design in the LMS</a:t>
            </a:r>
          </a:p>
        </p:txBody>
      </p:sp>
      <p:sp>
        <p:nvSpPr>
          <p:cNvPr id="15" name="Rectangle 14" descr="Internet with solid fill">
            <a:extLst>
              <a:ext uri="{FF2B5EF4-FFF2-40B4-BE49-F238E27FC236}">
                <a16:creationId xmlns:a16="http://schemas.microsoft.com/office/drawing/2014/main" id="{5A5D2BAB-3114-6A28-761F-12C53023887E}"/>
              </a:ext>
            </a:extLst>
          </p:cNvPr>
          <p:cNvSpPr/>
          <p:nvPr/>
        </p:nvSpPr>
        <p:spPr>
          <a:xfrm>
            <a:off x="5992112" y="2274068"/>
            <a:ext cx="923587" cy="923587"/>
          </a:xfrm>
          <a:prstGeom prst="rect">
            <a:avLst/>
          </a:prstGeom>
          <a: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Tree>
    <p:extLst>
      <p:ext uri="{BB962C8B-B14F-4D97-AF65-F5344CB8AC3E}">
        <p14:creationId xmlns:p14="http://schemas.microsoft.com/office/powerpoint/2010/main" val="39360393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335359E-06DF-EB81-D849-CDC84E9715FA}"/>
              </a:ext>
            </a:extLst>
          </p:cNvPr>
          <p:cNvSpPr/>
          <p:nvPr/>
        </p:nvSpPr>
        <p:spPr>
          <a:xfrm>
            <a:off x="0" y="-6097"/>
            <a:ext cx="12192000" cy="5298344"/>
          </a:xfrm>
          <a:prstGeom prst="rect">
            <a:avLst/>
          </a:prstGeom>
          <a:solidFill>
            <a:srgbClr val="D4EB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5055E5D-9E71-6269-CCC5-7480063B3533}"/>
              </a:ext>
            </a:extLst>
          </p:cNvPr>
          <p:cNvSpPr>
            <a:spLocks noGrp="1"/>
          </p:cNvSpPr>
          <p:nvPr>
            <p:ph type="title"/>
          </p:nvPr>
        </p:nvSpPr>
        <p:spPr>
          <a:xfrm>
            <a:off x="838200" y="557188"/>
            <a:ext cx="10515600" cy="1008565"/>
          </a:xfrm>
        </p:spPr>
        <p:txBody>
          <a:bodyPr>
            <a:normAutofit/>
          </a:bodyPr>
          <a:lstStyle/>
          <a:p>
            <a:r>
              <a:rPr lang="en-US" sz="5200" b="1" dirty="0"/>
              <a:t>Topics &amp; activities</a:t>
            </a:r>
          </a:p>
        </p:txBody>
      </p:sp>
      <p:grpSp>
        <p:nvGrpSpPr>
          <p:cNvPr id="4" name="Group 3">
            <a:extLst>
              <a:ext uri="{FF2B5EF4-FFF2-40B4-BE49-F238E27FC236}">
                <a16:creationId xmlns:a16="http://schemas.microsoft.com/office/drawing/2014/main" id="{E6071A17-0DB5-2D6E-A644-92E3F78F3651}"/>
              </a:ext>
            </a:extLst>
          </p:cNvPr>
          <p:cNvGrpSpPr/>
          <p:nvPr/>
        </p:nvGrpSpPr>
        <p:grpSpPr>
          <a:xfrm>
            <a:off x="968185" y="1851503"/>
            <a:ext cx="10252579" cy="4082652"/>
            <a:chOff x="838200" y="1447034"/>
            <a:chExt cx="10515600" cy="4082652"/>
          </a:xfrm>
        </p:grpSpPr>
        <p:sp>
          <p:nvSpPr>
            <p:cNvPr id="5" name="Freeform: Shape 4">
              <a:extLst>
                <a:ext uri="{FF2B5EF4-FFF2-40B4-BE49-F238E27FC236}">
                  <a16:creationId xmlns:a16="http://schemas.microsoft.com/office/drawing/2014/main" id="{64A42A6C-EFB0-17F9-97EA-88F0D869E921}"/>
                </a:ext>
              </a:extLst>
            </p:cNvPr>
            <p:cNvSpPr/>
            <p:nvPr/>
          </p:nvSpPr>
          <p:spPr>
            <a:xfrm>
              <a:off x="838200" y="1447034"/>
              <a:ext cx="10515600" cy="653067"/>
            </a:xfrm>
            <a:custGeom>
              <a:avLst/>
              <a:gdLst>
                <a:gd name="connsiteX0" fmla="*/ 0 w 10515600"/>
                <a:gd name="connsiteY0" fmla="*/ 108847 h 653067"/>
                <a:gd name="connsiteX1" fmla="*/ 108847 w 10515600"/>
                <a:gd name="connsiteY1" fmla="*/ 0 h 653067"/>
                <a:gd name="connsiteX2" fmla="*/ 10406753 w 10515600"/>
                <a:gd name="connsiteY2" fmla="*/ 0 h 653067"/>
                <a:gd name="connsiteX3" fmla="*/ 10515600 w 10515600"/>
                <a:gd name="connsiteY3" fmla="*/ 108847 h 653067"/>
                <a:gd name="connsiteX4" fmla="*/ 10515600 w 10515600"/>
                <a:gd name="connsiteY4" fmla="*/ 544220 h 653067"/>
                <a:gd name="connsiteX5" fmla="*/ 10406753 w 10515600"/>
                <a:gd name="connsiteY5" fmla="*/ 653067 h 653067"/>
                <a:gd name="connsiteX6" fmla="*/ 108847 w 10515600"/>
                <a:gd name="connsiteY6" fmla="*/ 653067 h 653067"/>
                <a:gd name="connsiteX7" fmla="*/ 0 w 10515600"/>
                <a:gd name="connsiteY7" fmla="*/ 544220 h 653067"/>
                <a:gd name="connsiteX8" fmla="*/ 0 w 10515600"/>
                <a:gd name="connsiteY8" fmla="*/ 108847 h 653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15600" h="653067">
                  <a:moveTo>
                    <a:pt x="0" y="108847"/>
                  </a:moveTo>
                  <a:cubicBezTo>
                    <a:pt x="0" y="48732"/>
                    <a:pt x="48732" y="0"/>
                    <a:pt x="108847" y="0"/>
                  </a:cubicBezTo>
                  <a:lnTo>
                    <a:pt x="10406753" y="0"/>
                  </a:lnTo>
                  <a:cubicBezTo>
                    <a:pt x="10466868" y="0"/>
                    <a:pt x="10515600" y="48732"/>
                    <a:pt x="10515600" y="108847"/>
                  </a:cubicBezTo>
                  <a:lnTo>
                    <a:pt x="10515600" y="544220"/>
                  </a:lnTo>
                  <a:cubicBezTo>
                    <a:pt x="10515600" y="604335"/>
                    <a:pt x="10466868" y="653067"/>
                    <a:pt x="10406753" y="653067"/>
                  </a:cubicBezTo>
                  <a:lnTo>
                    <a:pt x="108847" y="653067"/>
                  </a:lnTo>
                  <a:cubicBezTo>
                    <a:pt x="48732" y="653067"/>
                    <a:pt x="0" y="604335"/>
                    <a:pt x="0" y="544220"/>
                  </a:cubicBezTo>
                  <a:lnTo>
                    <a:pt x="0" y="108847"/>
                  </a:lnTo>
                  <a:close/>
                </a:path>
              </a:pathLst>
            </a:cu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100460" tIns="100460" rIns="100460" bIns="100460" numCol="1" spcCol="1270" anchor="ctr" anchorCtr="0">
              <a:noAutofit/>
            </a:bodyPr>
            <a:lstStyle/>
            <a:p>
              <a:pPr marL="0" lvl="0" indent="0" algn="l" defTabSz="800100">
                <a:lnSpc>
                  <a:spcPct val="90000"/>
                </a:lnSpc>
                <a:spcBef>
                  <a:spcPct val="0"/>
                </a:spcBef>
                <a:spcAft>
                  <a:spcPct val="35000"/>
                </a:spcAft>
                <a:buNone/>
              </a:pPr>
              <a:r>
                <a:rPr lang="en-US" sz="2000" kern="1200" dirty="0"/>
                <a:t>Common course design principles</a:t>
              </a:r>
            </a:p>
          </p:txBody>
        </p:sp>
        <p:sp>
          <p:nvSpPr>
            <p:cNvPr id="6" name="Freeform: Shape 5">
              <a:extLst>
                <a:ext uri="{FF2B5EF4-FFF2-40B4-BE49-F238E27FC236}">
                  <a16:creationId xmlns:a16="http://schemas.microsoft.com/office/drawing/2014/main" id="{B963BF00-6597-03CA-3687-158D21DB8A37}"/>
                </a:ext>
              </a:extLst>
            </p:cNvPr>
            <p:cNvSpPr/>
            <p:nvPr/>
          </p:nvSpPr>
          <p:spPr>
            <a:xfrm>
              <a:off x="838200" y="2130635"/>
              <a:ext cx="10515600" cy="649427"/>
            </a:xfrm>
            <a:custGeom>
              <a:avLst/>
              <a:gdLst>
                <a:gd name="connsiteX0" fmla="*/ 0 w 10515600"/>
                <a:gd name="connsiteY0" fmla="*/ 108240 h 649427"/>
                <a:gd name="connsiteX1" fmla="*/ 108240 w 10515600"/>
                <a:gd name="connsiteY1" fmla="*/ 0 h 649427"/>
                <a:gd name="connsiteX2" fmla="*/ 10407360 w 10515600"/>
                <a:gd name="connsiteY2" fmla="*/ 0 h 649427"/>
                <a:gd name="connsiteX3" fmla="*/ 10515600 w 10515600"/>
                <a:gd name="connsiteY3" fmla="*/ 108240 h 649427"/>
                <a:gd name="connsiteX4" fmla="*/ 10515600 w 10515600"/>
                <a:gd name="connsiteY4" fmla="*/ 541187 h 649427"/>
                <a:gd name="connsiteX5" fmla="*/ 10407360 w 10515600"/>
                <a:gd name="connsiteY5" fmla="*/ 649427 h 649427"/>
                <a:gd name="connsiteX6" fmla="*/ 108240 w 10515600"/>
                <a:gd name="connsiteY6" fmla="*/ 649427 h 649427"/>
                <a:gd name="connsiteX7" fmla="*/ 0 w 10515600"/>
                <a:gd name="connsiteY7" fmla="*/ 541187 h 649427"/>
                <a:gd name="connsiteX8" fmla="*/ 0 w 10515600"/>
                <a:gd name="connsiteY8" fmla="*/ 108240 h 649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15600" h="649427">
                  <a:moveTo>
                    <a:pt x="0" y="108240"/>
                  </a:moveTo>
                  <a:cubicBezTo>
                    <a:pt x="0" y="48461"/>
                    <a:pt x="48461" y="0"/>
                    <a:pt x="108240" y="0"/>
                  </a:cubicBezTo>
                  <a:lnTo>
                    <a:pt x="10407360" y="0"/>
                  </a:lnTo>
                  <a:cubicBezTo>
                    <a:pt x="10467139" y="0"/>
                    <a:pt x="10515600" y="48461"/>
                    <a:pt x="10515600" y="108240"/>
                  </a:cubicBezTo>
                  <a:lnTo>
                    <a:pt x="10515600" y="541187"/>
                  </a:lnTo>
                  <a:cubicBezTo>
                    <a:pt x="10515600" y="600966"/>
                    <a:pt x="10467139" y="649427"/>
                    <a:pt x="10407360" y="649427"/>
                  </a:cubicBezTo>
                  <a:lnTo>
                    <a:pt x="108240" y="649427"/>
                  </a:lnTo>
                  <a:cubicBezTo>
                    <a:pt x="48461" y="649427"/>
                    <a:pt x="0" y="600966"/>
                    <a:pt x="0" y="541187"/>
                  </a:cubicBezTo>
                  <a:lnTo>
                    <a:pt x="0" y="108240"/>
                  </a:lnTo>
                  <a:close/>
                </a:path>
              </a:pathLst>
            </a:cu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100282" tIns="100282" rIns="100282" bIns="100282" numCol="1" spcCol="1270" anchor="ctr" anchorCtr="0">
              <a:noAutofit/>
            </a:bodyPr>
            <a:lstStyle/>
            <a:p>
              <a:pPr marL="0" lvl="0" indent="0" algn="l" defTabSz="800100">
                <a:lnSpc>
                  <a:spcPct val="90000"/>
                </a:lnSpc>
                <a:spcBef>
                  <a:spcPct val="0"/>
                </a:spcBef>
                <a:spcAft>
                  <a:spcPct val="35000"/>
                </a:spcAft>
                <a:buNone/>
              </a:pPr>
              <a:r>
                <a:rPr lang="en-US" sz="2000" kern="1200" dirty="0"/>
                <a:t>Modern classroom pedagogy</a:t>
              </a:r>
            </a:p>
          </p:txBody>
        </p:sp>
        <p:sp>
          <p:nvSpPr>
            <p:cNvPr id="7" name="Freeform: Shape 6">
              <a:extLst>
                <a:ext uri="{FF2B5EF4-FFF2-40B4-BE49-F238E27FC236}">
                  <a16:creationId xmlns:a16="http://schemas.microsoft.com/office/drawing/2014/main" id="{1330E555-FE21-8B0E-B1A1-5E9B918A12FB}"/>
                </a:ext>
              </a:extLst>
            </p:cNvPr>
            <p:cNvSpPr/>
            <p:nvPr/>
          </p:nvSpPr>
          <p:spPr>
            <a:xfrm>
              <a:off x="838200" y="3516681"/>
              <a:ext cx="10515600" cy="651189"/>
            </a:xfrm>
            <a:custGeom>
              <a:avLst/>
              <a:gdLst>
                <a:gd name="connsiteX0" fmla="*/ 0 w 10515600"/>
                <a:gd name="connsiteY0" fmla="*/ 108534 h 651189"/>
                <a:gd name="connsiteX1" fmla="*/ 108534 w 10515600"/>
                <a:gd name="connsiteY1" fmla="*/ 0 h 651189"/>
                <a:gd name="connsiteX2" fmla="*/ 10407066 w 10515600"/>
                <a:gd name="connsiteY2" fmla="*/ 0 h 651189"/>
                <a:gd name="connsiteX3" fmla="*/ 10515600 w 10515600"/>
                <a:gd name="connsiteY3" fmla="*/ 108534 h 651189"/>
                <a:gd name="connsiteX4" fmla="*/ 10515600 w 10515600"/>
                <a:gd name="connsiteY4" fmla="*/ 542655 h 651189"/>
                <a:gd name="connsiteX5" fmla="*/ 10407066 w 10515600"/>
                <a:gd name="connsiteY5" fmla="*/ 651189 h 651189"/>
                <a:gd name="connsiteX6" fmla="*/ 108534 w 10515600"/>
                <a:gd name="connsiteY6" fmla="*/ 651189 h 651189"/>
                <a:gd name="connsiteX7" fmla="*/ 0 w 10515600"/>
                <a:gd name="connsiteY7" fmla="*/ 542655 h 651189"/>
                <a:gd name="connsiteX8" fmla="*/ 0 w 10515600"/>
                <a:gd name="connsiteY8" fmla="*/ 108534 h 651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15600" h="651189">
                  <a:moveTo>
                    <a:pt x="0" y="108534"/>
                  </a:moveTo>
                  <a:cubicBezTo>
                    <a:pt x="0" y="48592"/>
                    <a:pt x="48592" y="0"/>
                    <a:pt x="108534" y="0"/>
                  </a:cubicBezTo>
                  <a:lnTo>
                    <a:pt x="10407066" y="0"/>
                  </a:lnTo>
                  <a:cubicBezTo>
                    <a:pt x="10467008" y="0"/>
                    <a:pt x="10515600" y="48592"/>
                    <a:pt x="10515600" y="108534"/>
                  </a:cubicBezTo>
                  <a:lnTo>
                    <a:pt x="10515600" y="542655"/>
                  </a:lnTo>
                  <a:cubicBezTo>
                    <a:pt x="10515600" y="602597"/>
                    <a:pt x="10467008" y="651189"/>
                    <a:pt x="10407066" y="651189"/>
                  </a:cubicBezTo>
                  <a:lnTo>
                    <a:pt x="108534" y="651189"/>
                  </a:lnTo>
                  <a:cubicBezTo>
                    <a:pt x="48592" y="651189"/>
                    <a:pt x="0" y="602597"/>
                    <a:pt x="0" y="542655"/>
                  </a:cubicBezTo>
                  <a:lnTo>
                    <a:pt x="0" y="108534"/>
                  </a:lnTo>
                  <a:close/>
                </a:path>
              </a:pathLst>
            </a:cu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100368" tIns="100368" rIns="100368" bIns="100368" numCol="1" spcCol="1270" anchor="ctr" anchorCtr="0">
              <a:noAutofit/>
            </a:bodyPr>
            <a:lstStyle/>
            <a:p>
              <a:pPr marL="0" lvl="0" indent="0" algn="l" defTabSz="800100">
                <a:lnSpc>
                  <a:spcPct val="90000"/>
                </a:lnSpc>
                <a:spcBef>
                  <a:spcPct val="0"/>
                </a:spcBef>
                <a:spcAft>
                  <a:spcPct val="35000"/>
                </a:spcAft>
                <a:buNone/>
              </a:pPr>
              <a:r>
                <a:rPr lang="en-US" sz="2000" kern="1200" dirty="0"/>
                <a:t>Active learning and </a:t>
              </a:r>
              <a:r>
                <a:rPr lang="en-US" sz="2000" kern="1200" dirty="0" err="1"/>
                <a:t>Laurillard’s</a:t>
              </a:r>
              <a:r>
                <a:rPr lang="en-US" sz="2000" kern="1200" dirty="0"/>
                <a:t> learning types</a:t>
              </a:r>
            </a:p>
          </p:txBody>
        </p:sp>
        <p:sp>
          <p:nvSpPr>
            <p:cNvPr id="9" name="Freeform: Shape 8">
              <a:extLst>
                <a:ext uri="{FF2B5EF4-FFF2-40B4-BE49-F238E27FC236}">
                  <a16:creationId xmlns:a16="http://schemas.microsoft.com/office/drawing/2014/main" id="{62828413-8F8F-90BA-EFED-529B91C58BED}"/>
                </a:ext>
              </a:extLst>
            </p:cNvPr>
            <p:cNvSpPr/>
            <p:nvPr/>
          </p:nvSpPr>
          <p:spPr>
            <a:xfrm>
              <a:off x="838200" y="4204569"/>
              <a:ext cx="10515600" cy="649591"/>
            </a:xfrm>
            <a:custGeom>
              <a:avLst/>
              <a:gdLst>
                <a:gd name="connsiteX0" fmla="*/ 0 w 10515600"/>
                <a:gd name="connsiteY0" fmla="*/ 108267 h 649591"/>
                <a:gd name="connsiteX1" fmla="*/ 108267 w 10515600"/>
                <a:gd name="connsiteY1" fmla="*/ 0 h 649591"/>
                <a:gd name="connsiteX2" fmla="*/ 10407333 w 10515600"/>
                <a:gd name="connsiteY2" fmla="*/ 0 h 649591"/>
                <a:gd name="connsiteX3" fmla="*/ 10515600 w 10515600"/>
                <a:gd name="connsiteY3" fmla="*/ 108267 h 649591"/>
                <a:gd name="connsiteX4" fmla="*/ 10515600 w 10515600"/>
                <a:gd name="connsiteY4" fmla="*/ 541324 h 649591"/>
                <a:gd name="connsiteX5" fmla="*/ 10407333 w 10515600"/>
                <a:gd name="connsiteY5" fmla="*/ 649591 h 649591"/>
                <a:gd name="connsiteX6" fmla="*/ 108267 w 10515600"/>
                <a:gd name="connsiteY6" fmla="*/ 649591 h 649591"/>
                <a:gd name="connsiteX7" fmla="*/ 0 w 10515600"/>
                <a:gd name="connsiteY7" fmla="*/ 541324 h 649591"/>
                <a:gd name="connsiteX8" fmla="*/ 0 w 10515600"/>
                <a:gd name="connsiteY8" fmla="*/ 108267 h 649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15600" h="649591">
                  <a:moveTo>
                    <a:pt x="0" y="108267"/>
                  </a:moveTo>
                  <a:cubicBezTo>
                    <a:pt x="0" y="48473"/>
                    <a:pt x="48473" y="0"/>
                    <a:pt x="108267" y="0"/>
                  </a:cubicBezTo>
                  <a:lnTo>
                    <a:pt x="10407333" y="0"/>
                  </a:lnTo>
                  <a:cubicBezTo>
                    <a:pt x="10467127" y="0"/>
                    <a:pt x="10515600" y="48473"/>
                    <a:pt x="10515600" y="108267"/>
                  </a:cubicBezTo>
                  <a:lnTo>
                    <a:pt x="10515600" y="541324"/>
                  </a:lnTo>
                  <a:cubicBezTo>
                    <a:pt x="10515600" y="601118"/>
                    <a:pt x="10467127" y="649591"/>
                    <a:pt x="10407333" y="649591"/>
                  </a:cubicBezTo>
                  <a:lnTo>
                    <a:pt x="108267" y="649591"/>
                  </a:lnTo>
                  <a:cubicBezTo>
                    <a:pt x="48473" y="649591"/>
                    <a:pt x="0" y="601118"/>
                    <a:pt x="0" y="541324"/>
                  </a:cubicBezTo>
                  <a:lnTo>
                    <a:pt x="0" y="108267"/>
                  </a:lnTo>
                  <a:close/>
                </a:path>
              </a:pathLst>
            </a:cu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100290" tIns="100290" rIns="100290" bIns="100290" numCol="1" spcCol="1270" anchor="ctr" anchorCtr="0">
              <a:noAutofit/>
            </a:bodyPr>
            <a:lstStyle/>
            <a:p>
              <a:pPr marL="0" lvl="0" indent="0" algn="l" defTabSz="800100">
                <a:lnSpc>
                  <a:spcPct val="90000"/>
                </a:lnSpc>
                <a:spcBef>
                  <a:spcPct val="0"/>
                </a:spcBef>
                <a:spcAft>
                  <a:spcPct val="35000"/>
                </a:spcAft>
                <a:buNone/>
              </a:pPr>
              <a:r>
                <a:rPr lang="en-US" sz="2000" kern="1200" dirty="0"/>
                <a:t>Factors impacting online and blended learning and strategies to mitigate these</a:t>
              </a:r>
            </a:p>
          </p:txBody>
        </p:sp>
        <p:sp>
          <p:nvSpPr>
            <p:cNvPr id="10" name="Freeform: Shape 9">
              <a:extLst>
                <a:ext uri="{FF2B5EF4-FFF2-40B4-BE49-F238E27FC236}">
                  <a16:creationId xmlns:a16="http://schemas.microsoft.com/office/drawing/2014/main" id="{9694C274-8F7D-8B58-659F-5F5A3B870A57}"/>
                </a:ext>
              </a:extLst>
            </p:cNvPr>
            <p:cNvSpPr/>
            <p:nvPr/>
          </p:nvSpPr>
          <p:spPr>
            <a:xfrm>
              <a:off x="838200" y="4880095"/>
              <a:ext cx="10515600" cy="649591"/>
            </a:xfrm>
            <a:custGeom>
              <a:avLst/>
              <a:gdLst>
                <a:gd name="connsiteX0" fmla="*/ 0 w 10515600"/>
                <a:gd name="connsiteY0" fmla="*/ 108267 h 649591"/>
                <a:gd name="connsiteX1" fmla="*/ 108267 w 10515600"/>
                <a:gd name="connsiteY1" fmla="*/ 0 h 649591"/>
                <a:gd name="connsiteX2" fmla="*/ 10407333 w 10515600"/>
                <a:gd name="connsiteY2" fmla="*/ 0 h 649591"/>
                <a:gd name="connsiteX3" fmla="*/ 10515600 w 10515600"/>
                <a:gd name="connsiteY3" fmla="*/ 108267 h 649591"/>
                <a:gd name="connsiteX4" fmla="*/ 10515600 w 10515600"/>
                <a:gd name="connsiteY4" fmla="*/ 541324 h 649591"/>
                <a:gd name="connsiteX5" fmla="*/ 10407333 w 10515600"/>
                <a:gd name="connsiteY5" fmla="*/ 649591 h 649591"/>
                <a:gd name="connsiteX6" fmla="*/ 108267 w 10515600"/>
                <a:gd name="connsiteY6" fmla="*/ 649591 h 649591"/>
                <a:gd name="connsiteX7" fmla="*/ 0 w 10515600"/>
                <a:gd name="connsiteY7" fmla="*/ 541324 h 649591"/>
                <a:gd name="connsiteX8" fmla="*/ 0 w 10515600"/>
                <a:gd name="connsiteY8" fmla="*/ 108267 h 649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15600" h="649591">
                  <a:moveTo>
                    <a:pt x="0" y="108267"/>
                  </a:moveTo>
                  <a:cubicBezTo>
                    <a:pt x="0" y="48473"/>
                    <a:pt x="48473" y="0"/>
                    <a:pt x="108267" y="0"/>
                  </a:cubicBezTo>
                  <a:lnTo>
                    <a:pt x="10407333" y="0"/>
                  </a:lnTo>
                  <a:cubicBezTo>
                    <a:pt x="10467127" y="0"/>
                    <a:pt x="10515600" y="48473"/>
                    <a:pt x="10515600" y="108267"/>
                  </a:cubicBezTo>
                  <a:lnTo>
                    <a:pt x="10515600" y="541324"/>
                  </a:lnTo>
                  <a:cubicBezTo>
                    <a:pt x="10515600" y="601118"/>
                    <a:pt x="10467127" y="649591"/>
                    <a:pt x="10407333" y="649591"/>
                  </a:cubicBezTo>
                  <a:lnTo>
                    <a:pt x="108267" y="649591"/>
                  </a:lnTo>
                  <a:cubicBezTo>
                    <a:pt x="48473" y="649591"/>
                    <a:pt x="0" y="601118"/>
                    <a:pt x="0" y="541324"/>
                  </a:cubicBezTo>
                  <a:lnTo>
                    <a:pt x="0" y="108267"/>
                  </a:lnTo>
                  <a:close/>
                </a:path>
              </a:pathLst>
            </a:cu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100290" tIns="100290" rIns="100290" bIns="100290" numCol="1" spcCol="1270" anchor="ctr" anchorCtr="0">
              <a:noAutofit/>
            </a:bodyPr>
            <a:lstStyle/>
            <a:p>
              <a:pPr marL="0" lvl="0" indent="0" algn="l" defTabSz="800100">
                <a:lnSpc>
                  <a:spcPct val="90000"/>
                </a:lnSpc>
                <a:spcBef>
                  <a:spcPct val="0"/>
                </a:spcBef>
                <a:spcAft>
                  <a:spcPct val="35000"/>
                </a:spcAft>
                <a:buNone/>
              </a:pPr>
              <a:r>
                <a:rPr lang="en-US" sz="2000" kern="1200" dirty="0"/>
                <a:t>Frameworks that can improve the quality of online courses</a:t>
              </a:r>
            </a:p>
          </p:txBody>
        </p:sp>
        <p:sp>
          <p:nvSpPr>
            <p:cNvPr id="12" name="Freeform: Shape 11">
              <a:extLst>
                <a:ext uri="{FF2B5EF4-FFF2-40B4-BE49-F238E27FC236}">
                  <a16:creationId xmlns:a16="http://schemas.microsoft.com/office/drawing/2014/main" id="{CE0CF97A-3557-8B7B-A47B-6BEB814899CF}"/>
                </a:ext>
              </a:extLst>
            </p:cNvPr>
            <p:cNvSpPr/>
            <p:nvPr/>
          </p:nvSpPr>
          <p:spPr>
            <a:xfrm>
              <a:off x="838200" y="2827045"/>
              <a:ext cx="10515600" cy="653067"/>
            </a:xfrm>
            <a:custGeom>
              <a:avLst/>
              <a:gdLst>
                <a:gd name="connsiteX0" fmla="*/ 0 w 10515600"/>
                <a:gd name="connsiteY0" fmla="*/ 108847 h 653067"/>
                <a:gd name="connsiteX1" fmla="*/ 108847 w 10515600"/>
                <a:gd name="connsiteY1" fmla="*/ 0 h 653067"/>
                <a:gd name="connsiteX2" fmla="*/ 10406753 w 10515600"/>
                <a:gd name="connsiteY2" fmla="*/ 0 h 653067"/>
                <a:gd name="connsiteX3" fmla="*/ 10515600 w 10515600"/>
                <a:gd name="connsiteY3" fmla="*/ 108847 h 653067"/>
                <a:gd name="connsiteX4" fmla="*/ 10515600 w 10515600"/>
                <a:gd name="connsiteY4" fmla="*/ 544220 h 653067"/>
                <a:gd name="connsiteX5" fmla="*/ 10406753 w 10515600"/>
                <a:gd name="connsiteY5" fmla="*/ 653067 h 653067"/>
                <a:gd name="connsiteX6" fmla="*/ 108847 w 10515600"/>
                <a:gd name="connsiteY6" fmla="*/ 653067 h 653067"/>
                <a:gd name="connsiteX7" fmla="*/ 0 w 10515600"/>
                <a:gd name="connsiteY7" fmla="*/ 544220 h 653067"/>
                <a:gd name="connsiteX8" fmla="*/ 0 w 10515600"/>
                <a:gd name="connsiteY8" fmla="*/ 108847 h 653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15600" h="653067">
                  <a:moveTo>
                    <a:pt x="0" y="108847"/>
                  </a:moveTo>
                  <a:cubicBezTo>
                    <a:pt x="0" y="48732"/>
                    <a:pt x="48732" y="0"/>
                    <a:pt x="108847" y="0"/>
                  </a:cubicBezTo>
                  <a:lnTo>
                    <a:pt x="10406753" y="0"/>
                  </a:lnTo>
                  <a:cubicBezTo>
                    <a:pt x="10466868" y="0"/>
                    <a:pt x="10515600" y="48732"/>
                    <a:pt x="10515600" y="108847"/>
                  </a:cubicBezTo>
                  <a:lnTo>
                    <a:pt x="10515600" y="544220"/>
                  </a:lnTo>
                  <a:cubicBezTo>
                    <a:pt x="10515600" y="604335"/>
                    <a:pt x="10466868" y="653067"/>
                    <a:pt x="10406753" y="653067"/>
                  </a:cubicBezTo>
                  <a:lnTo>
                    <a:pt x="108847" y="653067"/>
                  </a:lnTo>
                  <a:cubicBezTo>
                    <a:pt x="48732" y="653067"/>
                    <a:pt x="0" y="604335"/>
                    <a:pt x="0" y="544220"/>
                  </a:cubicBezTo>
                  <a:lnTo>
                    <a:pt x="0" y="108847"/>
                  </a:lnTo>
                  <a:close/>
                </a:path>
              </a:pathLst>
            </a:cu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100460" tIns="100460" rIns="100460" bIns="100460" numCol="1" spcCol="1270" anchor="ctr" anchorCtr="0">
              <a:noAutofit/>
            </a:bodyPr>
            <a:lstStyle/>
            <a:p>
              <a:pPr marL="0" lvl="0" indent="0" algn="l" defTabSz="800100">
                <a:lnSpc>
                  <a:spcPct val="90000"/>
                </a:lnSpc>
                <a:spcBef>
                  <a:spcPct val="0"/>
                </a:spcBef>
                <a:spcAft>
                  <a:spcPct val="35000"/>
                </a:spcAft>
                <a:buNone/>
              </a:pPr>
              <a:r>
                <a:rPr lang="en-US" sz="2000" kern="1200" dirty="0"/>
                <a:t>Learner-centered pedagogy</a:t>
              </a:r>
            </a:p>
          </p:txBody>
        </p:sp>
      </p:grpSp>
    </p:spTree>
    <p:extLst>
      <p:ext uri="{BB962C8B-B14F-4D97-AF65-F5344CB8AC3E}">
        <p14:creationId xmlns:p14="http://schemas.microsoft.com/office/powerpoint/2010/main" val="28251490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57A09A-9CC5-5F23-9191-C26815A25F1E}"/>
              </a:ext>
            </a:extLst>
          </p:cNvPr>
          <p:cNvSpPr>
            <a:spLocks noGrp="1"/>
          </p:cNvSpPr>
          <p:nvPr>
            <p:ph type="title"/>
          </p:nvPr>
        </p:nvSpPr>
        <p:spPr>
          <a:xfrm>
            <a:off x="8079978" y="741391"/>
            <a:ext cx="3369234" cy="1616203"/>
          </a:xfrm>
        </p:spPr>
        <p:txBody>
          <a:bodyPr anchor="b">
            <a:normAutofit/>
          </a:bodyPr>
          <a:lstStyle/>
          <a:p>
            <a:r>
              <a:rPr lang="en-US" sz="3200" b="1" dirty="0"/>
              <a:t>Introduction</a:t>
            </a:r>
          </a:p>
        </p:txBody>
      </p:sp>
      <p:pic>
        <p:nvPicPr>
          <p:cNvPr id="6" name="Picture 5" descr="Handshake between two people">
            <a:extLst>
              <a:ext uri="{FF2B5EF4-FFF2-40B4-BE49-F238E27FC236}">
                <a16:creationId xmlns:a16="http://schemas.microsoft.com/office/drawing/2014/main" id="{0961F4AA-A6E4-6DBD-4486-1695F0B62965}"/>
              </a:ext>
            </a:extLst>
          </p:cNvPr>
          <p:cNvPicPr>
            <a:picLocks noChangeAspect="1"/>
          </p:cNvPicPr>
          <p:nvPr/>
        </p:nvPicPr>
        <p:blipFill rotWithShape="1">
          <a:blip r:embed="rId3">
            <a:extLst>
              <a:ext uri="{28A0092B-C50C-407E-A947-70E740481C1C}">
                <a14:useLocalDpi xmlns:a14="http://schemas.microsoft.com/office/drawing/2010/main" val="0"/>
              </a:ext>
            </a:extLst>
          </a:blip>
          <a:srcRect l="14143" r="5036"/>
          <a:stretch/>
        </p:blipFill>
        <p:spPr>
          <a:xfrm>
            <a:off x="20" y="10"/>
            <a:ext cx="7390243" cy="6857990"/>
          </a:xfrm>
          <a:prstGeom prst="rect">
            <a:avLst/>
          </a:prstGeom>
        </p:spPr>
      </p:pic>
      <p:sp>
        <p:nvSpPr>
          <p:cNvPr id="13" name="Rectangle 15">
            <a:extLst>
              <a:ext uri="{FF2B5EF4-FFF2-40B4-BE49-F238E27FC236}">
                <a16:creationId xmlns:a16="http://schemas.microsoft.com/office/drawing/2014/main" id="{AE3A741D-C19B-960A-5803-1C58871478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879677" y="2347416"/>
            <a:ext cx="1630908" cy="7390262"/>
          </a:xfrm>
          <a:prstGeom prst="rect">
            <a:avLst/>
          </a:prstGeom>
          <a:gradFill>
            <a:gsLst>
              <a:gs pos="0">
                <a:schemeClr val="accent5"/>
              </a:gs>
              <a:gs pos="47000">
                <a:schemeClr val="accent2">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7">
            <a:extLst>
              <a:ext uri="{FF2B5EF4-FFF2-40B4-BE49-F238E27FC236}">
                <a16:creationId xmlns:a16="http://schemas.microsoft.com/office/drawing/2014/main" id="{DC39DE25-0E4E-0AA7-0932-1D78C23727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flipV="1">
            <a:off x="-1919061" y="1919060"/>
            <a:ext cx="6854280" cy="3016159"/>
          </a:xfrm>
          <a:prstGeom prst="rect">
            <a:avLst/>
          </a:prstGeom>
          <a:gradFill flip="none" rotWithShape="1">
            <a:gsLst>
              <a:gs pos="0">
                <a:schemeClr val="accent5"/>
              </a:gs>
              <a:gs pos="47000">
                <a:schemeClr val="accent2">
                  <a:alpha val="0"/>
                </a:schemeClr>
              </a:gs>
            </a:gsLst>
            <a:lin ang="42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5" name="Rectangle 19">
            <a:extLst>
              <a:ext uri="{FF2B5EF4-FFF2-40B4-BE49-F238E27FC236}">
                <a16:creationId xmlns:a16="http://schemas.microsoft.com/office/drawing/2014/main" id="{8D6EA299-0840-6DEA-E670-C49AEBC87E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461657" y="4425055"/>
            <a:ext cx="2928605" cy="2432945"/>
          </a:xfrm>
          <a:prstGeom prst="rect">
            <a:avLst/>
          </a:prstGeom>
          <a:gradFill flip="none" rotWithShape="1">
            <a:gsLst>
              <a:gs pos="0">
                <a:schemeClr val="accent2"/>
              </a:gs>
              <a:gs pos="51000">
                <a:schemeClr val="accent5">
                  <a:lumMod val="60000"/>
                  <a:lumOff val="40000"/>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3" name="Content Placeholder 2">
            <a:extLst>
              <a:ext uri="{FF2B5EF4-FFF2-40B4-BE49-F238E27FC236}">
                <a16:creationId xmlns:a16="http://schemas.microsoft.com/office/drawing/2014/main" id="{A35B1D72-FA77-0DB0-F841-B6D7D61A5D41}"/>
              </a:ext>
            </a:extLst>
          </p:cNvPr>
          <p:cNvSpPr>
            <a:spLocks noGrp="1"/>
          </p:cNvSpPr>
          <p:nvPr>
            <p:ph idx="1"/>
          </p:nvPr>
        </p:nvSpPr>
        <p:spPr>
          <a:xfrm>
            <a:off x="7886700" y="2533476"/>
            <a:ext cx="3832058" cy="3447832"/>
          </a:xfrm>
        </p:spPr>
        <p:txBody>
          <a:bodyPr anchor="t">
            <a:normAutofit fontScale="92500" lnSpcReduction="20000"/>
          </a:bodyPr>
          <a:lstStyle/>
          <a:p>
            <a:r>
              <a:rPr lang="en-US" sz="2400" dirty="0"/>
              <a:t>Teaching context</a:t>
            </a:r>
          </a:p>
          <a:p>
            <a:r>
              <a:rPr lang="en-US" sz="2400" dirty="0"/>
              <a:t>How will collaboration work between </a:t>
            </a:r>
            <a:r>
              <a:rPr lang="en-US" sz="2400" dirty="0" err="1"/>
              <a:t>organisations</a:t>
            </a:r>
            <a:r>
              <a:rPr lang="en-US" sz="2400" dirty="0"/>
              <a:t> leaving ITC</a:t>
            </a:r>
          </a:p>
          <a:p>
            <a:r>
              <a:rPr lang="en-US" sz="2400" dirty="0"/>
              <a:t>How will the course be offered</a:t>
            </a:r>
          </a:p>
          <a:p>
            <a:r>
              <a:rPr lang="en-US" sz="2400" dirty="0"/>
              <a:t>How will the course be managed</a:t>
            </a:r>
          </a:p>
          <a:p>
            <a:r>
              <a:rPr lang="en-US" sz="2400" dirty="0"/>
              <a:t>How will responsibilities be distributed</a:t>
            </a:r>
          </a:p>
          <a:p>
            <a:pPr marL="457200" lvl="1" indent="0">
              <a:buNone/>
            </a:pPr>
            <a:endParaRPr lang="en-US" sz="2000" dirty="0"/>
          </a:p>
        </p:txBody>
      </p:sp>
    </p:spTree>
    <p:extLst>
      <p:ext uri="{BB962C8B-B14F-4D97-AF65-F5344CB8AC3E}">
        <p14:creationId xmlns:p14="http://schemas.microsoft.com/office/powerpoint/2010/main" val="2128766303"/>
      </p:ext>
    </p:extLst>
  </p:cSld>
  <p:clrMapOvr>
    <a:masterClrMapping/>
  </p:clrMapOvr>
</p:sld>
</file>

<file path=ppt/theme/theme1.xml><?xml version="1.0" encoding="utf-8"?>
<a:theme xmlns:a="http://schemas.openxmlformats.org/drawingml/2006/main" name="Office Theme">
  <a:themeElements>
    <a:clrScheme name="ITC1">
      <a:dk1>
        <a:srgbClr val="44546A"/>
      </a:dk1>
      <a:lt1>
        <a:sysClr val="window" lastClr="FFFFFF"/>
      </a:lt1>
      <a:dk2>
        <a:srgbClr val="44546A"/>
      </a:dk2>
      <a:lt2>
        <a:srgbClr val="E7E6E6"/>
      </a:lt2>
      <a:accent1>
        <a:srgbClr val="269A97"/>
      </a:accent1>
      <a:accent2>
        <a:srgbClr val="33CCCC"/>
      </a:accent2>
      <a:accent3>
        <a:srgbClr val="A5A5A5"/>
      </a:accent3>
      <a:accent4>
        <a:srgbClr val="FFD961"/>
      </a:accent4>
      <a:accent5>
        <a:srgbClr val="002395"/>
      </a:accent5>
      <a:accent6>
        <a:srgbClr val="99E5E5"/>
      </a:accent6>
      <a:hlink>
        <a:srgbClr val="1E7E7C"/>
      </a:hlink>
      <a:folHlink>
        <a:srgbClr val="894969"/>
      </a:folHlink>
    </a:clrScheme>
    <a:fontScheme name="Verdana">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20085</TotalTime>
  <Words>4497</Words>
  <Application>Microsoft Office PowerPoint</Application>
  <PresentationFormat>Widescreen</PresentationFormat>
  <Paragraphs>831</Paragraphs>
  <Slides>60</Slides>
  <Notes>55</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60</vt:i4>
      </vt:variant>
    </vt:vector>
  </HeadingPairs>
  <TitlesOfParts>
    <vt:vector size="74" baseType="lpstr">
      <vt:lpstr>-apple-system</vt:lpstr>
      <vt:lpstr>Arial</vt:lpstr>
      <vt:lpstr>Calibri</vt:lpstr>
      <vt:lpstr>Calibri Light</vt:lpstr>
      <vt:lpstr>Century Gothic</vt:lpstr>
      <vt:lpstr>Fave Script Bold Pro</vt:lpstr>
      <vt:lpstr>Lao UI</vt:lpstr>
      <vt:lpstr>Nunito</vt:lpstr>
      <vt:lpstr>Roboto</vt:lpstr>
      <vt:lpstr>Segoe UI</vt:lpstr>
      <vt:lpstr>Times New Roman</vt:lpstr>
      <vt:lpstr>Verdana</vt:lpstr>
      <vt:lpstr>Office Theme</vt:lpstr>
      <vt:lpstr>1_Office Theme</vt:lpstr>
      <vt:lpstr>PowerPoint Presentation</vt:lpstr>
      <vt:lpstr>Whilst we’re waiting…</vt:lpstr>
      <vt:lpstr>PowerPoint Presentation</vt:lpstr>
      <vt:lpstr>PowerPoint Presentation</vt:lpstr>
      <vt:lpstr>Contact details</vt:lpstr>
      <vt:lpstr>Learning outcomes</vt:lpstr>
      <vt:lpstr>Learning outcomes</vt:lpstr>
      <vt:lpstr>Topics &amp; activities</vt:lpstr>
      <vt:lpstr>Introduction</vt:lpstr>
      <vt:lpstr>Online &amp; blended – where to start</vt:lpstr>
      <vt:lpstr>Universal course  design principles</vt:lpstr>
      <vt:lpstr>1. Analysis</vt:lpstr>
      <vt:lpstr>PowerPoint Presentation</vt:lpstr>
      <vt:lpstr>PowerPoint Presentation</vt:lpstr>
      <vt:lpstr>Modern classroom pedagogy?</vt:lpstr>
      <vt:lpstr>Modern classroom pedagogy is not: </vt:lpstr>
      <vt:lpstr>PowerPoint Presentation</vt:lpstr>
      <vt:lpstr>PowerPoint Presentation</vt:lpstr>
      <vt:lpstr>Learner-centered pedagogy?</vt:lpstr>
      <vt:lpstr>PowerPoint Presentation</vt:lpstr>
      <vt:lpstr>Common features of a learner-centered approaches</vt:lpstr>
      <vt:lpstr>PowerPoint Presentation</vt:lpstr>
      <vt:lpstr>Universal course  design principles</vt:lpstr>
      <vt:lpstr>PowerPoint Presentation</vt:lpstr>
      <vt:lpstr>Active learning approaches</vt:lpstr>
      <vt:lpstr>PowerPoint Presentation</vt:lpstr>
      <vt:lpstr>PowerPoint Presentation</vt:lpstr>
      <vt:lpstr>PowerPoint Presentation</vt:lpstr>
      <vt:lpstr>PowerPoint Presentation</vt:lpstr>
      <vt:lpstr>Project based</vt:lpstr>
      <vt:lpstr>Challenge based</vt:lpstr>
      <vt:lpstr>PowerPoint Presentation</vt:lpstr>
      <vt:lpstr>PowerPoint Presentation</vt:lpstr>
      <vt:lpstr>Factors impacting learning </vt:lpstr>
      <vt:lpstr>PowerPoint Presentation</vt:lpstr>
      <vt:lpstr>Increasing participation</vt:lpstr>
      <vt:lpstr>Boosting engagement</vt:lpstr>
      <vt:lpstr>Elevate motivation</vt:lpstr>
      <vt:lpstr>Building community</vt:lpstr>
      <vt:lpstr>Feedback</vt:lpstr>
      <vt:lpstr>Unit learning outcomes</vt:lpstr>
      <vt:lpstr>Ensure clarity</vt:lpstr>
      <vt:lpstr>Approaches and Frameworks </vt:lpstr>
      <vt:lpstr>Activity: UDL, Mobile design, Low bandwidth</vt:lpstr>
      <vt:lpstr>PowerPoint Presentation</vt:lpstr>
      <vt:lpstr>Models, approaches &amp; frameworks for online and blended course design</vt:lpstr>
      <vt:lpstr>PowerPoint Presentation</vt:lpstr>
      <vt:lpstr>Selecting strategies</vt:lpstr>
      <vt:lpstr>Activity: Jigsaw variation</vt:lpstr>
      <vt:lpstr>      Accessibility</vt:lpstr>
      <vt:lpstr>      POUR principles</vt:lpstr>
      <vt:lpstr>      Dyslexia</vt:lpstr>
      <vt:lpstr>      Universal design for learning</vt:lpstr>
      <vt:lpstr>      UDL</vt:lpstr>
      <vt:lpstr>      Universal design for learning</vt:lpstr>
      <vt:lpstr>PowerPoint Presentation</vt:lpstr>
      <vt:lpstr>Mobile design</vt:lpstr>
      <vt:lpstr>References</vt:lpstr>
      <vt:lpstr>PowerPoint Presentation</vt:lpstr>
      <vt:lpstr>PowerPoint Presentation</vt:lpstr>
    </vt:vector>
  </TitlesOfParts>
  <Company>University of Twente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King, Janet (UT-ITC)</dc:creator>
  <cp:lastModifiedBy>King, Janet (UT-ITC)</cp:lastModifiedBy>
  <cp:revision>7</cp:revision>
  <dcterms:created xsi:type="dcterms:W3CDTF">2023-09-15T08:47:16Z</dcterms:created>
  <dcterms:modified xsi:type="dcterms:W3CDTF">2023-10-05T13:20:17Z</dcterms:modified>
</cp:coreProperties>
</file>