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9"/>
  </p:notesMasterIdLst>
  <p:handoutMasterIdLst>
    <p:handoutMasterId r:id="rId40"/>
  </p:handoutMasterIdLst>
  <p:sldIdLst>
    <p:sldId id="257" r:id="rId5"/>
    <p:sldId id="293" r:id="rId6"/>
    <p:sldId id="294" r:id="rId7"/>
    <p:sldId id="295" r:id="rId8"/>
    <p:sldId id="296" r:id="rId9"/>
    <p:sldId id="297" r:id="rId10"/>
    <p:sldId id="298" r:id="rId11"/>
    <p:sldId id="299" r:id="rId12"/>
    <p:sldId id="300" r:id="rId13"/>
    <p:sldId id="301" r:id="rId14"/>
    <p:sldId id="302" r:id="rId15"/>
    <p:sldId id="303" r:id="rId16"/>
    <p:sldId id="304" r:id="rId17"/>
    <p:sldId id="305" r:id="rId18"/>
    <p:sldId id="306" r:id="rId19"/>
    <p:sldId id="307" r:id="rId20"/>
    <p:sldId id="308" r:id="rId21"/>
    <p:sldId id="309" r:id="rId22"/>
    <p:sldId id="310" r:id="rId23"/>
    <p:sldId id="311" r:id="rId24"/>
    <p:sldId id="312" r:id="rId25"/>
    <p:sldId id="313" r:id="rId26"/>
    <p:sldId id="314" r:id="rId27"/>
    <p:sldId id="315" r:id="rId28"/>
    <p:sldId id="316" r:id="rId29"/>
    <p:sldId id="317" r:id="rId30"/>
    <p:sldId id="318" r:id="rId31"/>
    <p:sldId id="319" r:id="rId32"/>
    <p:sldId id="320" r:id="rId33"/>
    <p:sldId id="321" r:id="rId34"/>
    <p:sldId id="322" r:id="rId35"/>
    <p:sldId id="323" r:id="rId36"/>
    <p:sldId id="324" r:id="rId37"/>
    <p:sldId id="292" r:id="rId38"/>
  </p:sldIdLst>
  <p:sldSz cx="9144000" cy="5143500" type="screen16x9"/>
  <p:notesSz cx="6723063" cy="9853613"/>
  <p:defaultTextStyle>
    <a:defPPr>
      <a:defRPr lang="nl-N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03">
          <p15:clr>
            <a:srgbClr val="A4A3A4"/>
          </p15:clr>
        </p15:guide>
        <p15:guide id="2" pos="211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414" autoAdjust="0"/>
  </p:normalViewPr>
  <p:slideViewPr>
    <p:cSldViewPr>
      <p:cViewPr varScale="1">
        <p:scale>
          <a:sx n="117" d="100"/>
          <a:sy n="117" d="100"/>
        </p:scale>
        <p:origin x="451" y="8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117" d="100"/>
          <a:sy n="117" d="100"/>
        </p:scale>
        <p:origin x="-5214" y="-102"/>
      </p:cViewPr>
      <p:guideLst>
        <p:guide orient="horz" pos="3103"/>
        <p:guide pos="211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3063" cy="4921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08413" y="0"/>
            <a:ext cx="2913062" cy="492125"/>
          </a:xfrm>
          <a:prstGeom prst="rect">
            <a:avLst/>
          </a:prstGeom>
        </p:spPr>
        <p:txBody>
          <a:bodyPr vert="horz" lIns="91440" tIns="45720" rIns="91440" bIns="45720" rtlCol="0"/>
          <a:lstStyle>
            <a:lvl1pPr algn="r">
              <a:defRPr sz="1200"/>
            </a:lvl1pPr>
          </a:lstStyle>
          <a:p>
            <a:fld id="{77A2D2DD-9A49-491E-949B-F3E87942E7A1}" type="datetimeFigureOut">
              <a:rPr lang="en-US" smtClean="0"/>
              <a:pPr/>
              <a:t>02-Oct-23</a:t>
            </a:fld>
            <a:endParaRPr lang="en-US"/>
          </a:p>
        </p:txBody>
      </p:sp>
      <p:sp>
        <p:nvSpPr>
          <p:cNvPr id="4" name="Footer Placeholder 3"/>
          <p:cNvSpPr>
            <a:spLocks noGrp="1"/>
          </p:cNvSpPr>
          <p:nvPr>
            <p:ph type="ftr" sz="quarter" idx="2"/>
          </p:nvPr>
        </p:nvSpPr>
        <p:spPr>
          <a:xfrm>
            <a:off x="0" y="9359900"/>
            <a:ext cx="2913063" cy="4921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08413" y="9359900"/>
            <a:ext cx="2913062" cy="492125"/>
          </a:xfrm>
          <a:prstGeom prst="rect">
            <a:avLst/>
          </a:prstGeom>
        </p:spPr>
        <p:txBody>
          <a:bodyPr vert="horz" lIns="91440" tIns="45720" rIns="91440" bIns="45720" rtlCol="0" anchor="b"/>
          <a:lstStyle>
            <a:lvl1pPr algn="r">
              <a:defRPr sz="1200"/>
            </a:lvl1pPr>
          </a:lstStyle>
          <a:p>
            <a:fld id="{5F7004FB-58AB-4264-827C-6AC7B927D363}" type="slidenum">
              <a:rPr lang="en-US" smtClean="0"/>
              <a:pPr/>
              <a:t>‹#›</a:t>
            </a:fld>
            <a:endParaRPr lang="en-US"/>
          </a:p>
        </p:txBody>
      </p:sp>
    </p:spTree>
    <p:extLst>
      <p:ext uri="{BB962C8B-B14F-4D97-AF65-F5344CB8AC3E}">
        <p14:creationId xmlns:p14="http://schemas.microsoft.com/office/powerpoint/2010/main" val="439239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13327" cy="49268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nl-NL"/>
          </a:p>
        </p:txBody>
      </p:sp>
      <p:sp>
        <p:nvSpPr>
          <p:cNvPr id="3075" name="Rectangle 3"/>
          <p:cNvSpPr>
            <a:spLocks noGrp="1" noChangeArrowheads="1"/>
          </p:cNvSpPr>
          <p:nvPr>
            <p:ph type="dt" idx="1"/>
          </p:nvPr>
        </p:nvSpPr>
        <p:spPr bwMode="auto">
          <a:xfrm>
            <a:off x="3808180" y="0"/>
            <a:ext cx="2913327" cy="49268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nl-NL"/>
          </a:p>
        </p:txBody>
      </p:sp>
      <p:sp>
        <p:nvSpPr>
          <p:cNvPr id="3076" name="Rectangle 4"/>
          <p:cNvSpPr>
            <a:spLocks noGrp="1" noRot="1" noChangeAspect="1" noChangeArrowheads="1" noTextEdit="1"/>
          </p:cNvSpPr>
          <p:nvPr>
            <p:ph type="sldImg" idx="2"/>
          </p:nvPr>
        </p:nvSpPr>
        <p:spPr bwMode="auto">
          <a:xfrm>
            <a:off x="79375" y="739775"/>
            <a:ext cx="6564313" cy="3694113"/>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72307" y="4680466"/>
            <a:ext cx="5378450" cy="443412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a:t>Klik om de opmaakprofielen van de modeltekst te bewerken</a:t>
            </a:r>
          </a:p>
          <a:p>
            <a:pPr lvl="1"/>
            <a:r>
              <a:rPr lang="nl-NL"/>
              <a:t>Tweede niveau</a:t>
            </a:r>
          </a:p>
          <a:p>
            <a:pPr lvl="2"/>
            <a:r>
              <a:rPr lang="nl-NL"/>
              <a:t>Derde niveau</a:t>
            </a:r>
          </a:p>
          <a:p>
            <a:pPr lvl="3"/>
            <a:r>
              <a:rPr lang="nl-NL"/>
              <a:t>Vierde niveau</a:t>
            </a:r>
          </a:p>
          <a:p>
            <a:pPr lvl="4"/>
            <a:r>
              <a:rPr lang="nl-NL"/>
              <a:t>Vijfde niveau</a:t>
            </a:r>
          </a:p>
        </p:txBody>
      </p:sp>
      <p:sp>
        <p:nvSpPr>
          <p:cNvPr id="3078" name="Rectangle 6"/>
          <p:cNvSpPr>
            <a:spLocks noGrp="1" noChangeArrowheads="1"/>
          </p:cNvSpPr>
          <p:nvPr>
            <p:ph type="ftr" sz="quarter" idx="4"/>
          </p:nvPr>
        </p:nvSpPr>
        <p:spPr bwMode="auto">
          <a:xfrm>
            <a:off x="0" y="9359222"/>
            <a:ext cx="2913327" cy="49268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nl-NL"/>
          </a:p>
        </p:txBody>
      </p:sp>
      <p:sp>
        <p:nvSpPr>
          <p:cNvPr id="3079" name="Rectangle 7"/>
          <p:cNvSpPr>
            <a:spLocks noGrp="1" noChangeArrowheads="1"/>
          </p:cNvSpPr>
          <p:nvPr>
            <p:ph type="sldNum" sz="quarter" idx="5"/>
          </p:nvPr>
        </p:nvSpPr>
        <p:spPr bwMode="auto">
          <a:xfrm>
            <a:off x="3808180" y="9359222"/>
            <a:ext cx="2913327" cy="49268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DE1BD2A-F24E-4ECA-82B3-08C5D5A627D6}" type="slidenum">
              <a:rPr lang="nl-NL"/>
              <a:pPr/>
              <a:t>‹#›</a:t>
            </a:fld>
            <a:endParaRPr lang="nl-NL"/>
          </a:p>
        </p:txBody>
      </p:sp>
    </p:spTree>
    <p:extLst>
      <p:ext uri="{BB962C8B-B14F-4D97-AF65-F5344CB8AC3E}">
        <p14:creationId xmlns:p14="http://schemas.microsoft.com/office/powerpoint/2010/main" val="271684158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D6E4DB03-B4AD-4E01-86DB-C383C1D11783}" type="slidenum">
              <a:rPr lang="en-GB"/>
              <a:pPr/>
              <a:t>1</a:t>
            </a:fld>
            <a:endParaRPr lang="en-GB"/>
          </a:p>
        </p:txBody>
      </p:sp>
      <p:sp>
        <p:nvSpPr>
          <p:cNvPr id="176130" name="Rectangle 7"/>
          <p:cNvSpPr txBox="1">
            <a:spLocks noGrp="1" noChangeArrowheads="1"/>
          </p:cNvSpPr>
          <p:nvPr/>
        </p:nvSpPr>
        <p:spPr bwMode="auto">
          <a:xfrm>
            <a:off x="4021707" y="9720523"/>
            <a:ext cx="3076363" cy="511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349" tIns="44175" rIns="88349" bIns="44175"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r"/>
            <a:fld id="{98A374D0-F6D3-4015-9D86-301A070923D6}" type="slidenum">
              <a:rPr lang="en-GB" sz="1200"/>
              <a:pPr algn="r"/>
              <a:t>1</a:t>
            </a:fld>
            <a:endParaRPr lang="en-GB" sz="1200"/>
          </a:p>
        </p:txBody>
      </p:sp>
      <p:sp>
        <p:nvSpPr>
          <p:cNvPr id="176131" name="Rectangle 2"/>
          <p:cNvSpPr>
            <a:spLocks noGrp="1" noRot="1" noChangeAspect="1" noChangeArrowheads="1" noTextEdit="1"/>
          </p:cNvSpPr>
          <p:nvPr>
            <p:ph type="sldImg"/>
          </p:nvPr>
        </p:nvSpPr>
        <p:spPr>
          <a:xfrm>
            <a:off x="361950" y="895350"/>
            <a:ext cx="6375400" cy="3587750"/>
          </a:xfrm>
          <a:ln/>
        </p:spPr>
      </p:sp>
      <p:sp>
        <p:nvSpPr>
          <p:cNvPr id="176132" name="Rectangle 3"/>
          <p:cNvSpPr>
            <a:spLocks noGrp="1" noChangeArrowheads="1"/>
          </p:cNvSpPr>
          <p:nvPr>
            <p:ph type="body" idx="1"/>
          </p:nvPr>
        </p:nvSpPr>
        <p:spPr>
          <a:xfrm>
            <a:off x="947807" y="4861441"/>
            <a:ext cx="5203688" cy="4605576"/>
          </a:xfrm>
        </p:spPr>
        <p:txBody>
          <a:bodyPr/>
          <a:lstStyle/>
          <a:p>
            <a:endParaRPr lang="nl-NL" dirty="0"/>
          </a:p>
        </p:txBody>
      </p:sp>
      <p:sp>
        <p:nvSpPr>
          <p:cNvPr id="2" name="Header Placeholder 1"/>
          <p:cNvSpPr>
            <a:spLocks noGrp="1"/>
          </p:cNvSpPr>
          <p:nvPr>
            <p:ph type="hdr" sz="quarter" idx="10"/>
          </p:nvPr>
        </p:nvSpPr>
        <p:spPr/>
        <p:txBody>
          <a:bodyPr/>
          <a:lstStyle/>
          <a:p>
            <a:endParaRPr lang="nl-NL"/>
          </a:p>
        </p:txBody>
      </p:sp>
    </p:spTree>
    <p:extLst>
      <p:ext uri="{BB962C8B-B14F-4D97-AF65-F5344CB8AC3E}">
        <p14:creationId xmlns:p14="http://schemas.microsoft.com/office/powerpoint/2010/main" val="2422504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6F634A-A17E-40A5-B267-FA5411542B62}" type="slidenum">
              <a:rPr lang="en-GB"/>
              <a:pPr/>
              <a:t>34</a:t>
            </a:fld>
            <a:endParaRPr lang="en-GB"/>
          </a:p>
        </p:txBody>
      </p:sp>
      <p:sp>
        <p:nvSpPr>
          <p:cNvPr id="288770" name="Rectangle 2"/>
          <p:cNvSpPr>
            <a:spLocks noGrp="1" noRot="1" noChangeAspect="1" noChangeArrowheads="1" noTextEdit="1"/>
          </p:cNvSpPr>
          <p:nvPr>
            <p:ph type="sldImg"/>
          </p:nvPr>
        </p:nvSpPr>
        <p:spPr>
          <a:ln/>
        </p:spPr>
      </p:sp>
      <p:sp>
        <p:nvSpPr>
          <p:cNvPr id="288771" name="Rectangle 3"/>
          <p:cNvSpPr>
            <a:spLocks noGrp="1" noChangeArrowheads="1"/>
          </p:cNvSpPr>
          <p:nvPr>
            <p:ph type="body" idx="1"/>
          </p:nvPr>
        </p:nvSpPr>
        <p:spPr/>
        <p:txBody>
          <a:bodyPr/>
          <a:lstStyle/>
          <a:p>
            <a:endParaRPr lang="en-US"/>
          </a:p>
        </p:txBody>
      </p:sp>
      <p:sp>
        <p:nvSpPr>
          <p:cNvPr id="2" name="Header Placeholder 1"/>
          <p:cNvSpPr>
            <a:spLocks noGrp="1"/>
          </p:cNvSpPr>
          <p:nvPr>
            <p:ph type="hdr" sz="quarter" idx="10"/>
          </p:nvPr>
        </p:nvSpPr>
        <p:spPr/>
        <p:txBody>
          <a:bodyPr/>
          <a:lstStyle/>
          <a:p>
            <a:endParaRPr lang="nl-NL"/>
          </a:p>
        </p:txBody>
      </p:sp>
    </p:spTree>
    <p:extLst>
      <p:ext uri="{BB962C8B-B14F-4D97-AF65-F5344CB8AC3E}">
        <p14:creationId xmlns:p14="http://schemas.microsoft.com/office/powerpoint/2010/main" val="36283784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2011">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hasCustomPrompt="1"/>
          </p:nvPr>
        </p:nvSpPr>
        <p:spPr bwMode="white">
          <a:xfrm>
            <a:off x="1781422" y="1632998"/>
            <a:ext cx="6318970" cy="1102519"/>
          </a:xfrm>
          <a:prstGeom prst="rect">
            <a:avLst/>
          </a:prstGeom>
        </p:spPr>
        <p:txBody>
          <a:bodyPr lIns="0" anchor="b" anchorCtr="0"/>
          <a:lstStyle>
            <a:lvl1pPr>
              <a:lnSpc>
                <a:spcPts val="2500"/>
              </a:lnSpc>
              <a:defRPr cap="all" baseline="0">
                <a:solidFill>
                  <a:schemeClr val="bg1"/>
                </a:solidFill>
              </a:defRPr>
            </a:lvl1pPr>
          </a:lstStyle>
          <a:p>
            <a:r>
              <a:rPr lang="en-US" noProof="0"/>
              <a:t>Click here and type the title</a:t>
            </a:r>
          </a:p>
        </p:txBody>
      </p:sp>
      <p:sp>
        <p:nvSpPr>
          <p:cNvPr id="5123" name="Rectangle 3"/>
          <p:cNvSpPr>
            <a:spLocks noGrp="1" noChangeArrowheads="1"/>
          </p:cNvSpPr>
          <p:nvPr>
            <p:ph type="subTitle" idx="1" hasCustomPrompt="1"/>
          </p:nvPr>
        </p:nvSpPr>
        <p:spPr bwMode="white">
          <a:xfrm>
            <a:off x="1781422" y="2675985"/>
            <a:ext cx="6320449" cy="826294"/>
          </a:xfrm>
        </p:spPr>
        <p:txBody>
          <a:bodyPr lIns="0"/>
          <a:lstStyle>
            <a:lvl1pPr marL="0" indent="0">
              <a:buFont typeface="Wingdings" pitchFamily="2" charset="2"/>
              <a:buNone/>
              <a:defRPr cap="all" baseline="0">
                <a:solidFill>
                  <a:schemeClr val="bg1"/>
                </a:solidFill>
                <a:latin typeface="Arial Narrow" pitchFamily="34" charset="0"/>
              </a:defRPr>
            </a:lvl1pPr>
          </a:lstStyle>
          <a:p>
            <a:r>
              <a:rPr lang="en-US" noProof="0"/>
              <a:t>Click here and type the subtitle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24504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lte and bulleted list 2011">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088982" y="297578"/>
            <a:ext cx="7776000" cy="550800"/>
          </a:xfrm>
          <a:prstGeom prst="rect">
            <a:avLst/>
          </a:prstGeom>
        </p:spPr>
        <p:txBody>
          <a:bodyPr lIns="0" tIns="0" rIns="0" bIns="0" anchor="b" anchorCtr="0"/>
          <a:lstStyle>
            <a:lvl1pPr>
              <a:lnSpc>
                <a:spcPts val="2500"/>
              </a:lnSpc>
              <a:spcBef>
                <a:spcPts val="624"/>
              </a:spcBef>
              <a:defRPr sz="2600" cap="all" baseline="0"/>
            </a:lvl1pPr>
          </a:lstStyle>
          <a:p>
            <a:r>
              <a:rPr lang="en-US" dirty="0"/>
              <a:t>Click here and type the title </a:t>
            </a:r>
          </a:p>
        </p:txBody>
      </p:sp>
      <p:sp>
        <p:nvSpPr>
          <p:cNvPr id="8" name="Rectangle 3"/>
          <p:cNvSpPr>
            <a:spLocks noGrp="1" noChangeArrowheads="1"/>
          </p:cNvSpPr>
          <p:nvPr>
            <p:ph idx="1"/>
          </p:nvPr>
        </p:nvSpPr>
        <p:spPr bwMode="auto">
          <a:xfrm>
            <a:off x="1080000" y="1183125"/>
            <a:ext cx="7801200" cy="3440853"/>
          </a:xfrm>
          <a:prstGeom prst="rect">
            <a:avLst/>
          </a:prstGeom>
          <a:noFill/>
          <a:ln w="9525">
            <a:noFill/>
            <a:miter lim="800000"/>
            <a:headEnd/>
            <a:tailEnd/>
          </a:ln>
          <a:effectLst/>
        </p:spPr>
        <p:txBody>
          <a:bodyPr vert="horz" wrap="square" lIns="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5" name="Date Placeholder 4"/>
          <p:cNvSpPr>
            <a:spLocks noGrp="1"/>
          </p:cNvSpPr>
          <p:nvPr>
            <p:ph type="dt" sz="half" idx="10"/>
          </p:nvPr>
        </p:nvSpPr>
        <p:spPr/>
        <p:txBody>
          <a:bodyPr/>
          <a:lstStyle/>
          <a:p>
            <a:fld id="{B5525A75-4F9A-4C88-A8AB-45E8DC3B9944}" type="datetime1">
              <a:rPr lang="en-GB" smtClean="0"/>
              <a:t>02/10/2023</a:t>
            </a:fld>
            <a:endParaRPr lang="nl-NL"/>
          </a:p>
        </p:txBody>
      </p:sp>
      <p:sp>
        <p:nvSpPr>
          <p:cNvPr id="6" name="Footer Placeholder 5"/>
          <p:cNvSpPr>
            <a:spLocks noGrp="1"/>
          </p:cNvSpPr>
          <p:nvPr>
            <p:ph type="ftr" sz="quarter" idx="11"/>
          </p:nvPr>
        </p:nvSpPr>
        <p:spPr/>
        <p:txBody>
          <a:bodyPr/>
          <a:lstStyle/>
          <a:p>
            <a:endParaRPr lang="nl-NL"/>
          </a:p>
        </p:txBody>
      </p:sp>
      <p:sp>
        <p:nvSpPr>
          <p:cNvPr id="11" name="Slide Number Placeholder 10"/>
          <p:cNvSpPr>
            <a:spLocks noGrp="1"/>
          </p:cNvSpPr>
          <p:nvPr>
            <p:ph type="sldNum" sz="quarter" idx="12"/>
          </p:nvPr>
        </p:nvSpPr>
        <p:spPr/>
        <p:txBody>
          <a:bodyPr/>
          <a:lstStyle/>
          <a:p>
            <a:fld id="{D818A380-CEF3-4FA4-B905-6E6A3B62A7C3}" type="slidenum">
              <a:rPr lang="nl-NL" smtClean="0"/>
              <a:pPr/>
              <a:t>‹#›</a:t>
            </a:fld>
            <a:endParaRPr lang="nl-NL"/>
          </a:p>
        </p:txBody>
      </p:sp>
      <p:pic>
        <p:nvPicPr>
          <p:cNvPr id="13" name="Picture 5" descr="UT_ITC powerpoint sheet small_2"/>
          <p:cNvPicPr>
            <a:picLocks noChangeAspect="1" noChangeArrowheads="1"/>
          </p:cNvPicPr>
          <p:nvPr userDrawn="1"/>
        </p:nvPicPr>
        <p:blipFill>
          <a:blip r:embed="rId2" cstate="print"/>
          <a:srcRect t="1814"/>
          <a:stretch>
            <a:fillRect/>
          </a:stretch>
        </p:blipFill>
        <p:spPr bwMode="auto">
          <a:xfrm>
            <a:off x="-32552" y="195486"/>
            <a:ext cx="827584" cy="4189504"/>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wo bulleted lists 2011">
    <p:spTree>
      <p:nvGrpSpPr>
        <p:cNvPr id="1" name=""/>
        <p:cNvGrpSpPr/>
        <p:nvPr/>
      </p:nvGrpSpPr>
      <p:grpSpPr>
        <a:xfrm>
          <a:off x="0" y="0"/>
          <a:ext cx="0" cy="0"/>
          <a:chOff x="0" y="0"/>
          <a:chExt cx="0" cy="0"/>
        </a:xfrm>
      </p:grpSpPr>
      <p:sp>
        <p:nvSpPr>
          <p:cNvPr id="11" name="Date Placeholder 10"/>
          <p:cNvSpPr>
            <a:spLocks noGrp="1"/>
          </p:cNvSpPr>
          <p:nvPr>
            <p:ph type="dt" sz="half" idx="15"/>
          </p:nvPr>
        </p:nvSpPr>
        <p:spPr/>
        <p:txBody>
          <a:bodyPr/>
          <a:lstStyle/>
          <a:p>
            <a:fld id="{B5D0E322-C1D3-47A1-A839-01DC1A9185FE}" type="datetime1">
              <a:rPr lang="en-GB" smtClean="0"/>
              <a:t>02/10/2023</a:t>
            </a:fld>
            <a:endParaRPr lang="nl-NL" dirty="0"/>
          </a:p>
        </p:txBody>
      </p:sp>
      <p:sp>
        <p:nvSpPr>
          <p:cNvPr id="12" name="Slide Number Placeholder 11"/>
          <p:cNvSpPr>
            <a:spLocks noGrp="1"/>
          </p:cNvSpPr>
          <p:nvPr>
            <p:ph type="sldNum" sz="quarter" idx="16"/>
          </p:nvPr>
        </p:nvSpPr>
        <p:spPr/>
        <p:txBody>
          <a:bodyPr/>
          <a:lstStyle/>
          <a:p>
            <a:fld id="{D818A380-CEF3-4FA4-B905-6E6A3B62A7C3}" type="slidenum">
              <a:rPr lang="nl-NL" smtClean="0"/>
              <a:pPr/>
              <a:t>‹#›</a:t>
            </a:fld>
            <a:endParaRPr lang="nl-NL"/>
          </a:p>
        </p:txBody>
      </p:sp>
      <p:sp>
        <p:nvSpPr>
          <p:cNvPr id="13" name="Footer Placeholder 12"/>
          <p:cNvSpPr>
            <a:spLocks noGrp="1"/>
          </p:cNvSpPr>
          <p:nvPr>
            <p:ph type="ftr" sz="quarter" idx="17"/>
          </p:nvPr>
        </p:nvSpPr>
        <p:spPr/>
        <p:txBody>
          <a:bodyPr/>
          <a:lstStyle/>
          <a:p>
            <a:endParaRPr lang="nl-NL"/>
          </a:p>
        </p:txBody>
      </p:sp>
      <p:sp>
        <p:nvSpPr>
          <p:cNvPr id="9" name="Title 3"/>
          <p:cNvSpPr>
            <a:spLocks noGrp="1"/>
          </p:cNvSpPr>
          <p:nvPr>
            <p:ph type="title" hasCustomPrompt="1"/>
          </p:nvPr>
        </p:nvSpPr>
        <p:spPr>
          <a:xfrm>
            <a:off x="1088982" y="297578"/>
            <a:ext cx="7776000" cy="550800"/>
          </a:xfrm>
          <a:prstGeom prst="rect">
            <a:avLst/>
          </a:prstGeom>
        </p:spPr>
        <p:txBody>
          <a:bodyPr lIns="0" tIns="0" rIns="0" bIns="0" anchor="b" anchorCtr="0"/>
          <a:lstStyle>
            <a:lvl1pPr>
              <a:lnSpc>
                <a:spcPts val="2500"/>
              </a:lnSpc>
              <a:spcBef>
                <a:spcPts val="624"/>
              </a:spcBef>
              <a:defRPr sz="2600" cap="all" baseline="0"/>
            </a:lvl1pPr>
          </a:lstStyle>
          <a:p>
            <a:r>
              <a:rPr lang="en-US" dirty="0"/>
              <a:t>Click here and type the title </a:t>
            </a:r>
          </a:p>
        </p:txBody>
      </p:sp>
      <p:sp>
        <p:nvSpPr>
          <p:cNvPr id="10" name="Rectangle 3"/>
          <p:cNvSpPr>
            <a:spLocks noGrp="1" noChangeArrowheads="1"/>
          </p:cNvSpPr>
          <p:nvPr>
            <p:ph idx="1"/>
          </p:nvPr>
        </p:nvSpPr>
        <p:spPr bwMode="auto">
          <a:xfrm>
            <a:off x="1080000" y="1183125"/>
            <a:ext cx="3780032" cy="3440853"/>
          </a:xfrm>
          <a:prstGeom prst="rect">
            <a:avLst/>
          </a:prstGeom>
          <a:noFill/>
          <a:ln w="9525">
            <a:noFill/>
            <a:miter lim="800000"/>
            <a:headEnd/>
            <a:tailEnd/>
          </a:ln>
          <a:effectLst/>
        </p:spPr>
        <p:txBody>
          <a:bodyPr vert="horz" wrap="square" lIns="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5" name="Rectangle 3"/>
          <p:cNvSpPr>
            <a:spLocks noGrp="1" noChangeArrowheads="1"/>
          </p:cNvSpPr>
          <p:nvPr>
            <p:ph idx="18"/>
          </p:nvPr>
        </p:nvSpPr>
        <p:spPr bwMode="auto">
          <a:xfrm>
            <a:off x="5076056" y="1183125"/>
            <a:ext cx="3805144" cy="3440853"/>
          </a:xfrm>
          <a:prstGeom prst="rect">
            <a:avLst/>
          </a:prstGeom>
          <a:noFill/>
          <a:ln w="9525">
            <a:noFill/>
            <a:miter lim="800000"/>
            <a:headEnd/>
            <a:tailEnd/>
          </a:ln>
          <a:effectLst/>
        </p:spPr>
        <p:txBody>
          <a:bodyPr vert="horz" wrap="square" lIns="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pic>
        <p:nvPicPr>
          <p:cNvPr id="16" name="Picture 5" descr="UT_ITC powerpoint sheet small_2"/>
          <p:cNvPicPr>
            <a:picLocks noChangeAspect="1" noChangeArrowheads="1"/>
          </p:cNvPicPr>
          <p:nvPr userDrawn="1"/>
        </p:nvPicPr>
        <p:blipFill>
          <a:blip r:embed="rId2" cstate="print"/>
          <a:srcRect t="1814"/>
          <a:stretch>
            <a:fillRect/>
          </a:stretch>
        </p:blipFill>
        <p:spPr bwMode="auto">
          <a:xfrm>
            <a:off x="-32552" y="195486"/>
            <a:ext cx="827584" cy="4189504"/>
          </a:xfrm>
          <a:prstGeom prst="rect">
            <a:avLst/>
          </a:prstGeom>
          <a:noFill/>
        </p:spPr>
      </p:pic>
    </p:spTree>
    <p:extLst>
      <p:ext uri="{BB962C8B-B14F-4D97-AF65-F5344CB8AC3E}">
        <p14:creationId xmlns:p14="http://schemas.microsoft.com/office/powerpoint/2010/main" val="2598516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text and picture 2011">
    <p:spTree>
      <p:nvGrpSpPr>
        <p:cNvPr id="1" name=""/>
        <p:cNvGrpSpPr/>
        <p:nvPr/>
      </p:nvGrpSpPr>
      <p:grpSpPr>
        <a:xfrm>
          <a:off x="0" y="0"/>
          <a:ext cx="0" cy="0"/>
          <a:chOff x="0" y="0"/>
          <a:chExt cx="0" cy="0"/>
        </a:xfrm>
      </p:grpSpPr>
      <p:sp>
        <p:nvSpPr>
          <p:cNvPr id="8" name="Tijdelijke aanduiding voor afbeelding 7"/>
          <p:cNvSpPr>
            <a:spLocks noGrp="1"/>
          </p:cNvSpPr>
          <p:nvPr>
            <p:ph type="pic" sz="quarter" idx="13"/>
          </p:nvPr>
        </p:nvSpPr>
        <p:spPr>
          <a:xfrm>
            <a:off x="4499992" y="1185169"/>
            <a:ext cx="4546800" cy="3435659"/>
          </a:xfrm>
        </p:spPr>
        <p:txBody>
          <a:bodyPr/>
          <a:lstStyle/>
          <a:p>
            <a:r>
              <a:rPr lang="en-US" noProof="0"/>
              <a:t>Click icon to add picture</a:t>
            </a:r>
            <a:endParaRPr lang="en-US" noProof="0" dirty="0"/>
          </a:p>
        </p:txBody>
      </p:sp>
      <p:sp>
        <p:nvSpPr>
          <p:cNvPr id="5" name="Tijdelijke aanduiding voor voettekst 4"/>
          <p:cNvSpPr>
            <a:spLocks noGrp="1"/>
          </p:cNvSpPr>
          <p:nvPr>
            <p:ph type="ftr" sz="quarter" idx="11"/>
          </p:nvPr>
        </p:nvSpPr>
        <p:spPr/>
        <p:txBody>
          <a:bodyPr/>
          <a:lstStyle>
            <a:lvl1pPr>
              <a:defRPr/>
            </a:lvl1pPr>
          </a:lstStyle>
          <a:p>
            <a:endParaRPr lang="en-US" sz="600" dirty="0"/>
          </a:p>
        </p:txBody>
      </p:sp>
      <p:sp>
        <p:nvSpPr>
          <p:cNvPr id="6" name="Tijdelijke aanduiding voor dianummer 5"/>
          <p:cNvSpPr>
            <a:spLocks noGrp="1"/>
          </p:cNvSpPr>
          <p:nvPr>
            <p:ph type="sldNum" sz="quarter" idx="12"/>
          </p:nvPr>
        </p:nvSpPr>
        <p:spPr/>
        <p:txBody>
          <a:bodyPr/>
          <a:lstStyle>
            <a:lvl1pPr>
              <a:defRPr/>
            </a:lvl1pPr>
          </a:lstStyle>
          <a:p>
            <a:fld id="{13C9CC7F-86E1-48DE-82DC-E9AC50D04532}" type="slidenum">
              <a:rPr lang="en-US" noProof="0" smtClean="0"/>
              <a:pPr/>
              <a:t>‹#›</a:t>
            </a:fld>
            <a:endParaRPr lang="en-US" noProof="0"/>
          </a:p>
        </p:txBody>
      </p:sp>
      <p:sp>
        <p:nvSpPr>
          <p:cNvPr id="9" name="Date Placeholder 10"/>
          <p:cNvSpPr>
            <a:spLocks noGrp="1"/>
          </p:cNvSpPr>
          <p:nvPr>
            <p:ph type="dt" sz="half" idx="15"/>
          </p:nvPr>
        </p:nvSpPr>
        <p:spPr>
          <a:xfrm>
            <a:off x="7572376" y="4801791"/>
            <a:ext cx="936625" cy="357188"/>
          </a:xfrm>
        </p:spPr>
        <p:txBody>
          <a:bodyPr/>
          <a:lstStyle/>
          <a:p>
            <a:fld id="{09FBBF36-F48E-4EAA-860D-64AAA4D65F0E}" type="datetime1">
              <a:rPr lang="en-GB" smtClean="0"/>
              <a:t>02/10/2023</a:t>
            </a:fld>
            <a:endParaRPr lang="nl-NL" dirty="0"/>
          </a:p>
        </p:txBody>
      </p:sp>
      <p:sp>
        <p:nvSpPr>
          <p:cNvPr id="10" name="Title 3"/>
          <p:cNvSpPr>
            <a:spLocks noGrp="1"/>
          </p:cNvSpPr>
          <p:nvPr>
            <p:ph type="title" hasCustomPrompt="1"/>
          </p:nvPr>
        </p:nvSpPr>
        <p:spPr>
          <a:xfrm>
            <a:off x="1088982" y="297578"/>
            <a:ext cx="7776000" cy="550800"/>
          </a:xfrm>
          <a:prstGeom prst="rect">
            <a:avLst/>
          </a:prstGeom>
        </p:spPr>
        <p:txBody>
          <a:bodyPr lIns="0" tIns="0" rIns="0" bIns="0" anchor="b" anchorCtr="0"/>
          <a:lstStyle>
            <a:lvl1pPr>
              <a:lnSpc>
                <a:spcPts val="2500"/>
              </a:lnSpc>
              <a:spcBef>
                <a:spcPts val="624"/>
              </a:spcBef>
              <a:defRPr sz="2600" cap="all" baseline="0"/>
            </a:lvl1pPr>
          </a:lstStyle>
          <a:p>
            <a:r>
              <a:rPr lang="en-US" dirty="0"/>
              <a:t>Click here and type the title </a:t>
            </a:r>
          </a:p>
        </p:txBody>
      </p:sp>
      <p:sp>
        <p:nvSpPr>
          <p:cNvPr id="11" name="Tijdelijke aanduiding voor inhoud 2"/>
          <p:cNvSpPr>
            <a:spLocks noGrp="1"/>
          </p:cNvSpPr>
          <p:nvPr>
            <p:ph idx="1"/>
          </p:nvPr>
        </p:nvSpPr>
        <p:spPr>
          <a:xfrm>
            <a:off x="1080000" y="1183125"/>
            <a:ext cx="3347984" cy="3440853"/>
          </a:xfrm>
        </p:spPr>
        <p:txBody>
          <a:bodyPr/>
          <a:lstStyle/>
          <a:p>
            <a:pPr lvl="0"/>
            <a:r>
              <a:rPr lang="en-US" noProof="0"/>
              <a:t>Click to edit Master text styles</a:t>
            </a:r>
          </a:p>
        </p:txBody>
      </p:sp>
      <p:pic>
        <p:nvPicPr>
          <p:cNvPr id="12" name="Picture 5" descr="UT_ITC powerpoint sheet small_2"/>
          <p:cNvPicPr>
            <a:picLocks noChangeAspect="1" noChangeArrowheads="1"/>
          </p:cNvPicPr>
          <p:nvPr userDrawn="1"/>
        </p:nvPicPr>
        <p:blipFill>
          <a:blip r:embed="rId2" cstate="print"/>
          <a:srcRect t="1814"/>
          <a:stretch>
            <a:fillRect/>
          </a:stretch>
        </p:blipFill>
        <p:spPr bwMode="auto">
          <a:xfrm>
            <a:off x="-32552" y="195486"/>
            <a:ext cx="827584" cy="4189504"/>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bulleted list, no ITC style element 2011">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1" name="Date Placeholder 10"/>
          <p:cNvSpPr>
            <a:spLocks noGrp="1"/>
          </p:cNvSpPr>
          <p:nvPr>
            <p:ph type="dt" sz="half" idx="15"/>
          </p:nvPr>
        </p:nvSpPr>
        <p:spPr/>
        <p:txBody>
          <a:bodyPr/>
          <a:lstStyle/>
          <a:p>
            <a:fld id="{680D26BC-4F0E-4CA9-9BA5-A7250296FE04}" type="datetime1">
              <a:rPr lang="en-GB" smtClean="0"/>
              <a:t>02/10/2023</a:t>
            </a:fld>
            <a:endParaRPr lang="nl-NL" dirty="0"/>
          </a:p>
        </p:txBody>
      </p:sp>
      <p:sp>
        <p:nvSpPr>
          <p:cNvPr id="12" name="Slide Number Placeholder 11"/>
          <p:cNvSpPr>
            <a:spLocks noGrp="1"/>
          </p:cNvSpPr>
          <p:nvPr>
            <p:ph type="sldNum" sz="quarter" idx="16"/>
          </p:nvPr>
        </p:nvSpPr>
        <p:spPr/>
        <p:txBody>
          <a:bodyPr/>
          <a:lstStyle/>
          <a:p>
            <a:fld id="{D818A380-CEF3-4FA4-B905-6E6A3B62A7C3}" type="slidenum">
              <a:rPr lang="nl-NL" smtClean="0"/>
              <a:pPr/>
              <a:t>‹#›</a:t>
            </a:fld>
            <a:endParaRPr lang="nl-NL"/>
          </a:p>
        </p:txBody>
      </p:sp>
      <p:sp>
        <p:nvSpPr>
          <p:cNvPr id="13" name="Footer Placeholder 12"/>
          <p:cNvSpPr>
            <a:spLocks noGrp="1"/>
          </p:cNvSpPr>
          <p:nvPr>
            <p:ph type="ftr" sz="quarter" idx="17"/>
          </p:nvPr>
        </p:nvSpPr>
        <p:spPr/>
        <p:txBody>
          <a:bodyPr/>
          <a:lstStyle/>
          <a:p>
            <a:endParaRPr lang="nl-NL"/>
          </a:p>
        </p:txBody>
      </p:sp>
      <p:sp>
        <p:nvSpPr>
          <p:cNvPr id="7" name="Title 3"/>
          <p:cNvSpPr>
            <a:spLocks noGrp="1"/>
          </p:cNvSpPr>
          <p:nvPr>
            <p:ph type="title" hasCustomPrompt="1"/>
          </p:nvPr>
        </p:nvSpPr>
        <p:spPr>
          <a:xfrm>
            <a:off x="1088982" y="297578"/>
            <a:ext cx="7776000" cy="550800"/>
          </a:xfrm>
          <a:prstGeom prst="rect">
            <a:avLst/>
          </a:prstGeom>
        </p:spPr>
        <p:txBody>
          <a:bodyPr lIns="0" tIns="0" rIns="0" bIns="0" anchor="b" anchorCtr="0"/>
          <a:lstStyle>
            <a:lvl1pPr>
              <a:lnSpc>
                <a:spcPts val="2500"/>
              </a:lnSpc>
              <a:spcBef>
                <a:spcPts val="624"/>
              </a:spcBef>
              <a:defRPr sz="2600" cap="all" baseline="0"/>
            </a:lvl1pPr>
          </a:lstStyle>
          <a:p>
            <a:r>
              <a:rPr lang="en-US" dirty="0"/>
              <a:t>Click here and type the title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lte and picture 2011">
    <p:spTree>
      <p:nvGrpSpPr>
        <p:cNvPr id="1" name=""/>
        <p:cNvGrpSpPr/>
        <p:nvPr/>
      </p:nvGrpSpPr>
      <p:grpSpPr>
        <a:xfrm>
          <a:off x="0" y="0"/>
          <a:ext cx="0" cy="0"/>
          <a:chOff x="0" y="0"/>
          <a:chExt cx="0" cy="0"/>
        </a:xfrm>
      </p:grpSpPr>
      <p:sp>
        <p:nvSpPr>
          <p:cNvPr id="8" name="Tijdelijke aanduiding voor afbeelding 7"/>
          <p:cNvSpPr>
            <a:spLocks noGrp="1"/>
          </p:cNvSpPr>
          <p:nvPr>
            <p:ph type="pic" sz="quarter" idx="13"/>
          </p:nvPr>
        </p:nvSpPr>
        <p:spPr>
          <a:xfrm>
            <a:off x="1080000" y="1182600"/>
            <a:ext cx="8072462" cy="3000396"/>
          </a:xfrm>
        </p:spPr>
        <p:txBody>
          <a:bodyPr/>
          <a:lstStyle/>
          <a:p>
            <a:r>
              <a:rPr lang="en-US" noProof="0"/>
              <a:t>Click icon to add picture</a:t>
            </a:r>
            <a:endParaRPr lang="en-US" noProof="0" dirty="0"/>
          </a:p>
        </p:txBody>
      </p:sp>
      <p:sp>
        <p:nvSpPr>
          <p:cNvPr id="5" name="Tijdelijke aanduiding voor voettekst 4"/>
          <p:cNvSpPr>
            <a:spLocks noGrp="1"/>
          </p:cNvSpPr>
          <p:nvPr>
            <p:ph type="ftr" sz="quarter" idx="11"/>
          </p:nvPr>
        </p:nvSpPr>
        <p:spPr/>
        <p:txBody>
          <a:bodyPr/>
          <a:lstStyle>
            <a:lvl1pPr>
              <a:defRPr/>
            </a:lvl1pPr>
          </a:lstStyle>
          <a:p>
            <a:endParaRPr lang="en-US" sz="600" dirty="0"/>
          </a:p>
        </p:txBody>
      </p:sp>
      <p:sp>
        <p:nvSpPr>
          <p:cNvPr id="6" name="Tijdelijke aanduiding voor dianummer 5"/>
          <p:cNvSpPr>
            <a:spLocks noGrp="1"/>
          </p:cNvSpPr>
          <p:nvPr>
            <p:ph type="sldNum" sz="quarter" idx="12"/>
          </p:nvPr>
        </p:nvSpPr>
        <p:spPr/>
        <p:txBody>
          <a:bodyPr/>
          <a:lstStyle>
            <a:lvl1pPr>
              <a:defRPr/>
            </a:lvl1pPr>
          </a:lstStyle>
          <a:p>
            <a:fld id="{13C9CC7F-86E1-48DE-82DC-E9AC50D04532}" type="slidenum">
              <a:rPr lang="en-US" noProof="0" smtClean="0"/>
              <a:pPr/>
              <a:t>‹#›</a:t>
            </a:fld>
            <a:endParaRPr lang="en-US" noProof="0"/>
          </a:p>
        </p:txBody>
      </p:sp>
      <p:sp>
        <p:nvSpPr>
          <p:cNvPr id="9" name="Date Placeholder 10"/>
          <p:cNvSpPr>
            <a:spLocks noGrp="1"/>
          </p:cNvSpPr>
          <p:nvPr>
            <p:ph type="dt" sz="half" idx="16"/>
          </p:nvPr>
        </p:nvSpPr>
        <p:spPr>
          <a:xfrm>
            <a:off x="7572376" y="4801791"/>
            <a:ext cx="936625" cy="357188"/>
          </a:xfrm>
        </p:spPr>
        <p:txBody>
          <a:bodyPr/>
          <a:lstStyle/>
          <a:p>
            <a:fld id="{749F9F4C-EECA-4328-87B8-0F29B32EFBE4}" type="datetime1">
              <a:rPr lang="en-GB" smtClean="0"/>
              <a:t>02/10/2023</a:t>
            </a:fld>
            <a:endParaRPr lang="nl-NL" dirty="0"/>
          </a:p>
        </p:txBody>
      </p:sp>
      <p:sp>
        <p:nvSpPr>
          <p:cNvPr id="7" name="Title 3"/>
          <p:cNvSpPr>
            <a:spLocks noGrp="1"/>
          </p:cNvSpPr>
          <p:nvPr>
            <p:ph type="title" hasCustomPrompt="1"/>
          </p:nvPr>
        </p:nvSpPr>
        <p:spPr>
          <a:xfrm>
            <a:off x="1088982" y="297578"/>
            <a:ext cx="7776000" cy="550800"/>
          </a:xfrm>
          <a:prstGeom prst="rect">
            <a:avLst/>
          </a:prstGeom>
        </p:spPr>
        <p:txBody>
          <a:bodyPr lIns="0" tIns="0" rIns="0" bIns="0" anchor="b" anchorCtr="0"/>
          <a:lstStyle>
            <a:lvl1pPr>
              <a:lnSpc>
                <a:spcPts val="2500"/>
              </a:lnSpc>
              <a:spcBef>
                <a:spcPts val="624"/>
              </a:spcBef>
              <a:defRPr sz="2600" cap="all" baseline="0"/>
            </a:lvl1pPr>
          </a:lstStyle>
          <a:p>
            <a:r>
              <a:rPr lang="en-US" dirty="0"/>
              <a:t>Click here and type the title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graph 2011">
    <p:spTree>
      <p:nvGrpSpPr>
        <p:cNvPr id="1" name=""/>
        <p:cNvGrpSpPr/>
        <p:nvPr/>
      </p:nvGrpSpPr>
      <p:grpSpPr>
        <a:xfrm>
          <a:off x="0" y="0"/>
          <a:ext cx="0" cy="0"/>
          <a:chOff x="0" y="0"/>
          <a:chExt cx="0" cy="0"/>
        </a:xfrm>
      </p:grpSpPr>
      <p:sp>
        <p:nvSpPr>
          <p:cNvPr id="5" name="Tijdelijke aanduiding voor voettekst 4"/>
          <p:cNvSpPr>
            <a:spLocks noGrp="1"/>
          </p:cNvSpPr>
          <p:nvPr>
            <p:ph type="ftr" sz="quarter" idx="11"/>
          </p:nvPr>
        </p:nvSpPr>
        <p:spPr/>
        <p:txBody>
          <a:bodyPr/>
          <a:lstStyle>
            <a:lvl1pPr>
              <a:defRPr/>
            </a:lvl1pPr>
          </a:lstStyle>
          <a:p>
            <a:endParaRPr lang="en-US" sz="600" dirty="0"/>
          </a:p>
        </p:txBody>
      </p:sp>
      <p:sp>
        <p:nvSpPr>
          <p:cNvPr id="6" name="Tijdelijke aanduiding voor dianummer 5"/>
          <p:cNvSpPr>
            <a:spLocks noGrp="1"/>
          </p:cNvSpPr>
          <p:nvPr>
            <p:ph type="sldNum" sz="quarter" idx="12"/>
          </p:nvPr>
        </p:nvSpPr>
        <p:spPr/>
        <p:txBody>
          <a:bodyPr/>
          <a:lstStyle>
            <a:lvl1pPr>
              <a:defRPr/>
            </a:lvl1pPr>
          </a:lstStyle>
          <a:p>
            <a:fld id="{13C9CC7F-86E1-48DE-82DC-E9AC50D04532}" type="slidenum">
              <a:rPr lang="en-US" noProof="0" smtClean="0"/>
              <a:pPr/>
              <a:t>‹#›</a:t>
            </a:fld>
            <a:endParaRPr lang="en-US" noProof="0"/>
          </a:p>
        </p:txBody>
      </p:sp>
      <p:sp>
        <p:nvSpPr>
          <p:cNvPr id="9" name="Tijdelijke aanduiding voor grafiek 8"/>
          <p:cNvSpPr>
            <a:spLocks noGrp="1"/>
          </p:cNvSpPr>
          <p:nvPr>
            <p:ph type="chart" sz="quarter" idx="14"/>
          </p:nvPr>
        </p:nvSpPr>
        <p:spPr>
          <a:xfrm>
            <a:off x="1071538" y="1131590"/>
            <a:ext cx="8072462" cy="2999700"/>
          </a:xfrm>
        </p:spPr>
        <p:txBody>
          <a:bodyPr/>
          <a:lstStyle/>
          <a:p>
            <a:r>
              <a:rPr lang="en-US" noProof="0"/>
              <a:t>Click icon to add chart</a:t>
            </a:r>
            <a:endParaRPr lang="en-US" noProof="0" dirty="0"/>
          </a:p>
        </p:txBody>
      </p:sp>
      <p:sp>
        <p:nvSpPr>
          <p:cNvPr id="12" name="Date Placeholder 10"/>
          <p:cNvSpPr>
            <a:spLocks noGrp="1"/>
          </p:cNvSpPr>
          <p:nvPr>
            <p:ph type="dt" sz="half" idx="16"/>
          </p:nvPr>
        </p:nvSpPr>
        <p:spPr>
          <a:xfrm>
            <a:off x="7572376" y="4801791"/>
            <a:ext cx="936625" cy="357188"/>
          </a:xfrm>
        </p:spPr>
        <p:txBody>
          <a:bodyPr/>
          <a:lstStyle/>
          <a:p>
            <a:fld id="{013D3E6F-792D-45D3-8B4C-F23E32B93632}" type="datetime1">
              <a:rPr lang="en-GB" smtClean="0"/>
              <a:t>02/10/2023</a:t>
            </a:fld>
            <a:endParaRPr lang="nl-NL" dirty="0"/>
          </a:p>
        </p:txBody>
      </p:sp>
      <p:sp>
        <p:nvSpPr>
          <p:cNvPr id="7" name="Title 3"/>
          <p:cNvSpPr>
            <a:spLocks noGrp="1"/>
          </p:cNvSpPr>
          <p:nvPr>
            <p:ph type="title" hasCustomPrompt="1"/>
          </p:nvPr>
        </p:nvSpPr>
        <p:spPr>
          <a:xfrm>
            <a:off x="1088982" y="297578"/>
            <a:ext cx="7776000" cy="550800"/>
          </a:xfrm>
          <a:prstGeom prst="rect">
            <a:avLst/>
          </a:prstGeom>
        </p:spPr>
        <p:txBody>
          <a:bodyPr lIns="0" tIns="0" rIns="0" bIns="0" anchor="b" anchorCtr="0"/>
          <a:lstStyle>
            <a:lvl1pPr>
              <a:lnSpc>
                <a:spcPts val="2500"/>
              </a:lnSpc>
              <a:spcBef>
                <a:spcPts val="624"/>
              </a:spcBef>
              <a:defRPr sz="2600" cap="all" baseline="0"/>
            </a:lvl1pPr>
          </a:lstStyle>
          <a:p>
            <a:r>
              <a:rPr lang="en-US" dirty="0"/>
              <a:t>Click here and type the title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only, no line 2011">
    <p:spTree>
      <p:nvGrpSpPr>
        <p:cNvPr id="1" name=""/>
        <p:cNvGrpSpPr/>
        <p:nvPr/>
      </p:nvGrpSpPr>
      <p:grpSpPr>
        <a:xfrm>
          <a:off x="0" y="0"/>
          <a:ext cx="0" cy="0"/>
          <a:chOff x="0" y="0"/>
          <a:chExt cx="0" cy="0"/>
        </a:xfrm>
      </p:grpSpPr>
      <p:sp>
        <p:nvSpPr>
          <p:cNvPr id="5" name="Tijdelijke aanduiding voor voettekst 4"/>
          <p:cNvSpPr>
            <a:spLocks noGrp="1"/>
          </p:cNvSpPr>
          <p:nvPr>
            <p:ph type="ftr" sz="quarter" idx="11"/>
          </p:nvPr>
        </p:nvSpPr>
        <p:spPr/>
        <p:txBody>
          <a:bodyPr/>
          <a:lstStyle>
            <a:lvl1pPr>
              <a:defRPr/>
            </a:lvl1pPr>
          </a:lstStyle>
          <a:p>
            <a:endParaRPr lang="en-US" sz="600" dirty="0"/>
          </a:p>
        </p:txBody>
      </p:sp>
      <p:sp>
        <p:nvSpPr>
          <p:cNvPr id="6" name="Tijdelijke aanduiding voor dianummer 5"/>
          <p:cNvSpPr>
            <a:spLocks noGrp="1"/>
          </p:cNvSpPr>
          <p:nvPr>
            <p:ph type="sldNum" sz="quarter" idx="12"/>
          </p:nvPr>
        </p:nvSpPr>
        <p:spPr/>
        <p:txBody>
          <a:bodyPr/>
          <a:lstStyle>
            <a:lvl1pPr>
              <a:defRPr/>
            </a:lvl1pPr>
          </a:lstStyle>
          <a:p>
            <a:fld id="{13C9CC7F-86E1-48DE-82DC-E9AC50D04532}" type="slidenum">
              <a:rPr lang="en-US" noProof="0" smtClean="0"/>
              <a:pPr/>
              <a:t>‹#›</a:t>
            </a:fld>
            <a:endParaRPr lang="en-US" noProof="0" dirty="0"/>
          </a:p>
        </p:txBody>
      </p:sp>
      <p:sp>
        <p:nvSpPr>
          <p:cNvPr id="9" name="Date Placeholder 10"/>
          <p:cNvSpPr>
            <a:spLocks noGrp="1"/>
          </p:cNvSpPr>
          <p:nvPr>
            <p:ph type="dt" sz="half" idx="15"/>
          </p:nvPr>
        </p:nvSpPr>
        <p:spPr>
          <a:xfrm>
            <a:off x="7572376" y="4801791"/>
            <a:ext cx="936625" cy="357188"/>
          </a:xfrm>
        </p:spPr>
        <p:txBody>
          <a:bodyPr/>
          <a:lstStyle/>
          <a:p>
            <a:fld id="{175C99FF-5C99-4A46-A10F-90EBBFF26947}" type="datetime1">
              <a:rPr lang="en-GB" smtClean="0"/>
              <a:t>02/10/2023</a:t>
            </a:fld>
            <a:endParaRPr lang="nl-NL" dirty="0"/>
          </a:p>
        </p:txBody>
      </p:sp>
      <p:sp>
        <p:nvSpPr>
          <p:cNvPr id="8" name="Title 3"/>
          <p:cNvSpPr>
            <a:spLocks noGrp="1"/>
          </p:cNvSpPr>
          <p:nvPr>
            <p:ph type="title" hasCustomPrompt="1"/>
          </p:nvPr>
        </p:nvSpPr>
        <p:spPr>
          <a:xfrm>
            <a:off x="1088982" y="297578"/>
            <a:ext cx="7776000" cy="550800"/>
          </a:xfrm>
          <a:prstGeom prst="rect">
            <a:avLst/>
          </a:prstGeom>
        </p:spPr>
        <p:txBody>
          <a:bodyPr lIns="0" tIns="0" rIns="0" bIns="0" anchor="b" anchorCtr="0"/>
          <a:lstStyle>
            <a:lvl1pPr>
              <a:lnSpc>
                <a:spcPts val="2500"/>
              </a:lnSpc>
              <a:spcBef>
                <a:spcPts val="624"/>
              </a:spcBef>
              <a:defRPr sz="2600" cap="all" baseline="0"/>
            </a:lvl1pPr>
          </a:lstStyle>
          <a:p>
            <a:r>
              <a:rPr lang="en-US" dirty="0"/>
              <a:t>Click here and type the title </a:t>
            </a:r>
          </a:p>
        </p:txBody>
      </p:sp>
      <p:pic>
        <p:nvPicPr>
          <p:cNvPr id="13" name="Picture 2" descr="P:\Universiteit Twente\Verkenningsfase 2008\Information Technology\Specifications\Logoset Universiteit Twente\04-07-09 Universiteit Twente Logoset ENG NL\Universiteit Twente Logoset ENG NL\RGB\WMF\UT_Logo_Black_EN.WMF"/>
          <p:cNvPicPr>
            <a:picLocks noChangeAspect="1" noChangeArrowheads="1"/>
          </p:cNvPicPr>
          <p:nvPr userDrawn="1"/>
        </p:nvPicPr>
        <p:blipFill>
          <a:blip r:embed="rId2" cstate="print"/>
          <a:srcRect/>
          <a:stretch>
            <a:fillRect/>
          </a:stretch>
        </p:blipFill>
        <p:spPr bwMode="auto">
          <a:xfrm>
            <a:off x="1113605" y="4742065"/>
            <a:ext cx="1758204" cy="349965"/>
          </a:xfrm>
          <a:prstGeom prst="rect">
            <a:avLst/>
          </a:prstGeom>
          <a:noFill/>
        </p:spPr>
      </p:pic>
      <p:pic>
        <p:nvPicPr>
          <p:cNvPr id="14" name="Picture 4" descr="Itc_logo transparant"/>
          <p:cNvPicPr>
            <a:picLocks noChangeAspect="1" noChangeArrowheads="1"/>
          </p:cNvPicPr>
          <p:nvPr userDrawn="1"/>
        </p:nvPicPr>
        <p:blipFill>
          <a:blip r:embed="rId3" cstate="print"/>
          <a:srcRect/>
          <a:stretch>
            <a:fillRect/>
          </a:stretch>
        </p:blipFill>
        <p:spPr bwMode="auto">
          <a:xfrm>
            <a:off x="251520" y="4443958"/>
            <a:ext cx="442250" cy="516880"/>
          </a:xfrm>
          <a:prstGeom prst="rect">
            <a:avLst/>
          </a:prstGeom>
          <a:noFill/>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lank 2011">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4351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w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1080000" y="1183125"/>
            <a:ext cx="7801200" cy="3440853"/>
          </a:xfrm>
          <a:prstGeom prst="rect">
            <a:avLst/>
          </a:prstGeom>
          <a:noFill/>
          <a:ln w="9525">
            <a:noFill/>
            <a:miter lim="800000"/>
            <a:headEnd/>
            <a:tailEnd/>
          </a:ln>
          <a:effectLst/>
        </p:spPr>
        <p:txBody>
          <a:bodyPr vert="horz" wrap="square" lIns="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028" name="Rectangle 4"/>
          <p:cNvSpPr>
            <a:spLocks noGrp="1" noChangeArrowheads="1"/>
          </p:cNvSpPr>
          <p:nvPr>
            <p:ph type="dt" sz="half" idx="2"/>
          </p:nvPr>
        </p:nvSpPr>
        <p:spPr bwMode="auto">
          <a:xfrm>
            <a:off x="7572376" y="4801791"/>
            <a:ext cx="936625"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ts val="1500"/>
              </a:lnSpc>
              <a:defRPr sz="1000"/>
            </a:lvl1pPr>
          </a:lstStyle>
          <a:p>
            <a:fld id="{B5525A75-4F9A-4C88-A8AB-45E8DC3B9944}" type="datetime1">
              <a:rPr lang="en-GB" smtClean="0"/>
              <a:t>02/10/2023</a:t>
            </a:fld>
            <a:endParaRPr lang="nl-NL"/>
          </a:p>
        </p:txBody>
      </p:sp>
      <p:sp>
        <p:nvSpPr>
          <p:cNvPr id="1029" name="Rectangle 5"/>
          <p:cNvSpPr>
            <a:spLocks noGrp="1" noChangeArrowheads="1"/>
          </p:cNvSpPr>
          <p:nvPr>
            <p:ph type="ftr" sz="quarter" idx="3"/>
          </p:nvPr>
        </p:nvSpPr>
        <p:spPr bwMode="auto">
          <a:xfrm>
            <a:off x="3540125" y="4801791"/>
            <a:ext cx="403225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ts val="1500"/>
              </a:lnSpc>
              <a:defRPr sz="1000"/>
            </a:lvl1pPr>
          </a:lstStyle>
          <a:p>
            <a:endParaRPr lang="nl-NL"/>
          </a:p>
        </p:txBody>
      </p:sp>
      <p:sp>
        <p:nvSpPr>
          <p:cNvPr id="1030" name="Rectangle 6"/>
          <p:cNvSpPr>
            <a:spLocks noGrp="1" noChangeArrowheads="1"/>
          </p:cNvSpPr>
          <p:nvPr>
            <p:ph type="sldNum" sz="quarter" idx="4"/>
          </p:nvPr>
        </p:nvSpPr>
        <p:spPr bwMode="auto">
          <a:xfrm>
            <a:off x="8509000" y="4800600"/>
            <a:ext cx="374650" cy="357188"/>
          </a:xfrm>
          <a:prstGeom prst="rect">
            <a:avLst/>
          </a:prstGeom>
          <a:noFill/>
          <a:ln w="9525">
            <a:noFill/>
            <a:miter lim="800000"/>
            <a:headEnd/>
            <a:tailEnd/>
          </a:ln>
          <a:effectLst/>
        </p:spPr>
        <p:txBody>
          <a:bodyPr vert="horz" wrap="square" lIns="91440" tIns="45720" rIns="0" bIns="45720" numCol="1" anchor="t" anchorCtr="0" compatLnSpc="1">
            <a:prstTxWarp prst="textNoShape">
              <a:avLst/>
            </a:prstTxWarp>
          </a:bodyPr>
          <a:lstStyle>
            <a:lvl1pPr algn="r">
              <a:lnSpc>
                <a:spcPts val="1500"/>
              </a:lnSpc>
              <a:defRPr sz="1000"/>
            </a:lvl1pPr>
          </a:lstStyle>
          <a:p>
            <a:fld id="{D818A380-CEF3-4FA4-B905-6E6A3B62A7C3}" type="slidenum">
              <a:rPr lang="nl-NL"/>
              <a:pPr/>
              <a:t>‹#›</a:t>
            </a:fld>
            <a:endParaRPr lang="nl-NL"/>
          </a:p>
        </p:txBody>
      </p:sp>
      <p:sp>
        <p:nvSpPr>
          <p:cNvPr id="1032" name="Line 8"/>
          <p:cNvSpPr>
            <a:spLocks noChangeShapeType="1"/>
          </p:cNvSpPr>
          <p:nvPr/>
        </p:nvSpPr>
        <p:spPr bwMode="auto">
          <a:xfrm>
            <a:off x="1080000" y="954536"/>
            <a:ext cx="8071200" cy="0"/>
          </a:xfrm>
          <a:prstGeom prst="line">
            <a:avLst/>
          </a:prstGeom>
          <a:noFill/>
          <a:ln w="12700">
            <a:solidFill>
              <a:schemeClr val="tx1"/>
            </a:solidFill>
            <a:round/>
            <a:headEnd/>
            <a:tailEnd/>
          </a:ln>
          <a:effectLst/>
        </p:spPr>
        <p:txBody>
          <a:bodyPr/>
          <a:lstStyle/>
          <a:p>
            <a:endParaRPr lang="nl-NL"/>
          </a:p>
        </p:txBody>
      </p:sp>
      <p:pic>
        <p:nvPicPr>
          <p:cNvPr id="9" name="Picture 2" descr="P:\Universiteit Twente\Verkenningsfase 2008\Information Technology\Specifications\Logoset Universiteit Twente\04-07-09 Universiteit Twente Logoset ENG NL\Universiteit Twente Logoset ENG NL\RGB\WMF\UT_Logo_Black_EN.WMF"/>
          <p:cNvPicPr>
            <a:picLocks noChangeAspect="1" noChangeArrowheads="1"/>
          </p:cNvPicPr>
          <p:nvPr userDrawn="1"/>
        </p:nvPicPr>
        <p:blipFill>
          <a:blip r:embed="rId12" cstate="print"/>
          <a:srcRect/>
          <a:stretch>
            <a:fillRect/>
          </a:stretch>
        </p:blipFill>
        <p:spPr bwMode="auto">
          <a:xfrm>
            <a:off x="1113605" y="4742065"/>
            <a:ext cx="1758204" cy="349965"/>
          </a:xfrm>
          <a:prstGeom prst="rect">
            <a:avLst/>
          </a:prstGeom>
          <a:noFill/>
        </p:spPr>
      </p:pic>
      <p:pic>
        <p:nvPicPr>
          <p:cNvPr id="10" name="Picture 4" descr="Itc_logo transparant"/>
          <p:cNvPicPr>
            <a:picLocks noChangeAspect="1" noChangeArrowheads="1"/>
          </p:cNvPicPr>
          <p:nvPr userDrawn="1"/>
        </p:nvPicPr>
        <p:blipFill>
          <a:blip r:embed="rId13" cstate="print"/>
          <a:srcRect/>
          <a:stretch>
            <a:fillRect/>
          </a:stretch>
        </p:blipFill>
        <p:spPr bwMode="auto">
          <a:xfrm>
            <a:off x="251520" y="4443958"/>
            <a:ext cx="442250" cy="516880"/>
          </a:xfrm>
          <a:prstGeom prst="rect">
            <a:avLst/>
          </a:prstGeom>
          <a:noFill/>
        </p:spPr>
      </p:pic>
    </p:spTree>
  </p:cSld>
  <p:clrMap bg1="lt1" tx1="dk1" bg2="lt2" tx2="dk2" accent1="accent1" accent2="accent2" accent3="accent3" accent4="accent4" accent5="accent5" accent6="accent6" hlink="hlink" folHlink="folHlink"/>
  <p:sldLayoutIdLst>
    <p:sldLayoutId id="2147483668" r:id="rId1"/>
    <p:sldLayoutId id="2147483656" r:id="rId2"/>
    <p:sldLayoutId id="2147483672" r:id="rId3"/>
    <p:sldLayoutId id="2147483665" r:id="rId4"/>
    <p:sldLayoutId id="2147483650" r:id="rId5"/>
    <p:sldLayoutId id="2147483660" r:id="rId6"/>
    <p:sldLayoutId id="2147483661" r:id="rId7"/>
    <p:sldLayoutId id="2147483667" r:id="rId8"/>
    <p:sldLayoutId id="2147483671" r:id="rId9"/>
    <p:sldLayoutId id="2147483675" r:id="rId10"/>
  </p:sldLayoutIdLst>
  <p:hf sldNum="0" hdr="0" dt="0"/>
  <p:txStyles>
    <p:titleStyle>
      <a:lvl1pPr algn="l" rtl="0" eaLnBrk="1" fontAlgn="base" hangingPunct="1">
        <a:spcBef>
          <a:spcPct val="0"/>
        </a:spcBef>
        <a:spcAft>
          <a:spcPct val="0"/>
        </a:spcAft>
        <a:defRPr sz="2500" b="1">
          <a:solidFill>
            <a:schemeClr val="tx2"/>
          </a:solidFill>
          <a:latin typeface="+mj-lt"/>
          <a:ea typeface="+mj-ea"/>
          <a:cs typeface="+mj-cs"/>
        </a:defRPr>
      </a:lvl1pPr>
      <a:lvl2pPr algn="l" rtl="0" eaLnBrk="1" fontAlgn="base" hangingPunct="1">
        <a:spcBef>
          <a:spcPct val="0"/>
        </a:spcBef>
        <a:spcAft>
          <a:spcPct val="0"/>
        </a:spcAft>
        <a:defRPr sz="2500" b="1">
          <a:solidFill>
            <a:schemeClr val="tx2"/>
          </a:solidFill>
          <a:latin typeface="Arial Narrow" pitchFamily="34" charset="0"/>
        </a:defRPr>
      </a:lvl2pPr>
      <a:lvl3pPr algn="l" rtl="0" eaLnBrk="1" fontAlgn="base" hangingPunct="1">
        <a:spcBef>
          <a:spcPct val="0"/>
        </a:spcBef>
        <a:spcAft>
          <a:spcPct val="0"/>
        </a:spcAft>
        <a:defRPr sz="2500" b="1">
          <a:solidFill>
            <a:schemeClr val="tx2"/>
          </a:solidFill>
          <a:latin typeface="Arial Narrow" pitchFamily="34" charset="0"/>
        </a:defRPr>
      </a:lvl3pPr>
      <a:lvl4pPr algn="l" rtl="0" eaLnBrk="1" fontAlgn="base" hangingPunct="1">
        <a:spcBef>
          <a:spcPct val="0"/>
        </a:spcBef>
        <a:spcAft>
          <a:spcPct val="0"/>
        </a:spcAft>
        <a:defRPr sz="2500" b="1">
          <a:solidFill>
            <a:schemeClr val="tx2"/>
          </a:solidFill>
          <a:latin typeface="Arial Narrow" pitchFamily="34" charset="0"/>
        </a:defRPr>
      </a:lvl4pPr>
      <a:lvl5pPr algn="l" rtl="0" eaLnBrk="1" fontAlgn="base" hangingPunct="1">
        <a:spcBef>
          <a:spcPct val="0"/>
        </a:spcBef>
        <a:spcAft>
          <a:spcPct val="0"/>
        </a:spcAft>
        <a:defRPr sz="2500" b="1">
          <a:solidFill>
            <a:schemeClr val="tx2"/>
          </a:solidFill>
          <a:latin typeface="Arial Narrow" pitchFamily="34" charset="0"/>
        </a:defRPr>
      </a:lvl5pPr>
      <a:lvl6pPr marL="457200" algn="l" rtl="0" eaLnBrk="1" fontAlgn="base" hangingPunct="1">
        <a:spcBef>
          <a:spcPct val="0"/>
        </a:spcBef>
        <a:spcAft>
          <a:spcPct val="0"/>
        </a:spcAft>
        <a:defRPr sz="2500" b="1">
          <a:solidFill>
            <a:schemeClr val="tx2"/>
          </a:solidFill>
          <a:latin typeface="Arial Narrow" pitchFamily="34" charset="0"/>
        </a:defRPr>
      </a:lvl6pPr>
      <a:lvl7pPr marL="914400" algn="l" rtl="0" eaLnBrk="1" fontAlgn="base" hangingPunct="1">
        <a:spcBef>
          <a:spcPct val="0"/>
        </a:spcBef>
        <a:spcAft>
          <a:spcPct val="0"/>
        </a:spcAft>
        <a:defRPr sz="2500" b="1">
          <a:solidFill>
            <a:schemeClr val="tx2"/>
          </a:solidFill>
          <a:latin typeface="Arial Narrow" pitchFamily="34" charset="0"/>
        </a:defRPr>
      </a:lvl7pPr>
      <a:lvl8pPr marL="1371600" algn="l" rtl="0" eaLnBrk="1" fontAlgn="base" hangingPunct="1">
        <a:spcBef>
          <a:spcPct val="0"/>
        </a:spcBef>
        <a:spcAft>
          <a:spcPct val="0"/>
        </a:spcAft>
        <a:defRPr sz="2500" b="1">
          <a:solidFill>
            <a:schemeClr val="tx2"/>
          </a:solidFill>
          <a:latin typeface="Arial Narrow" pitchFamily="34" charset="0"/>
        </a:defRPr>
      </a:lvl8pPr>
      <a:lvl9pPr marL="1828800" algn="l" rtl="0" eaLnBrk="1" fontAlgn="base" hangingPunct="1">
        <a:spcBef>
          <a:spcPct val="0"/>
        </a:spcBef>
        <a:spcAft>
          <a:spcPct val="0"/>
        </a:spcAft>
        <a:defRPr sz="2500" b="1">
          <a:solidFill>
            <a:schemeClr val="tx2"/>
          </a:solidFill>
          <a:latin typeface="Arial Narrow" pitchFamily="34" charset="0"/>
        </a:defRPr>
      </a:lvl9pPr>
    </p:titleStyle>
    <p:bodyStyle>
      <a:lvl1pPr marL="255588" indent="-255588" algn="l" defTabSz="238125" rtl="0" eaLnBrk="1" fontAlgn="base" hangingPunct="1">
        <a:lnSpc>
          <a:spcPts val="2500"/>
        </a:lnSpc>
        <a:spcBef>
          <a:spcPct val="20000"/>
        </a:spcBef>
        <a:spcAft>
          <a:spcPct val="0"/>
        </a:spcAft>
        <a:buFont typeface="Wingdings" pitchFamily="2" charset="2"/>
        <a:buChar char="§"/>
        <a:defRPr sz="2000">
          <a:solidFill>
            <a:schemeClr val="tx1"/>
          </a:solidFill>
          <a:latin typeface="+mn-lt"/>
          <a:ea typeface="+mn-ea"/>
          <a:cs typeface="+mn-cs"/>
        </a:defRPr>
      </a:lvl1pPr>
      <a:lvl2pPr marL="538163" indent="-280988" algn="l" defTabSz="238125" rtl="0" eaLnBrk="1" fontAlgn="base" hangingPunct="1">
        <a:lnSpc>
          <a:spcPts val="2500"/>
        </a:lnSpc>
        <a:spcBef>
          <a:spcPct val="20000"/>
        </a:spcBef>
        <a:spcAft>
          <a:spcPct val="0"/>
        </a:spcAft>
        <a:buFont typeface="Wingdings" pitchFamily="2" charset="2"/>
        <a:buChar char="§"/>
        <a:defRPr sz="2000">
          <a:solidFill>
            <a:schemeClr val="tx1"/>
          </a:solidFill>
          <a:latin typeface="+mn-lt"/>
        </a:defRPr>
      </a:lvl2pPr>
      <a:lvl3pPr marL="801688" indent="-238125" algn="l" defTabSz="238125" rtl="0" eaLnBrk="1" fontAlgn="base" hangingPunct="1">
        <a:lnSpc>
          <a:spcPts val="2500"/>
        </a:lnSpc>
        <a:spcBef>
          <a:spcPct val="20000"/>
        </a:spcBef>
        <a:spcAft>
          <a:spcPct val="0"/>
        </a:spcAft>
        <a:buFont typeface="Wingdings" pitchFamily="2" charset="2"/>
        <a:buChar char="§"/>
        <a:defRPr sz="2000">
          <a:solidFill>
            <a:schemeClr val="tx1"/>
          </a:solidFill>
          <a:latin typeface="+mn-lt"/>
        </a:defRPr>
      </a:lvl3pPr>
      <a:lvl4pPr marL="1077913" indent="-250825" algn="l" defTabSz="238125" rtl="0" eaLnBrk="1" fontAlgn="base" hangingPunct="1">
        <a:lnSpc>
          <a:spcPts val="2500"/>
        </a:lnSpc>
        <a:spcBef>
          <a:spcPct val="20000"/>
        </a:spcBef>
        <a:spcAft>
          <a:spcPct val="0"/>
        </a:spcAft>
        <a:buFont typeface="Wingdings" pitchFamily="2" charset="2"/>
        <a:buChar char="§"/>
        <a:defRPr sz="2000">
          <a:solidFill>
            <a:schemeClr val="tx1"/>
          </a:solidFill>
          <a:latin typeface="+mn-lt"/>
        </a:defRPr>
      </a:lvl4pPr>
      <a:lvl5pPr marL="1344613" indent="-255588" algn="l" defTabSz="238125" rtl="0" eaLnBrk="1" fontAlgn="base" hangingPunct="1">
        <a:lnSpc>
          <a:spcPts val="2500"/>
        </a:lnSpc>
        <a:spcBef>
          <a:spcPct val="20000"/>
        </a:spcBef>
        <a:spcAft>
          <a:spcPct val="0"/>
        </a:spcAft>
        <a:buFont typeface="Wingdings" pitchFamily="2" charset="2"/>
        <a:buChar char="§"/>
        <a:defRPr sz="2000">
          <a:solidFill>
            <a:schemeClr val="tx1"/>
          </a:solidFill>
          <a:latin typeface="+mn-lt"/>
        </a:defRPr>
      </a:lvl5pPr>
      <a:lvl6pPr marL="1801813" indent="-255588" algn="l" defTabSz="238125" rtl="0" eaLnBrk="1" fontAlgn="base" hangingPunct="1">
        <a:lnSpc>
          <a:spcPts val="2500"/>
        </a:lnSpc>
        <a:spcBef>
          <a:spcPct val="20000"/>
        </a:spcBef>
        <a:spcAft>
          <a:spcPct val="0"/>
        </a:spcAft>
        <a:buFont typeface="Wingdings" pitchFamily="2" charset="2"/>
        <a:buChar char="§"/>
        <a:defRPr sz="1700">
          <a:solidFill>
            <a:schemeClr val="tx1"/>
          </a:solidFill>
          <a:latin typeface="+mn-lt"/>
        </a:defRPr>
      </a:lvl6pPr>
      <a:lvl7pPr marL="2259013" indent="-255588" algn="l" defTabSz="238125" rtl="0" eaLnBrk="1" fontAlgn="base" hangingPunct="1">
        <a:lnSpc>
          <a:spcPts val="2500"/>
        </a:lnSpc>
        <a:spcBef>
          <a:spcPct val="20000"/>
        </a:spcBef>
        <a:spcAft>
          <a:spcPct val="0"/>
        </a:spcAft>
        <a:buFont typeface="Wingdings" pitchFamily="2" charset="2"/>
        <a:buChar char="§"/>
        <a:defRPr sz="1700">
          <a:solidFill>
            <a:schemeClr val="tx1"/>
          </a:solidFill>
          <a:latin typeface="+mn-lt"/>
        </a:defRPr>
      </a:lvl7pPr>
      <a:lvl8pPr marL="2716213" indent="-255588" algn="l" defTabSz="238125" rtl="0" eaLnBrk="1" fontAlgn="base" hangingPunct="1">
        <a:lnSpc>
          <a:spcPts val="2500"/>
        </a:lnSpc>
        <a:spcBef>
          <a:spcPct val="20000"/>
        </a:spcBef>
        <a:spcAft>
          <a:spcPct val="0"/>
        </a:spcAft>
        <a:buFont typeface="Wingdings" pitchFamily="2" charset="2"/>
        <a:buChar char="§"/>
        <a:defRPr sz="1700">
          <a:solidFill>
            <a:schemeClr val="tx1"/>
          </a:solidFill>
          <a:latin typeface="+mn-lt"/>
        </a:defRPr>
      </a:lvl8pPr>
      <a:lvl9pPr marL="3173413" indent="-255588" algn="l" defTabSz="238125" rtl="0" eaLnBrk="1" fontAlgn="base" hangingPunct="1">
        <a:lnSpc>
          <a:spcPts val="2500"/>
        </a:lnSpc>
        <a:spcBef>
          <a:spcPct val="20000"/>
        </a:spcBef>
        <a:spcAft>
          <a:spcPct val="0"/>
        </a:spcAft>
        <a:buFont typeface="Wingdings" pitchFamily="2" charset="2"/>
        <a:buChar char="§"/>
        <a:defRPr sz="17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ctrTitle"/>
          </p:nvPr>
        </p:nvSpPr>
        <p:spPr/>
        <p:txBody>
          <a:bodyPr/>
          <a:lstStyle/>
          <a:p>
            <a:r>
              <a:rPr lang="en-US" dirty="0"/>
              <a:t>Operational procedures and planning</a:t>
            </a:r>
            <a:endParaRPr lang="en-GB" dirty="0"/>
          </a:p>
        </p:txBody>
      </p:sp>
      <p:sp>
        <p:nvSpPr>
          <p:cNvPr id="175107" name="Rectangle 3"/>
          <p:cNvSpPr>
            <a:spLocks noGrp="1" noChangeArrowheads="1"/>
          </p:cNvSpPr>
          <p:nvPr>
            <p:ph type="subTitle" idx="1"/>
          </p:nvPr>
        </p:nvSpPr>
        <p:spPr/>
        <p:txBody>
          <a:bodyPr/>
          <a:lstStyle/>
          <a:p>
            <a:r>
              <a:rPr lang="en-US" dirty="0"/>
              <a:t>G. Parodi</a:t>
            </a:r>
          </a:p>
          <a:p>
            <a:endParaRPr lang="en-US" dirty="0"/>
          </a:p>
          <a:p>
            <a:endParaRPr lang="en-US" dirty="0"/>
          </a:p>
        </p:txBody>
      </p:sp>
    </p:spTree>
    <p:extLst>
      <p:ext uri="{BB962C8B-B14F-4D97-AF65-F5344CB8AC3E}">
        <p14:creationId xmlns:p14="http://schemas.microsoft.com/office/powerpoint/2010/main" val="1509621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153F5-241E-DD17-F7F7-36F06CEB6E52}"/>
              </a:ext>
            </a:extLst>
          </p:cNvPr>
          <p:cNvSpPr>
            <a:spLocks noGrp="1"/>
          </p:cNvSpPr>
          <p:nvPr>
            <p:ph type="title"/>
          </p:nvPr>
        </p:nvSpPr>
        <p:spPr/>
        <p:txBody>
          <a:bodyPr/>
          <a:lstStyle/>
          <a:p>
            <a:r>
              <a:rPr lang="en-GB" dirty="0"/>
              <a:t>Uninvolved people</a:t>
            </a:r>
          </a:p>
        </p:txBody>
      </p:sp>
      <p:sp>
        <p:nvSpPr>
          <p:cNvPr id="3" name="Content Placeholder 2">
            <a:extLst>
              <a:ext uri="{FF2B5EF4-FFF2-40B4-BE49-F238E27FC236}">
                <a16:creationId xmlns:a16="http://schemas.microsoft.com/office/drawing/2014/main" id="{9B8A83AB-D53E-C973-6F47-3109AFD3FDB0}"/>
              </a:ext>
            </a:extLst>
          </p:cNvPr>
          <p:cNvSpPr>
            <a:spLocks noGrp="1"/>
          </p:cNvSpPr>
          <p:nvPr>
            <p:ph idx="1"/>
          </p:nvPr>
        </p:nvSpPr>
        <p:spPr/>
        <p:txBody>
          <a:bodyPr/>
          <a:lstStyle/>
          <a:p>
            <a:pPr marL="0" indent="0">
              <a:lnSpc>
                <a:spcPct val="100000"/>
              </a:lnSpc>
              <a:buNone/>
            </a:pPr>
            <a:r>
              <a:rPr lang="en-US" sz="1600" dirty="0"/>
              <a:t>In open category you must pay particular attention to uninvolved persons. You should identify where you would expect people to be and avoid flying over that area. </a:t>
            </a:r>
          </a:p>
          <a:p>
            <a:pPr marL="0" indent="0">
              <a:lnSpc>
                <a:spcPct val="100000"/>
              </a:lnSpc>
              <a:buNone/>
            </a:pPr>
            <a:r>
              <a:rPr lang="en-US" sz="1600" dirty="0"/>
              <a:t>In general, it is a good idea to avoid:</a:t>
            </a:r>
          </a:p>
          <a:p>
            <a:pPr marL="0" indent="0">
              <a:lnSpc>
                <a:spcPct val="100000"/>
              </a:lnSpc>
              <a:buNone/>
            </a:pPr>
            <a:r>
              <a:rPr lang="en-US" sz="1600" dirty="0"/>
              <a:t>Recreational areas, Roads, Cycling paths, </a:t>
            </a:r>
            <a:r>
              <a:rPr lang="en-US" sz="1600" dirty="0" err="1"/>
              <a:t>Footpaths,Beaches</a:t>
            </a:r>
            <a:endParaRPr lang="en-US" sz="1600" dirty="0"/>
          </a:p>
          <a:p>
            <a:pPr marL="0" indent="0">
              <a:lnSpc>
                <a:spcPct val="100000"/>
              </a:lnSpc>
              <a:buNone/>
            </a:pPr>
            <a:r>
              <a:rPr lang="en-US" sz="1600" dirty="0"/>
              <a:t>If you must fly in an area where there are likely to be other people, you should follow the 1:1 rule. </a:t>
            </a:r>
          </a:p>
          <a:p>
            <a:pPr marL="0" indent="0">
              <a:lnSpc>
                <a:spcPct val="100000"/>
              </a:lnSpc>
              <a:buNone/>
            </a:pPr>
            <a:r>
              <a:rPr lang="en-US" sz="1600" dirty="0"/>
              <a:t>Place signs or posters along the borders of your planned flight to make others aware of your activities, thus mitigating the risk that they will wander too close to the UA.</a:t>
            </a:r>
          </a:p>
          <a:p>
            <a:pPr marL="0" indent="0">
              <a:lnSpc>
                <a:spcPct val="100000"/>
              </a:lnSpc>
              <a:buNone/>
            </a:pPr>
            <a:r>
              <a:rPr lang="en-US" sz="1600" dirty="0"/>
              <a:t>Team meetings or briefings should be done with all members, where you discuss how to deal with uninvolved persons. At some sites you will need more observers to keep an eye on bystanders or close the area off with red/white tape or cones. This benefits both safety and security.</a:t>
            </a:r>
          </a:p>
          <a:p>
            <a:pPr marL="0" indent="0">
              <a:lnSpc>
                <a:spcPct val="100000"/>
              </a:lnSpc>
              <a:buNone/>
            </a:pPr>
            <a:endParaRPr lang="en-GB" sz="1600" dirty="0"/>
          </a:p>
        </p:txBody>
      </p:sp>
    </p:spTree>
    <p:extLst>
      <p:ext uri="{BB962C8B-B14F-4D97-AF65-F5344CB8AC3E}">
        <p14:creationId xmlns:p14="http://schemas.microsoft.com/office/powerpoint/2010/main" val="1610153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DAD8E-4F69-0D1E-DB82-3682A473A265}"/>
              </a:ext>
            </a:extLst>
          </p:cNvPr>
          <p:cNvSpPr>
            <a:spLocks noGrp="1"/>
          </p:cNvSpPr>
          <p:nvPr>
            <p:ph type="title"/>
          </p:nvPr>
        </p:nvSpPr>
        <p:spPr/>
        <p:txBody>
          <a:bodyPr/>
          <a:lstStyle/>
          <a:p>
            <a:r>
              <a:rPr lang="en-GB" dirty="0"/>
              <a:t>Weather conditions</a:t>
            </a:r>
          </a:p>
        </p:txBody>
      </p:sp>
      <p:sp>
        <p:nvSpPr>
          <p:cNvPr id="3" name="Content Placeholder 2">
            <a:extLst>
              <a:ext uri="{FF2B5EF4-FFF2-40B4-BE49-F238E27FC236}">
                <a16:creationId xmlns:a16="http://schemas.microsoft.com/office/drawing/2014/main" id="{2162F8B1-BC7B-8E4C-9D64-469E68896435}"/>
              </a:ext>
            </a:extLst>
          </p:cNvPr>
          <p:cNvSpPr>
            <a:spLocks noGrp="1"/>
          </p:cNvSpPr>
          <p:nvPr>
            <p:ph idx="1"/>
          </p:nvPr>
        </p:nvSpPr>
        <p:spPr/>
        <p:txBody>
          <a:bodyPr/>
          <a:lstStyle/>
          <a:p>
            <a:pPr>
              <a:lnSpc>
                <a:spcPct val="100000"/>
              </a:lnSpc>
            </a:pPr>
            <a:r>
              <a:rPr lang="en-US" sz="1600" dirty="0"/>
              <a:t>The manual of your UA and your operations manual specify the limits for wind, temperature, rain, etc. </a:t>
            </a:r>
          </a:p>
          <a:p>
            <a:pPr>
              <a:lnSpc>
                <a:spcPct val="100000"/>
              </a:lnSpc>
            </a:pPr>
            <a:r>
              <a:rPr lang="en-US" sz="1600" dirty="0"/>
              <a:t>You must check the weather forecast shortly before the UA operation and keep an eye on the weather while you are working. If it looks like the weather is going to deteriorate you must prepare to stop the operation.</a:t>
            </a:r>
          </a:p>
          <a:p>
            <a:pPr>
              <a:lnSpc>
                <a:spcPct val="100000"/>
              </a:lnSpc>
            </a:pPr>
            <a:r>
              <a:rPr lang="en-US" sz="1600" dirty="0"/>
              <a:t>The </a:t>
            </a:r>
            <a:r>
              <a:rPr lang="en-US" sz="1600" dirty="0" err="1"/>
              <a:t>Kp</a:t>
            </a:r>
            <a:r>
              <a:rPr lang="en-US" sz="1600" dirty="0"/>
              <a:t> index must also be checked. Usually this is forecast a maximum of 3 days in advance and may change unexpectedly, so be sure to check it again before flying.</a:t>
            </a:r>
          </a:p>
          <a:p>
            <a:pPr>
              <a:lnSpc>
                <a:spcPct val="100000"/>
              </a:lnSpc>
            </a:pPr>
            <a:r>
              <a:rPr lang="en-US" sz="1600" dirty="0"/>
              <a:t>There are many sources of weather information, on the internet and mobile apps on your smartphone. Always check multiple sources and compare the forecasts to get the most reliable prediction.</a:t>
            </a:r>
          </a:p>
          <a:p>
            <a:pPr>
              <a:lnSpc>
                <a:spcPct val="100000"/>
              </a:lnSpc>
            </a:pPr>
            <a:endParaRPr lang="en-GB" sz="1600" dirty="0"/>
          </a:p>
        </p:txBody>
      </p:sp>
    </p:spTree>
    <p:extLst>
      <p:ext uri="{BB962C8B-B14F-4D97-AF65-F5344CB8AC3E}">
        <p14:creationId xmlns:p14="http://schemas.microsoft.com/office/powerpoint/2010/main" val="2958793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13AF7-1F91-DE33-30B9-55E2080D1D33}"/>
              </a:ext>
            </a:extLst>
          </p:cNvPr>
          <p:cNvSpPr>
            <a:spLocks noGrp="1"/>
          </p:cNvSpPr>
          <p:nvPr>
            <p:ph type="title"/>
          </p:nvPr>
        </p:nvSpPr>
        <p:spPr/>
        <p:txBody>
          <a:bodyPr/>
          <a:lstStyle/>
          <a:p>
            <a:r>
              <a:rPr lang="en-GB" dirty="0"/>
              <a:t>VLOS</a:t>
            </a:r>
          </a:p>
        </p:txBody>
      </p:sp>
      <p:sp>
        <p:nvSpPr>
          <p:cNvPr id="3" name="Content Placeholder 2">
            <a:extLst>
              <a:ext uri="{FF2B5EF4-FFF2-40B4-BE49-F238E27FC236}">
                <a16:creationId xmlns:a16="http://schemas.microsoft.com/office/drawing/2014/main" id="{C1F0E330-3FF5-4CB0-EFF7-9697927584E3}"/>
              </a:ext>
            </a:extLst>
          </p:cNvPr>
          <p:cNvSpPr>
            <a:spLocks noGrp="1"/>
          </p:cNvSpPr>
          <p:nvPr>
            <p:ph idx="1"/>
          </p:nvPr>
        </p:nvSpPr>
        <p:spPr/>
        <p:txBody>
          <a:bodyPr/>
          <a:lstStyle/>
          <a:p>
            <a:pPr marL="0" indent="0">
              <a:lnSpc>
                <a:spcPct val="100000"/>
              </a:lnSpc>
              <a:buNone/>
            </a:pPr>
            <a:r>
              <a:rPr lang="en-US" sz="1600" dirty="0"/>
              <a:t>If you can always see the UA during the operation, then it is a VLOS (Visual Line Of Sight) operation. </a:t>
            </a:r>
          </a:p>
          <a:p>
            <a:pPr marL="0" indent="0">
              <a:lnSpc>
                <a:spcPct val="100000"/>
              </a:lnSpc>
              <a:buNone/>
            </a:pPr>
            <a:r>
              <a:rPr lang="en-US" sz="1600" dirty="0"/>
              <a:t>If there are times when you cannot see the UA yourself, then you will need to fly it by following instructions given by an observer. You and the observer must discuss the operation, and how instructions are given, in detail. In most cases you will use two-way radios to communicate with each other. An important issue is what to do when both you and the observer lose sight of the UA, or when your radio link fails.</a:t>
            </a:r>
          </a:p>
          <a:p>
            <a:pPr marL="0" indent="0">
              <a:lnSpc>
                <a:spcPct val="100000"/>
              </a:lnSpc>
              <a:buNone/>
            </a:pPr>
            <a:endParaRPr lang="en-US" sz="1600" dirty="0"/>
          </a:p>
          <a:p>
            <a:pPr marL="0" indent="0">
              <a:lnSpc>
                <a:spcPct val="100000"/>
              </a:lnSpc>
              <a:buNone/>
            </a:pPr>
            <a:r>
              <a:rPr lang="en-US" sz="1600" dirty="0"/>
              <a:t>If you are working on a construction site or an industrial site then you must discuss the frequency or channel setting of your two-way radios. This is because they may also be using similar equipment and you need to avoid interference.</a:t>
            </a:r>
          </a:p>
          <a:p>
            <a:pPr marL="0" indent="0">
              <a:lnSpc>
                <a:spcPct val="100000"/>
              </a:lnSpc>
              <a:buNone/>
            </a:pPr>
            <a:endParaRPr lang="en-GB" sz="1600" dirty="0"/>
          </a:p>
        </p:txBody>
      </p:sp>
    </p:spTree>
    <p:extLst>
      <p:ext uri="{BB962C8B-B14F-4D97-AF65-F5344CB8AC3E}">
        <p14:creationId xmlns:p14="http://schemas.microsoft.com/office/powerpoint/2010/main" val="6851034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6E02F-EED8-9E96-7D98-FB65A6DD3FEC}"/>
              </a:ext>
            </a:extLst>
          </p:cNvPr>
          <p:cNvSpPr>
            <a:spLocks noGrp="1"/>
          </p:cNvSpPr>
          <p:nvPr>
            <p:ph type="title"/>
          </p:nvPr>
        </p:nvSpPr>
        <p:spPr/>
        <p:txBody>
          <a:bodyPr/>
          <a:lstStyle/>
          <a:p>
            <a:r>
              <a:rPr lang="en-GB" dirty="0"/>
              <a:t>Night operations</a:t>
            </a:r>
          </a:p>
        </p:txBody>
      </p:sp>
      <p:sp>
        <p:nvSpPr>
          <p:cNvPr id="3" name="Content Placeholder 2">
            <a:extLst>
              <a:ext uri="{FF2B5EF4-FFF2-40B4-BE49-F238E27FC236}">
                <a16:creationId xmlns:a16="http://schemas.microsoft.com/office/drawing/2014/main" id="{887DE81C-85E5-6542-519B-97E8B091BD36}"/>
              </a:ext>
            </a:extLst>
          </p:cNvPr>
          <p:cNvSpPr>
            <a:spLocks noGrp="1"/>
          </p:cNvSpPr>
          <p:nvPr>
            <p:ph idx="1"/>
          </p:nvPr>
        </p:nvSpPr>
        <p:spPr/>
        <p:txBody>
          <a:bodyPr/>
          <a:lstStyle/>
          <a:p>
            <a:pPr marL="0" indent="0">
              <a:buNone/>
            </a:pPr>
            <a:r>
              <a:rPr lang="en-US" dirty="0"/>
              <a:t>When flying in the dark it can be difficult to maintain VLOS. Lights need to be on the UA, with different </a:t>
            </a:r>
            <a:r>
              <a:rPr lang="en-US" dirty="0" err="1"/>
              <a:t>colours</a:t>
            </a:r>
            <a:r>
              <a:rPr lang="en-US" dirty="0"/>
              <a:t> for the sides to help with orientation, and a green flashing light. </a:t>
            </a:r>
          </a:p>
          <a:p>
            <a:pPr marL="0" indent="0">
              <a:buNone/>
            </a:pPr>
            <a:r>
              <a:rPr lang="en-US" dirty="0"/>
              <a:t>In Quads, note that red lights are the front lights!!</a:t>
            </a:r>
          </a:p>
          <a:p>
            <a:pPr marL="0" indent="0">
              <a:buNone/>
            </a:pPr>
            <a:r>
              <a:rPr lang="en-US" dirty="0"/>
              <a:t>Depending on the location, it may also be necessary to use lighting to illuminate objects that may affect the safety of the flight, as well as using additional observers to help maintain a safe distance to objects and people. </a:t>
            </a:r>
          </a:p>
          <a:p>
            <a:pPr marL="0" indent="0">
              <a:buNone/>
            </a:pPr>
            <a:r>
              <a:rPr lang="en-US" dirty="0"/>
              <a:t>Flying at night is not always permitted, so you must check with local regulations to see if it allowed.</a:t>
            </a:r>
            <a:endParaRPr lang="en-GB" dirty="0"/>
          </a:p>
        </p:txBody>
      </p:sp>
    </p:spTree>
    <p:extLst>
      <p:ext uri="{BB962C8B-B14F-4D97-AF65-F5344CB8AC3E}">
        <p14:creationId xmlns:p14="http://schemas.microsoft.com/office/powerpoint/2010/main" val="28346481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C682A-386F-63C2-F4C5-BA8A04C54A88}"/>
              </a:ext>
            </a:extLst>
          </p:cNvPr>
          <p:cNvSpPr>
            <a:spLocks noGrp="1"/>
          </p:cNvSpPr>
          <p:nvPr>
            <p:ph type="title"/>
          </p:nvPr>
        </p:nvSpPr>
        <p:spPr/>
        <p:txBody>
          <a:bodyPr/>
          <a:lstStyle/>
          <a:p>
            <a:r>
              <a:rPr lang="en-GB" dirty="0"/>
              <a:t>UAS preparations</a:t>
            </a:r>
          </a:p>
        </p:txBody>
      </p:sp>
      <p:sp>
        <p:nvSpPr>
          <p:cNvPr id="3" name="Content Placeholder 2">
            <a:extLst>
              <a:ext uri="{FF2B5EF4-FFF2-40B4-BE49-F238E27FC236}">
                <a16:creationId xmlns:a16="http://schemas.microsoft.com/office/drawing/2014/main" id="{7EA43561-07EA-AA62-D188-37EFDE2D5200}"/>
              </a:ext>
            </a:extLst>
          </p:cNvPr>
          <p:cNvSpPr>
            <a:spLocks noGrp="1"/>
          </p:cNvSpPr>
          <p:nvPr>
            <p:ph idx="1"/>
          </p:nvPr>
        </p:nvSpPr>
        <p:spPr/>
        <p:txBody>
          <a:bodyPr/>
          <a:lstStyle/>
          <a:p>
            <a:pPr marL="0" indent="0">
              <a:buNone/>
            </a:pPr>
            <a:r>
              <a:rPr lang="en-US" dirty="0"/>
              <a:t>Part of the flight preparation is a ground evaluation of the UA. Is the system in working order and maintained in accordance with the maintenance manual?</a:t>
            </a:r>
          </a:p>
          <a:p>
            <a:pPr marL="0" indent="0">
              <a:buNone/>
            </a:pPr>
            <a:endParaRPr lang="en-US" dirty="0"/>
          </a:p>
          <a:p>
            <a:pPr marL="0" indent="0">
              <a:buNone/>
            </a:pPr>
            <a:r>
              <a:rPr lang="en-US" dirty="0"/>
              <a:t>Before flight, with the help of a checklist, perform a final check on the UA to make sure that everything is working correctly. This usually involves checking the battery level, propellers, connection with the transmitter and overall condition etc.</a:t>
            </a:r>
          </a:p>
          <a:p>
            <a:pPr marL="0" indent="0">
              <a:buNone/>
            </a:pPr>
            <a:endParaRPr lang="en-GB" dirty="0"/>
          </a:p>
        </p:txBody>
      </p:sp>
    </p:spTree>
    <p:extLst>
      <p:ext uri="{BB962C8B-B14F-4D97-AF65-F5344CB8AC3E}">
        <p14:creationId xmlns:p14="http://schemas.microsoft.com/office/powerpoint/2010/main" val="29318311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24B59-03D5-DFDA-930F-181E086E99AB}"/>
              </a:ext>
            </a:extLst>
          </p:cNvPr>
          <p:cNvSpPr>
            <a:spLocks noGrp="1"/>
          </p:cNvSpPr>
          <p:nvPr>
            <p:ph type="title"/>
          </p:nvPr>
        </p:nvSpPr>
        <p:spPr/>
        <p:txBody>
          <a:bodyPr/>
          <a:lstStyle/>
          <a:p>
            <a:r>
              <a:rPr lang="en-GB" dirty="0"/>
              <a:t>Checklists</a:t>
            </a:r>
          </a:p>
        </p:txBody>
      </p:sp>
      <p:sp>
        <p:nvSpPr>
          <p:cNvPr id="3" name="Content Placeholder 2">
            <a:extLst>
              <a:ext uri="{FF2B5EF4-FFF2-40B4-BE49-F238E27FC236}">
                <a16:creationId xmlns:a16="http://schemas.microsoft.com/office/drawing/2014/main" id="{3AB7AEF0-DC71-358C-92DB-B67A805A3283}"/>
              </a:ext>
            </a:extLst>
          </p:cNvPr>
          <p:cNvSpPr>
            <a:spLocks noGrp="1"/>
          </p:cNvSpPr>
          <p:nvPr>
            <p:ph idx="1"/>
          </p:nvPr>
        </p:nvSpPr>
        <p:spPr/>
        <p:txBody>
          <a:bodyPr/>
          <a:lstStyle/>
          <a:p>
            <a:pPr marL="0" indent="0">
              <a:lnSpc>
                <a:spcPct val="100000"/>
              </a:lnSpc>
              <a:buNone/>
            </a:pPr>
            <a:r>
              <a:rPr lang="en-US" sz="1400" dirty="0"/>
              <a:t>Checklists play a vital role in every operation. There are stages of a flight which require a higher level of safety and are more demanding on the pilot and crew. There is a checklist for all stages.</a:t>
            </a:r>
          </a:p>
          <a:p>
            <a:pPr marL="0" indent="0">
              <a:lnSpc>
                <a:spcPct val="100000"/>
              </a:lnSpc>
              <a:buNone/>
            </a:pPr>
            <a:r>
              <a:rPr lang="en-US" sz="1400" dirty="0"/>
              <a:t>Have all the necessary checklists with you on hand. It also helps to have already read them, so that when it comes to completing them they are already familiar to you. Some good examples are:</a:t>
            </a:r>
          </a:p>
          <a:p>
            <a:pPr>
              <a:lnSpc>
                <a:spcPct val="100000"/>
              </a:lnSpc>
            </a:pPr>
            <a:r>
              <a:rPr lang="en-US" sz="1400" dirty="0"/>
              <a:t>Embarkation checklist (ensure you have everything with you before you leave the office)</a:t>
            </a:r>
          </a:p>
          <a:p>
            <a:pPr>
              <a:lnSpc>
                <a:spcPct val="100000"/>
              </a:lnSpc>
            </a:pPr>
            <a:r>
              <a:rPr lang="en-US" sz="1400" dirty="0"/>
              <a:t>Arrival checklist (check that nothing was forgotten or damaged during travel)</a:t>
            </a:r>
          </a:p>
          <a:p>
            <a:pPr>
              <a:lnSpc>
                <a:spcPct val="100000"/>
              </a:lnSpc>
            </a:pPr>
            <a:r>
              <a:rPr lang="en-US" sz="1400" dirty="0"/>
              <a:t>Pre-flight checklist (check that the UAS is safe to fly and that everything works correctly)</a:t>
            </a:r>
          </a:p>
          <a:p>
            <a:pPr>
              <a:lnSpc>
                <a:spcPct val="100000"/>
              </a:lnSpc>
            </a:pPr>
            <a:r>
              <a:rPr lang="en-US" sz="1400" dirty="0"/>
              <a:t>Post-flight checklist (check that the UAS was not damaged during flight and has been shut down correctly)</a:t>
            </a:r>
          </a:p>
          <a:p>
            <a:pPr marL="0" indent="0">
              <a:lnSpc>
                <a:spcPct val="100000"/>
              </a:lnSpc>
              <a:buNone/>
            </a:pPr>
            <a:r>
              <a:rPr lang="en-US" sz="1400" dirty="0"/>
              <a:t>In addition to the above, it can be useful to have a checklist of your own to help make the mission go more smoothly. It can even include simple things such as remembering to bring lunch and water, or sun protection and glasses.</a:t>
            </a:r>
          </a:p>
          <a:p>
            <a:pPr marL="0" indent="0">
              <a:lnSpc>
                <a:spcPct val="100000"/>
              </a:lnSpc>
              <a:buNone/>
            </a:pPr>
            <a:endParaRPr lang="en-GB" sz="1400" dirty="0"/>
          </a:p>
        </p:txBody>
      </p:sp>
      <p:sp>
        <p:nvSpPr>
          <p:cNvPr id="4" name="Footer Placeholder 3">
            <a:extLst>
              <a:ext uri="{FF2B5EF4-FFF2-40B4-BE49-F238E27FC236}">
                <a16:creationId xmlns:a16="http://schemas.microsoft.com/office/drawing/2014/main" id="{60C0B4A6-5807-DE65-DA2E-A356B18567A2}"/>
              </a:ext>
            </a:extLst>
          </p:cNvPr>
          <p:cNvSpPr>
            <a:spLocks noGrp="1"/>
          </p:cNvSpPr>
          <p:nvPr>
            <p:ph type="ftr" sz="quarter" idx="11"/>
          </p:nvPr>
        </p:nvSpPr>
        <p:spPr/>
        <p:txBody>
          <a:bodyPr/>
          <a:lstStyle/>
          <a:p>
            <a:endParaRPr lang="nl-NL"/>
          </a:p>
        </p:txBody>
      </p:sp>
    </p:spTree>
    <p:extLst>
      <p:ext uri="{BB962C8B-B14F-4D97-AF65-F5344CB8AC3E}">
        <p14:creationId xmlns:p14="http://schemas.microsoft.com/office/powerpoint/2010/main" val="726536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11D93-4208-9F78-ADD6-18EE133EBECE}"/>
              </a:ext>
            </a:extLst>
          </p:cNvPr>
          <p:cNvSpPr>
            <a:spLocks noGrp="1"/>
          </p:cNvSpPr>
          <p:nvPr>
            <p:ph type="title"/>
          </p:nvPr>
        </p:nvSpPr>
        <p:spPr/>
        <p:txBody>
          <a:bodyPr/>
          <a:lstStyle/>
          <a:p>
            <a:r>
              <a:rPr lang="en-GB" dirty="0"/>
              <a:t>Simple example: Pre-flight checklist</a:t>
            </a:r>
          </a:p>
        </p:txBody>
      </p:sp>
      <p:sp>
        <p:nvSpPr>
          <p:cNvPr id="3" name="Content Placeholder 2">
            <a:extLst>
              <a:ext uri="{FF2B5EF4-FFF2-40B4-BE49-F238E27FC236}">
                <a16:creationId xmlns:a16="http://schemas.microsoft.com/office/drawing/2014/main" id="{8BBB534D-3BA6-1B42-8CD3-14C630BE6102}"/>
              </a:ext>
            </a:extLst>
          </p:cNvPr>
          <p:cNvSpPr>
            <a:spLocks noGrp="1"/>
          </p:cNvSpPr>
          <p:nvPr>
            <p:ph idx="1"/>
          </p:nvPr>
        </p:nvSpPr>
        <p:spPr/>
        <p:txBody>
          <a:bodyPr/>
          <a:lstStyle/>
          <a:p>
            <a:r>
              <a:rPr lang="en-US" sz="1600" dirty="0"/>
              <a:t>Check your drone, remote controller and smart device batteries are at full capacity.</a:t>
            </a:r>
          </a:p>
          <a:p>
            <a:r>
              <a:rPr lang="en-US" sz="1600" dirty="0"/>
              <a:t>Turn on, connect to the drone and open DJI GO.</a:t>
            </a:r>
          </a:p>
          <a:p>
            <a:r>
              <a:rPr lang="en-US" sz="1600" dirty="0"/>
              <a:t>Check the aircraft status is OK.</a:t>
            </a:r>
          </a:p>
          <a:p>
            <a:r>
              <a:rPr lang="en-US" sz="1600" dirty="0"/>
              <a:t>Set your maximum altitude and distance.</a:t>
            </a:r>
          </a:p>
          <a:p>
            <a:r>
              <a:rPr lang="en-US" sz="1600" dirty="0"/>
              <a:t>Set your RTH altitude.</a:t>
            </a:r>
          </a:p>
          <a:p>
            <a:r>
              <a:rPr lang="en-US" sz="1600" dirty="0"/>
              <a:t>Check the low and critical battery warning settings.</a:t>
            </a:r>
          </a:p>
          <a:p>
            <a:r>
              <a:rPr lang="en-US" sz="1600" dirty="0"/>
              <a:t>Check the remote controller signal and number of visible satellites.</a:t>
            </a:r>
          </a:p>
          <a:p>
            <a:r>
              <a:rPr lang="en-US" sz="1600" dirty="0"/>
              <a:t>Call your observers, ask for a green light to start.</a:t>
            </a:r>
          </a:p>
          <a:p>
            <a:endParaRPr lang="en-GB" sz="1600" dirty="0"/>
          </a:p>
        </p:txBody>
      </p:sp>
      <p:sp>
        <p:nvSpPr>
          <p:cNvPr id="4" name="Footer Placeholder 3">
            <a:extLst>
              <a:ext uri="{FF2B5EF4-FFF2-40B4-BE49-F238E27FC236}">
                <a16:creationId xmlns:a16="http://schemas.microsoft.com/office/drawing/2014/main" id="{26DF52BC-4E2B-BB80-E102-44DD9F391070}"/>
              </a:ext>
            </a:extLst>
          </p:cNvPr>
          <p:cNvSpPr>
            <a:spLocks noGrp="1"/>
          </p:cNvSpPr>
          <p:nvPr>
            <p:ph type="ftr" sz="quarter" idx="11"/>
          </p:nvPr>
        </p:nvSpPr>
        <p:spPr/>
        <p:txBody>
          <a:bodyPr/>
          <a:lstStyle/>
          <a:p>
            <a:endParaRPr lang="nl-NL"/>
          </a:p>
        </p:txBody>
      </p:sp>
    </p:spTree>
    <p:extLst>
      <p:ext uri="{BB962C8B-B14F-4D97-AF65-F5344CB8AC3E}">
        <p14:creationId xmlns:p14="http://schemas.microsoft.com/office/powerpoint/2010/main" val="8547612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11D93-4208-9F78-ADD6-18EE133EBECE}"/>
              </a:ext>
            </a:extLst>
          </p:cNvPr>
          <p:cNvSpPr>
            <a:spLocks noGrp="1"/>
          </p:cNvSpPr>
          <p:nvPr>
            <p:ph type="title"/>
          </p:nvPr>
        </p:nvSpPr>
        <p:spPr/>
        <p:txBody>
          <a:bodyPr/>
          <a:lstStyle/>
          <a:p>
            <a:r>
              <a:rPr lang="en-GB" dirty="0"/>
              <a:t>Simple example: Post-flight checklist</a:t>
            </a:r>
          </a:p>
        </p:txBody>
      </p:sp>
      <p:sp>
        <p:nvSpPr>
          <p:cNvPr id="3" name="Content Placeholder 2">
            <a:extLst>
              <a:ext uri="{FF2B5EF4-FFF2-40B4-BE49-F238E27FC236}">
                <a16:creationId xmlns:a16="http://schemas.microsoft.com/office/drawing/2014/main" id="{8BBB534D-3BA6-1B42-8CD3-14C630BE6102}"/>
              </a:ext>
            </a:extLst>
          </p:cNvPr>
          <p:cNvSpPr>
            <a:spLocks noGrp="1"/>
          </p:cNvSpPr>
          <p:nvPr>
            <p:ph idx="1"/>
          </p:nvPr>
        </p:nvSpPr>
        <p:spPr/>
        <p:txBody>
          <a:bodyPr/>
          <a:lstStyle/>
          <a:p>
            <a:r>
              <a:rPr lang="en-US" sz="1600" dirty="0"/>
              <a:t>After landing, turn off the drone, remove the drone battery and allow it to cool.</a:t>
            </a:r>
          </a:p>
          <a:p>
            <a:r>
              <a:rPr lang="en-US" sz="1600" dirty="0"/>
              <a:t>Check if any of the motors are hot (could signify a fault).</a:t>
            </a:r>
          </a:p>
          <a:p>
            <a:r>
              <a:rPr lang="en-US" sz="1600" dirty="0"/>
              <a:t>Check for any cracks/damage mainly on the wings or propellers.</a:t>
            </a:r>
          </a:p>
          <a:p>
            <a:r>
              <a:rPr lang="en-US" sz="1600" dirty="0"/>
              <a:t>If continuing, insert a new battery and repeat the Pre Flight tasks.</a:t>
            </a:r>
          </a:p>
          <a:p>
            <a:r>
              <a:rPr lang="en-GB" sz="1600" dirty="0"/>
              <a:t>Do the log</a:t>
            </a:r>
          </a:p>
        </p:txBody>
      </p:sp>
      <p:sp>
        <p:nvSpPr>
          <p:cNvPr id="4" name="Footer Placeholder 3">
            <a:extLst>
              <a:ext uri="{FF2B5EF4-FFF2-40B4-BE49-F238E27FC236}">
                <a16:creationId xmlns:a16="http://schemas.microsoft.com/office/drawing/2014/main" id="{26DF52BC-4E2B-BB80-E102-44DD9F391070}"/>
              </a:ext>
            </a:extLst>
          </p:cNvPr>
          <p:cNvSpPr>
            <a:spLocks noGrp="1"/>
          </p:cNvSpPr>
          <p:nvPr>
            <p:ph type="ftr" sz="quarter" idx="11"/>
          </p:nvPr>
        </p:nvSpPr>
        <p:spPr/>
        <p:txBody>
          <a:bodyPr/>
          <a:lstStyle/>
          <a:p>
            <a:endParaRPr lang="nl-NL"/>
          </a:p>
        </p:txBody>
      </p:sp>
    </p:spTree>
    <p:extLst>
      <p:ext uri="{BB962C8B-B14F-4D97-AF65-F5344CB8AC3E}">
        <p14:creationId xmlns:p14="http://schemas.microsoft.com/office/powerpoint/2010/main" val="18525422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0A83C-586A-D6E2-EA8B-7BAA3E2ABB25}"/>
              </a:ext>
            </a:extLst>
          </p:cNvPr>
          <p:cNvSpPr>
            <a:spLocks noGrp="1"/>
          </p:cNvSpPr>
          <p:nvPr>
            <p:ph type="title"/>
          </p:nvPr>
        </p:nvSpPr>
        <p:spPr/>
        <p:txBody>
          <a:bodyPr/>
          <a:lstStyle/>
          <a:p>
            <a:r>
              <a:rPr lang="en-US" dirty="0"/>
              <a:t>Example of pre-flight for DJI Mavic</a:t>
            </a:r>
            <a:endParaRPr lang="en-GB" dirty="0"/>
          </a:p>
        </p:txBody>
      </p:sp>
      <p:sp>
        <p:nvSpPr>
          <p:cNvPr id="3" name="Content Placeholder 2">
            <a:extLst>
              <a:ext uri="{FF2B5EF4-FFF2-40B4-BE49-F238E27FC236}">
                <a16:creationId xmlns:a16="http://schemas.microsoft.com/office/drawing/2014/main" id="{814BEFF5-3852-E840-8E4F-5A919E19A894}"/>
              </a:ext>
            </a:extLst>
          </p:cNvPr>
          <p:cNvSpPr>
            <a:spLocks noGrp="1"/>
          </p:cNvSpPr>
          <p:nvPr>
            <p:ph idx="1"/>
          </p:nvPr>
        </p:nvSpPr>
        <p:spPr/>
        <p:txBody>
          <a:bodyPr/>
          <a:lstStyle/>
          <a:p>
            <a:pPr marL="0" indent="0">
              <a:lnSpc>
                <a:spcPct val="100000"/>
              </a:lnSpc>
              <a:buNone/>
            </a:pPr>
            <a:r>
              <a:rPr lang="en-US" sz="1400" dirty="0"/>
              <a:t>1. Remote controller, Intelligent Flight Battery, and mobile device are fully charged.</a:t>
            </a:r>
          </a:p>
          <a:p>
            <a:pPr marL="0" indent="0">
              <a:lnSpc>
                <a:spcPct val="100000"/>
              </a:lnSpc>
              <a:buNone/>
            </a:pPr>
            <a:r>
              <a:rPr lang="en-US" sz="1400" dirty="0"/>
              <a:t>2. Propellers are mounted correctly and firmly.</a:t>
            </a:r>
          </a:p>
          <a:p>
            <a:pPr marL="0" indent="0">
              <a:lnSpc>
                <a:spcPct val="100000"/>
              </a:lnSpc>
              <a:buNone/>
            </a:pPr>
            <a:r>
              <a:rPr lang="en-US" sz="1400" dirty="0"/>
              <a:t>3. Micro SD card has been inserted, if necessary.</a:t>
            </a:r>
          </a:p>
          <a:p>
            <a:pPr marL="0" indent="0">
              <a:lnSpc>
                <a:spcPct val="100000"/>
              </a:lnSpc>
              <a:buNone/>
            </a:pPr>
            <a:r>
              <a:rPr lang="en-US" sz="1400" dirty="0"/>
              <a:t>4. Gimbal is functioning normally.</a:t>
            </a:r>
          </a:p>
          <a:p>
            <a:pPr marL="0" indent="0">
              <a:lnSpc>
                <a:spcPct val="100000"/>
              </a:lnSpc>
              <a:buNone/>
            </a:pPr>
            <a:r>
              <a:rPr lang="en-US" sz="1400" dirty="0"/>
              <a:t>[5. Motors can start and are functioning normally.</a:t>
            </a:r>
          </a:p>
          <a:p>
            <a:pPr marL="0" indent="0">
              <a:lnSpc>
                <a:spcPct val="100000"/>
              </a:lnSpc>
              <a:buNone/>
            </a:pPr>
            <a:r>
              <a:rPr lang="en-US" sz="1400" dirty="0"/>
              <a:t>6. The DJI GO 4 app is successfully connected to the aircraft.</a:t>
            </a:r>
          </a:p>
          <a:p>
            <a:pPr marL="0" indent="0">
              <a:lnSpc>
                <a:spcPct val="100000"/>
              </a:lnSpc>
              <a:buNone/>
            </a:pPr>
            <a:r>
              <a:rPr lang="en-US" sz="1400" dirty="0"/>
              <a:t>7. Ensure that the sensors for the Forward and Downward Vision System are clean.</a:t>
            </a:r>
          </a:p>
          <a:p>
            <a:pPr marL="0" indent="0">
              <a:lnSpc>
                <a:spcPct val="100000"/>
              </a:lnSpc>
              <a:buNone/>
            </a:pPr>
            <a:r>
              <a:rPr lang="en-US" sz="1400" dirty="0"/>
              <a:t>8. Calibrating the Compass It is recommended to calibrate the compass in any of the following situations when flying outdoors:</a:t>
            </a:r>
          </a:p>
          <a:p>
            <a:pPr marL="282575" lvl="1" indent="0">
              <a:lnSpc>
                <a:spcPct val="100000"/>
              </a:lnSpc>
              <a:buNone/>
            </a:pPr>
            <a:r>
              <a:rPr lang="en-US" sz="1400" dirty="0"/>
              <a:t>1. Flying at a location farther than 10 km away from the last flight location. </a:t>
            </a:r>
          </a:p>
          <a:p>
            <a:pPr marL="282575" lvl="1" indent="0">
              <a:lnSpc>
                <a:spcPct val="100000"/>
              </a:lnSpc>
              <a:buNone/>
            </a:pPr>
            <a:r>
              <a:rPr lang="en-US" sz="1400" dirty="0"/>
              <a:t>2. The aircraft hasn’t been flown for more than one month.</a:t>
            </a:r>
          </a:p>
          <a:p>
            <a:pPr marL="282575" lvl="1" indent="0">
              <a:lnSpc>
                <a:spcPct val="100000"/>
              </a:lnSpc>
              <a:buNone/>
            </a:pPr>
            <a:r>
              <a:rPr lang="en-US" sz="1400" dirty="0"/>
              <a:t>3. A compass interference warning appears in the DJI GO 4 app, and the warning persists after changing location. </a:t>
            </a:r>
          </a:p>
          <a:p>
            <a:pPr marL="0" indent="0">
              <a:lnSpc>
                <a:spcPct val="100000"/>
              </a:lnSpc>
              <a:buNone/>
            </a:pPr>
            <a:r>
              <a:rPr lang="en-US" sz="1400" dirty="0"/>
              <a:t>BUILD YOUR OWN AFTER EXPERIENCE</a:t>
            </a:r>
          </a:p>
          <a:p>
            <a:pPr marL="0" indent="0">
              <a:lnSpc>
                <a:spcPct val="100000"/>
              </a:lnSpc>
              <a:buNone/>
            </a:pPr>
            <a:endParaRPr lang="en-GB" sz="1400" dirty="0"/>
          </a:p>
        </p:txBody>
      </p:sp>
    </p:spTree>
    <p:extLst>
      <p:ext uri="{BB962C8B-B14F-4D97-AF65-F5344CB8AC3E}">
        <p14:creationId xmlns:p14="http://schemas.microsoft.com/office/powerpoint/2010/main" val="2380752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5CB68-8238-19BE-3B75-A322EFDF49CE}"/>
              </a:ext>
            </a:extLst>
          </p:cNvPr>
          <p:cNvSpPr>
            <a:spLocks noGrp="1"/>
          </p:cNvSpPr>
          <p:nvPr>
            <p:ph type="title"/>
          </p:nvPr>
        </p:nvSpPr>
        <p:spPr/>
        <p:txBody>
          <a:bodyPr/>
          <a:lstStyle/>
          <a:p>
            <a:r>
              <a:rPr lang="en-GB" dirty="0"/>
              <a:t>Flying: the operation</a:t>
            </a:r>
          </a:p>
        </p:txBody>
      </p:sp>
      <p:sp>
        <p:nvSpPr>
          <p:cNvPr id="3" name="Content Placeholder 2">
            <a:extLst>
              <a:ext uri="{FF2B5EF4-FFF2-40B4-BE49-F238E27FC236}">
                <a16:creationId xmlns:a16="http://schemas.microsoft.com/office/drawing/2014/main" id="{F9640A4F-A6F7-B412-0830-F406C0228BAD}"/>
              </a:ext>
            </a:extLst>
          </p:cNvPr>
          <p:cNvSpPr>
            <a:spLocks noGrp="1"/>
          </p:cNvSpPr>
          <p:nvPr>
            <p:ph idx="1"/>
          </p:nvPr>
        </p:nvSpPr>
        <p:spPr/>
        <p:txBody>
          <a:bodyPr/>
          <a:lstStyle/>
          <a:p>
            <a:pPr marL="0" indent="0">
              <a:lnSpc>
                <a:spcPct val="100000"/>
              </a:lnSpc>
              <a:buNone/>
            </a:pPr>
            <a:r>
              <a:rPr lang="en-US" sz="1600" dirty="0"/>
              <a:t>It is time to use a high-visibility vest on and get flying! </a:t>
            </a:r>
          </a:p>
          <a:p>
            <a:pPr marL="0" indent="0">
              <a:lnSpc>
                <a:spcPct val="100000"/>
              </a:lnSpc>
              <a:buNone/>
            </a:pPr>
            <a:r>
              <a:rPr lang="en-US" sz="1600" dirty="0"/>
              <a:t>During the operation you must constantly check if the conditions are starting to change. Here are some examples:</a:t>
            </a:r>
          </a:p>
          <a:p>
            <a:pPr>
              <a:lnSpc>
                <a:spcPct val="100000"/>
              </a:lnSpc>
            </a:pPr>
            <a:r>
              <a:rPr lang="en-US" sz="1600" dirty="0"/>
              <a:t>The wind gets stronger</a:t>
            </a:r>
          </a:p>
          <a:p>
            <a:pPr>
              <a:lnSpc>
                <a:spcPct val="100000"/>
              </a:lnSpc>
            </a:pPr>
            <a:r>
              <a:rPr lang="en-US" sz="1600" dirty="0"/>
              <a:t>Somebody parks a truck on the spot where you want to land</a:t>
            </a:r>
          </a:p>
          <a:p>
            <a:pPr>
              <a:lnSpc>
                <a:spcPct val="100000"/>
              </a:lnSpc>
            </a:pPr>
            <a:r>
              <a:rPr lang="en-US" sz="1600" dirty="0"/>
              <a:t>The customer realizes they did not clearly describe the part of the building you have to inspect </a:t>
            </a:r>
          </a:p>
          <a:p>
            <a:pPr>
              <a:lnSpc>
                <a:spcPct val="100000"/>
              </a:lnSpc>
            </a:pPr>
            <a:r>
              <a:rPr lang="en-US" sz="1600" dirty="0"/>
              <a:t>Your UA develops a technical problem</a:t>
            </a:r>
          </a:p>
          <a:p>
            <a:pPr>
              <a:lnSpc>
                <a:spcPct val="100000"/>
              </a:lnSpc>
            </a:pPr>
            <a:r>
              <a:rPr lang="en-US" sz="1600" dirty="0"/>
              <a:t>If you have planned the operation carefully, which includes considering what can go wrong, you will be able to adapt to changing circumstances. You must always be ready to stop the operation when necessary.</a:t>
            </a:r>
          </a:p>
          <a:p>
            <a:pPr>
              <a:lnSpc>
                <a:spcPct val="100000"/>
              </a:lnSpc>
            </a:pPr>
            <a:endParaRPr lang="en-GB" sz="1600" dirty="0"/>
          </a:p>
        </p:txBody>
      </p:sp>
    </p:spTree>
    <p:extLst>
      <p:ext uri="{BB962C8B-B14F-4D97-AF65-F5344CB8AC3E}">
        <p14:creationId xmlns:p14="http://schemas.microsoft.com/office/powerpoint/2010/main" val="2387022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B0C99-A7DA-3DDE-6174-10A6388FF28A}"/>
              </a:ext>
            </a:extLst>
          </p:cNvPr>
          <p:cNvSpPr>
            <a:spLocks noGrp="1"/>
          </p:cNvSpPr>
          <p:nvPr>
            <p:ph type="title"/>
          </p:nvPr>
        </p:nvSpPr>
        <p:spPr/>
        <p:txBody>
          <a:bodyPr/>
          <a:lstStyle/>
          <a:p>
            <a:r>
              <a:rPr lang="en-GB" dirty="0"/>
              <a:t>Remote pilot (RP)</a:t>
            </a:r>
          </a:p>
        </p:txBody>
      </p:sp>
      <p:sp>
        <p:nvSpPr>
          <p:cNvPr id="3" name="Content Placeholder 2">
            <a:extLst>
              <a:ext uri="{FF2B5EF4-FFF2-40B4-BE49-F238E27FC236}">
                <a16:creationId xmlns:a16="http://schemas.microsoft.com/office/drawing/2014/main" id="{61B3C103-87B6-10EB-B4A9-8329923908FB}"/>
              </a:ext>
            </a:extLst>
          </p:cNvPr>
          <p:cNvSpPr>
            <a:spLocks noGrp="1"/>
          </p:cNvSpPr>
          <p:nvPr>
            <p:ph idx="1"/>
          </p:nvPr>
        </p:nvSpPr>
        <p:spPr/>
        <p:txBody>
          <a:bodyPr/>
          <a:lstStyle/>
          <a:p>
            <a:pPr marL="0" indent="0">
              <a:lnSpc>
                <a:spcPct val="100000"/>
              </a:lnSpc>
              <a:buNone/>
            </a:pPr>
            <a:r>
              <a:rPr lang="en-US" sz="1600" dirty="0"/>
              <a:t>It controls the whole operation, in most cases, the RP operates the ground station and flies the UA. The RP also gives instructions to the payload operator and the observer(s). </a:t>
            </a:r>
          </a:p>
          <a:p>
            <a:pPr>
              <a:lnSpc>
                <a:spcPct val="100000"/>
              </a:lnSpc>
            </a:pPr>
            <a:r>
              <a:rPr lang="en-US" sz="1600" dirty="0"/>
              <a:t>Duties of the RP include, but are not limited to:</a:t>
            </a:r>
          </a:p>
          <a:p>
            <a:pPr>
              <a:lnSpc>
                <a:spcPct val="100000"/>
              </a:lnSpc>
            </a:pPr>
            <a:r>
              <a:rPr lang="en-US" sz="1600" dirty="0"/>
              <a:t>Undertaking the operation in accordance with the open category regulations</a:t>
            </a:r>
          </a:p>
          <a:p>
            <a:pPr>
              <a:lnSpc>
                <a:spcPct val="100000"/>
              </a:lnSpc>
            </a:pPr>
            <a:r>
              <a:rPr lang="en-US" sz="1600" dirty="0"/>
              <a:t>Leading the team</a:t>
            </a:r>
          </a:p>
          <a:p>
            <a:pPr>
              <a:lnSpc>
                <a:spcPct val="100000"/>
              </a:lnSpc>
            </a:pPr>
            <a:r>
              <a:rPr lang="en-US" sz="1600" dirty="0"/>
              <a:t>Ensuring the safety of the team, customer and bystanders at all times</a:t>
            </a:r>
          </a:p>
          <a:p>
            <a:pPr>
              <a:lnSpc>
                <a:spcPct val="100000"/>
              </a:lnSpc>
            </a:pPr>
            <a:r>
              <a:rPr lang="en-US" sz="1600" dirty="0"/>
              <a:t>Knowing the status and operation of the UA at all times </a:t>
            </a:r>
          </a:p>
          <a:p>
            <a:pPr>
              <a:lnSpc>
                <a:spcPct val="100000"/>
              </a:lnSpc>
            </a:pPr>
            <a:r>
              <a:rPr lang="en-US" sz="1600" dirty="0"/>
              <a:t>Having full control over the UA at all times</a:t>
            </a:r>
          </a:p>
          <a:p>
            <a:pPr>
              <a:lnSpc>
                <a:spcPct val="100000"/>
              </a:lnSpc>
            </a:pPr>
            <a:r>
              <a:rPr lang="en-US" sz="1600" dirty="0"/>
              <a:t>Checking the weather forecast to decide if the operation can start or continue</a:t>
            </a:r>
          </a:p>
          <a:p>
            <a:pPr>
              <a:lnSpc>
                <a:spcPct val="100000"/>
              </a:lnSpc>
            </a:pPr>
            <a:r>
              <a:rPr lang="en-US" sz="1600" dirty="0"/>
              <a:t>Staying within the UA operational limits (mass, </a:t>
            </a:r>
            <a:r>
              <a:rPr lang="en-US" sz="1600" dirty="0" err="1"/>
              <a:t>centre</a:t>
            </a:r>
            <a:r>
              <a:rPr lang="en-US" sz="1600" dirty="0"/>
              <a:t> of gravity, flight time, etc.)</a:t>
            </a:r>
          </a:p>
          <a:p>
            <a:pPr>
              <a:lnSpc>
                <a:spcPct val="100000"/>
              </a:lnSpc>
            </a:pPr>
            <a:r>
              <a:rPr lang="en-US" sz="1600" dirty="0"/>
              <a:t>Staying within your own limitations (skill level, VLOS, IMSAFE)</a:t>
            </a:r>
          </a:p>
          <a:p>
            <a:pPr marL="0" indent="0">
              <a:lnSpc>
                <a:spcPct val="100000"/>
              </a:lnSpc>
              <a:buNone/>
            </a:pPr>
            <a:endParaRPr lang="en-GB" sz="1600" dirty="0"/>
          </a:p>
        </p:txBody>
      </p:sp>
    </p:spTree>
    <p:extLst>
      <p:ext uri="{BB962C8B-B14F-4D97-AF65-F5344CB8AC3E}">
        <p14:creationId xmlns:p14="http://schemas.microsoft.com/office/powerpoint/2010/main" val="4196643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7594C-EFC4-4222-F8DE-2B86B61010C9}"/>
              </a:ext>
            </a:extLst>
          </p:cNvPr>
          <p:cNvSpPr>
            <a:spLocks noGrp="1"/>
          </p:cNvSpPr>
          <p:nvPr>
            <p:ph type="title"/>
          </p:nvPr>
        </p:nvSpPr>
        <p:spPr/>
        <p:txBody>
          <a:bodyPr/>
          <a:lstStyle/>
          <a:p>
            <a:r>
              <a:rPr lang="en-GB" dirty="0"/>
              <a:t>Communication</a:t>
            </a:r>
          </a:p>
        </p:txBody>
      </p:sp>
      <p:sp>
        <p:nvSpPr>
          <p:cNvPr id="3" name="Content Placeholder 2">
            <a:extLst>
              <a:ext uri="{FF2B5EF4-FFF2-40B4-BE49-F238E27FC236}">
                <a16:creationId xmlns:a16="http://schemas.microsoft.com/office/drawing/2014/main" id="{7C1A63B5-5D5A-5D6B-5310-E1AB9E5C41E0}"/>
              </a:ext>
            </a:extLst>
          </p:cNvPr>
          <p:cNvSpPr>
            <a:spLocks noGrp="1"/>
          </p:cNvSpPr>
          <p:nvPr>
            <p:ph idx="1"/>
          </p:nvPr>
        </p:nvSpPr>
        <p:spPr/>
        <p:txBody>
          <a:bodyPr/>
          <a:lstStyle/>
          <a:p>
            <a:pPr>
              <a:lnSpc>
                <a:spcPct val="100000"/>
              </a:lnSpc>
            </a:pPr>
            <a:r>
              <a:rPr lang="en-US" sz="1400" dirty="0"/>
              <a:t>Communication = radio (for RMZ) walkie talkies for people around.</a:t>
            </a:r>
          </a:p>
          <a:p>
            <a:pPr>
              <a:lnSpc>
                <a:spcPct val="100000"/>
              </a:lnSpc>
            </a:pPr>
            <a:r>
              <a:rPr lang="en-US" sz="1400" dirty="0"/>
              <a:t>Operating alone is strongly discouraged, the main reason being that whilst piloting a UA it is very difficult to deal with anything else. Not only is this true for managing the flight itself but also dealing with unwanted intrusions, customers or even malicious interference and injury.</a:t>
            </a:r>
          </a:p>
          <a:p>
            <a:pPr>
              <a:lnSpc>
                <a:spcPct val="100000"/>
              </a:lnSpc>
            </a:pPr>
            <a:r>
              <a:rPr lang="en-US" sz="1400" dirty="0"/>
              <a:t>Briefing is essential, for both trained people and i.e. In this case it is important </a:t>
            </a:r>
            <a:r>
              <a:rPr lang="en-US" sz="1400" b="1" dirty="0"/>
              <a:t>to brief them thoroughly </a:t>
            </a:r>
            <a:r>
              <a:rPr lang="en-US" sz="1400" dirty="0"/>
              <a:t>on what you expect of them before, during, and after the flight. For spontaneous helpers, be wary of the ability carry out their roles, and since you may have only just met the customer it is important to gauge their how well they communicate.</a:t>
            </a:r>
          </a:p>
          <a:p>
            <a:pPr>
              <a:lnSpc>
                <a:spcPct val="100000"/>
              </a:lnSpc>
            </a:pPr>
            <a:r>
              <a:rPr lang="en-US" sz="1400" b="1" dirty="0"/>
              <a:t>A crew briefing well before hand is always a good idea, and how you communicate with your team is the most important aspect to cover</a:t>
            </a:r>
            <a:r>
              <a:rPr lang="en-US" sz="1400" dirty="0"/>
              <a:t>. Depending on the size of your crew, it can be useful to have a member whose only role is to stand next to you and have any person wishing to speak to you to speak to them instead. This can be particularly helpful when working in a crowded area (assemblies of people).</a:t>
            </a:r>
          </a:p>
          <a:p>
            <a:pPr>
              <a:lnSpc>
                <a:spcPct val="100000"/>
              </a:lnSpc>
            </a:pPr>
            <a:endParaRPr lang="en-GB" sz="1400" dirty="0"/>
          </a:p>
        </p:txBody>
      </p:sp>
    </p:spTree>
    <p:extLst>
      <p:ext uri="{BB962C8B-B14F-4D97-AF65-F5344CB8AC3E}">
        <p14:creationId xmlns:p14="http://schemas.microsoft.com/office/powerpoint/2010/main" val="9083403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0C0AA-79EB-BCCB-D840-011AAD9E479F}"/>
              </a:ext>
            </a:extLst>
          </p:cNvPr>
          <p:cNvSpPr>
            <a:spLocks noGrp="1"/>
          </p:cNvSpPr>
          <p:nvPr>
            <p:ph type="title"/>
          </p:nvPr>
        </p:nvSpPr>
        <p:spPr/>
        <p:txBody>
          <a:bodyPr/>
          <a:lstStyle/>
          <a:p>
            <a:r>
              <a:rPr lang="en-GB" dirty="0"/>
              <a:t>Briefing</a:t>
            </a:r>
          </a:p>
        </p:txBody>
      </p:sp>
      <p:sp>
        <p:nvSpPr>
          <p:cNvPr id="3" name="Content Placeholder 2">
            <a:extLst>
              <a:ext uri="{FF2B5EF4-FFF2-40B4-BE49-F238E27FC236}">
                <a16:creationId xmlns:a16="http://schemas.microsoft.com/office/drawing/2014/main" id="{2B4032B2-D089-3E37-DC06-C37CAE5EF5C2}"/>
              </a:ext>
            </a:extLst>
          </p:cNvPr>
          <p:cNvSpPr>
            <a:spLocks noGrp="1"/>
          </p:cNvSpPr>
          <p:nvPr>
            <p:ph idx="1"/>
          </p:nvPr>
        </p:nvSpPr>
        <p:spPr/>
        <p:txBody>
          <a:bodyPr/>
          <a:lstStyle/>
          <a:p>
            <a:r>
              <a:rPr lang="en-US" dirty="0"/>
              <a:t>Before flying, you should give a detailed brief to the crew.</a:t>
            </a:r>
          </a:p>
          <a:p>
            <a:r>
              <a:rPr lang="en-US" dirty="0"/>
              <a:t>Begin with the latest weather report for the area including wind, chance of precipitation and the ambient temperature.</a:t>
            </a:r>
          </a:p>
          <a:p>
            <a:r>
              <a:rPr lang="en-US" dirty="0"/>
              <a:t>State your objectives for the flight and expected flight time.</a:t>
            </a:r>
          </a:p>
          <a:p>
            <a:r>
              <a:rPr lang="en-US" dirty="0"/>
              <a:t>Inform the crew of emergency procedures, contacts and any additional precautions.</a:t>
            </a:r>
          </a:p>
          <a:p>
            <a:r>
              <a:rPr lang="en-US" dirty="0"/>
              <a:t>Ensure that each crew member know their responsibilities and tasks and set the communication equipment.</a:t>
            </a:r>
          </a:p>
          <a:p>
            <a:r>
              <a:rPr lang="en-US" dirty="0"/>
              <a:t>Ask if there are any questions related to the flight.</a:t>
            </a:r>
          </a:p>
        </p:txBody>
      </p:sp>
    </p:spTree>
    <p:extLst>
      <p:ext uri="{BB962C8B-B14F-4D97-AF65-F5344CB8AC3E}">
        <p14:creationId xmlns:p14="http://schemas.microsoft.com/office/powerpoint/2010/main" val="7974124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CF071-242A-7FDD-0338-5DBEA7C5677D}"/>
              </a:ext>
            </a:extLst>
          </p:cNvPr>
          <p:cNvSpPr>
            <a:spLocks noGrp="1"/>
          </p:cNvSpPr>
          <p:nvPr>
            <p:ph type="title"/>
          </p:nvPr>
        </p:nvSpPr>
        <p:spPr/>
        <p:txBody>
          <a:bodyPr/>
          <a:lstStyle/>
          <a:p>
            <a:r>
              <a:rPr lang="en-GB" dirty="0"/>
              <a:t>Procedures: Take-off</a:t>
            </a:r>
          </a:p>
        </p:txBody>
      </p:sp>
      <p:sp>
        <p:nvSpPr>
          <p:cNvPr id="3" name="Content Placeholder 2">
            <a:extLst>
              <a:ext uri="{FF2B5EF4-FFF2-40B4-BE49-F238E27FC236}">
                <a16:creationId xmlns:a16="http://schemas.microsoft.com/office/drawing/2014/main" id="{3A13ABB2-FF4B-C151-0CBC-FB1DE7447A69}"/>
              </a:ext>
            </a:extLst>
          </p:cNvPr>
          <p:cNvSpPr>
            <a:spLocks noGrp="1"/>
          </p:cNvSpPr>
          <p:nvPr>
            <p:ph idx="1"/>
          </p:nvPr>
        </p:nvSpPr>
        <p:spPr/>
        <p:txBody>
          <a:bodyPr/>
          <a:lstStyle/>
          <a:p>
            <a:pPr marL="0" indent="0">
              <a:buNone/>
            </a:pPr>
            <a:r>
              <a:rPr lang="en-US" dirty="0"/>
              <a:t>Before starting the operation, check the surroundings to ensure that people are at a safe distance and check that your crew is ready. </a:t>
            </a:r>
          </a:p>
          <a:p>
            <a:pPr marL="0" indent="0">
              <a:buNone/>
            </a:pPr>
            <a:r>
              <a:rPr lang="en-US" dirty="0"/>
              <a:t>After setting the failsafe and checking for any warnings, start the motors. If you use checklists, make sure to use them at the relevant moments (pre-flight, in-flight, post-flight).</a:t>
            </a:r>
          </a:p>
          <a:p>
            <a:pPr marL="0" indent="0">
              <a:buNone/>
            </a:pPr>
            <a:endParaRPr lang="en-US" dirty="0"/>
          </a:p>
          <a:p>
            <a:pPr marL="0" indent="0">
              <a:buNone/>
            </a:pPr>
            <a:r>
              <a:rPr lang="en-US" dirty="0"/>
              <a:t>Take off and begin the flight as planned. Checking the flight controls after take-off is almost compulsory, climb to 2 m above the take-off point move the controls to make sure they are functioning correctly. If there is a failure there, land immediately.</a:t>
            </a:r>
          </a:p>
          <a:p>
            <a:pPr marL="0" indent="0">
              <a:buNone/>
            </a:pPr>
            <a:endParaRPr lang="en-GB" dirty="0"/>
          </a:p>
        </p:txBody>
      </p:sp>
    </p:spTree>
    <p:extLst>
      <p:ext uri="{BB962C8B-B14F-4D97-AF65-F5344CB8AC3E}">
        <p14:creationId xmlns:p14="http://schemas.microsoft.com/office/powerpoint/2010/main" val="30715546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CF071-242A-7FDD-0338-5DBEA7C5677D}"/>
              </a:ext>
            </a:extLst>
          </p:cNvPr>
          <p:cNvSpPr>
            <a:spLocks noGrp="1"/>
          </p:cNvSpPr>
          <p:nvPr>
            <p:ph type="title"/>
          </p:nvPr>
        </p:nvSpPr>
        <p:spPr/>
        <p:txBody>
          <a:bodyPr/>
          <a:lstStyle/>
          <a:p>
            <a:r>
              <a:rPr lang="en-GB" dirty="0"/>
              <a:t>Procedures: during flight</a:t>
            </a:r>
          </a:p>
        </p:txBody>
      </p:sp>
      <p:sp>
        <p:nvSpPr>
          <p:cNvPr id="3" name="Content Placeholder 2">
            <a:extLst>
              <a:ext uri="{FF2B5EF4-FFF2-40B4-BE49-F238E27FC236}">
                <a16:creationId xmlns:a16="http://schemas.microsoft.com/office/drawing/2014/main" id="{3A13ABB2-FF4B-C151-0CBC-FB1DE7447A69}"/>
              </a:ext>
            </a:extLst>
          </p:cNvPr>
          <p:cNvSpPr>
            <a:spLocks noGrp="1"/>
          </p:cNvSpPr>
          <p:nvPr>
            <p:ph idx="1"/>
          </p:nvPr>
        </p:nvSpPr>
        <p:spPr/>
        <p:txBody>
          <a:bodyPr/>
          <a:lstStyle/>
          <a:p>
            <a:pPr marL="0" indent="0">
              <a:buNone/>
            </a:pPr>
            <a:r>
              <a:rPr lang="en-US" dirty="0"/>
              <a:t>During the flight you must keep the UA in visual line of sight (VLOS). </a:t>
            </a:r>
          </a:p>
          <a:p>
            <a:pPr marL="0" indent="0">
              <a:buNone/>
            </a:pPr>
            <a:r>
              <a:rPr lang="en-US" dirty="0"/>
              <a:t>You must also maintain situational awareness, checking for other air traffic and making sure the situation on the ground stays safe. When working with an observer they can assist you with situational awareness. </a:t>
            </a:r>
          </a:p>
          <a:p>
            <a:pPr marL="0" indent="0">
              <a:buNone/>
            </a:pPr>
            <a:r>
              <a:rPr lang="en-US" dirty="0"/>
              <a:t>Monitor the height of the UA at all times to ensure you do not exceed any height limitations, and the battery level so that there is enough left to return to land safely.</a:t>
            </a:r>
          </a:p>
          <a:p>
            <a:pPr marL="0" indent="0">
              <a:buNone/>
            </a:pPr>
            <a:r>
              <a:rPr lang="en-US" dirty="0"/>
              <a:t>Make sure that during the flight you have control of the UA and can avoid any obstacles or people that get in the way.</a:t>
            </a:r>
          </a:p>
          <a:p>
            <a:pPr marL="0" indent="0">
              <a:buNone/>
            </a:pPr>
            <a:endParaRPr lang="en-GB" dirty="0"/>
          </a:p>
        </p:txBody>
      </p:sp>
    </p:spTree>
    <p:extLst>
      <p:ext uri="{BB962C8B-B14F-4D97-AF65-F5344CB8AC3E}">
        <p14:creationId xmlns:p14="http://schemas.microsoft.com/office/powerpoint/2010/main" val="36658371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CF071-242A-7FDD-0338-5DBEA7C5677D}"/>
              </a:ext>
            </a:extLst>
          </p:cNvPr>
          <p:cNvSpPr>
            <a:spLocks noGrp="1"/>
          </p:cNvSpPr>
          <p:nvPr>
            <p:ph type="title"/>
          </p:nvPr>
        </p:nvSpPr>
        <p:spPr/>
        <p:txBody>
          <a:bodyPr/>
          <a:lstStyle/>
          <a:p>
            <a:r>
              <a:rPr lang="en-GB" dirty="0"/>
              <a:t>Procedures: landing</a:t>
            </a:r>
          </a:p>
        </p:txBody>
      </p:sp>
      <p:sp>
        <p:nvSpPr>
          <p:cNvPr id="3" name="Content Placeholder 2">
            <a:extLst>
              <a:ext uri="{FF2B5EF4-FFF2-40B4-BE49-F238E27FC236}">
                <a16:creationId xmlns:a16="http://schemas.microsoft.com/office/drawing/2014/main" id="{3A13ABB2-FF4B-C151-0CBC-FB1DE7447A69}"/>
              </a:ext>
            </a:extLst>
          </p:cNvPr>
          <p:cNvSpPr>
            <a:spLocks noGrp="1"/>
          </p:cNvSpPr>
          <p:nvPr>
            <p:ph idx="1"/>
          </p:nvPr>
        </p:nvSpPr>
        <p:spPr/>
        <p:txBody>
          <a:bodyPr/>
          <a:lstStyle/>
          <a:p>
            <a:pPr marL="0" indent="0">
              <a:buNone/>
            </a:pPr>
            <a:r>
              <a:rPr lang="en-US" sz="1800" dirty="0"/>
              <a:t>Before returning you must ensure that the landing area is clear and safe. If you are working with an observer, you can ask them to check that the landing area is ready.</a:t>
            </a:r>
          </a:p>
          <a:p>
            <a:pPr marL="0" indent="0">
              <a:buNone/>
            </a:pPr>
            <a:endParaRPr lang="en-US" sz="1800" dirty="0"/>
          </a:p>
          <a:p>
            <a:pPr marL="0" indent="0">
              <a:buNone/>
            </a:pPr>
            <a:r>
              <a:rPr lang="en-US" sz="1800" dirty="0"/>
              <a:t>When you are unable to land for whatever reason, then you must </a:t>
            </a:r>
            <a:r>
              <a:rPr lang="en-US" sz="1800" dirty="0" err="1"/>
              <a:t>manoeuvre</a:t>
            </a:r>
            <a:r>
              <a:rPr lang="en-US" sz="1800" dirty="0"/>
              <a:t> the UA to a predetermined alternate landing area.</a:t>
            </a:r>
          </a:p>
          <a:p>
            <a:pPr marL="0" indent="0">
              <a:buNone/>
            </a:pPr>
            <a:r>
              <a:rPr lang="en-US" sz="1800" dirty="0"/>
              <a:t>After landing stop the motors and turn off the UA or prepare for another flight. After completing a flight, the UA needs to be checked for damage, usually done with the help of a checklist. </a:t>
            </a:r>
            <a:r>
              <a:rPr lang="en-US" sz="1800" b="1" dirty="0"/>
              <a:t>Backup any image and video recordings if necessary and fill in the logbooks</a:t>
            </a:r>
            <a:r>
              <a:rPr lang="en-US" sz="1800" dirty="0"/>
              <a:t>.</a:t>
            </a:r>
          </a:p>
          <a:p>
            <a:pPr marL="0" indent="0">
              <a:buNone/>
            </a:pPr>
            <a:endParaRPr lang="en-GB" sz="1800" dirty="0"/>
          </a:p>
        </p:txBody>
      </p:sp>
    </p:spTree>
    <p:extLst>
      <p:ext uri="{BB962C8B-B14F-4D97-AF65-F5344CB8AC3E}">
        <p14:creationId xmlns:p14="http://schemas.microsoft.com/office/powerpoint/2010/main" val="27215946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9497B-D10D-6C6C-6F58-EBA8DDA80DB8}"/>
              </a:ext>
            </a:extLst>
          </p:cNvPr>
          <p:cNvSpPr>
            <a:spLocks noGrp="1"/>
          </p:cNvSpPr>
          <p:nvPr>
            <p:ph type="title"/>
          </p:nvPr>
        </p:nvSpPr>
        <p:spPr/>
        <p:txBody>
          <a:bodyPr/>
          <a:lstStyle/>
          <a:p>
            <a:r>
              <a:rPr lang="en-US" dirty="0"/>
              <a:t>Incursion of (uninvolved) persons in the area of operation</a:t>
            </a:r>
            <a:endParaRPr lang="en-GB" dirty="0"/>
          </a:p>
        </p:txBody>
      </p:sp>
      <p:sp>
        <p:nvSpPr>
          <p:cNvPr id="3" name="Content Placeholder 2">
            <a:extLst>
              <a:ext uri="{FF2B5EF4-FFF2-40B4-BE49-F238E27FC236}">
                <a16:creationId xmlns:a16="http://schemas.microsoft.com/office/drawing/2014/main" id="{2F8AFDED-E1CA-D4C0-9F1C-F1D1A6631422}"/>
              </a:ext>
            </a:extLst>
          </p:cNvPr>
          <p:cNvSpPr>
            <a:spLocks noGrp="1"/>
          </p:cNvSpPr>
          <p:nvPr>
            <p:ph idx="1"/>
          </p:nvPr>
        </p:nvSpPr>
        <p:spPr/>
        <p:txBody>
          <a:bodyPr/>
          <a:lstStyle/>
          <a:p>
            <a:pPr marL="0" indent="0">
              <a:buNone/>
            </a:pPr>
            <a:r>
              <a:rPr lang="en-US" dirty="0"/>
              <a:t>Despite good flight preparation and warning signs there is a possibility of an incursion of uninvolved persons. </a:t>
            </a:r>
          </a:p>
          <a:p>
            <a:pPr marL="0" indent="0">
              <a:buNone/>
            </a:pPr>
            <a:r>
              <a:rPr lang="en-US" dirty="0"/>
              <a:t>Always keep your drone at a safe distance. The observer can confront the person and kindly ask them to leave the area of operation. If necessary, land the drone in the designated landing area (or alternate landing area).</a:t>
            </a:r>
            <a:endParaRPr lang="en-GB" dirty="0"/>
          </a:p>
        </p:txBody>
      </p:sp>
      <p:sp>
        <p:nvSpPr>
          <p:cNvPr id="4" name="Footer Placeholder 3">
            <a:extLst>
              <a:ext uri="{FF2B5EF4-FFF2-40B4-BE49-F238E27FC236}">
                <a16:creationId xmlns:a16="http://schemas.microsoft.com/office/drawing/2014/main" id="{9BF8372A-A5A2-D44F-4ED6-445CD7B8DB74}"/>
              </a:ext>
            </a:extLst>
          </p:cNvPr>
          <p:cNvSpPr>
            <a:spLocks noGrp="1"/>
          </p:cNvSpPr>
          <p:nvPr>
            <p:ph type="ftr" sz="quarter" idx="11"/>
          </p:nvPr>
        </p:nvSpPr>
        <p:spPr/>
        <p:txBody>
          <a:bodyPr/>
          <a:lstStyle/>
          <a:p>
            <a:endParaRPr lang="nl-NL"/>
          </a:p>
        </p:txBody>
      </p:sp>
    </p:spTree>
    <p:extLst>
      <p:ext uri="{BB962C8B-B14F-4D97-AF65-F5344CB8AC3E}">
        <p14:creationId xmlns:p14="http://schemas.microsoft.com/office/powerpoint/2010/main" val="34954480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8C33C-DF08-0E3F-301F-DA12E178AEDF}"/>
              </a:ext>
            </a:extLst>
          </p:cNvPr>
          <p:cNvSpPr>
            <a:spLocks noGrp="1"/>
          </p:cNvSpPr>
          <p:nvPr>
            <p:ph type="title"/>
          </p:nvPr>
        </p:nvSpPr>
        <p:spPr/>
        <p:txBody>
          <a:bodyPr/>
          <a:lstStyle/>
          <a:p>
            <a:r>
              <a:rPr lang="en-US" dirty="0"/>
              <a:t>Exceeding the area of operation</a:t>
            </a:r>
            <a:endParaRPr lang="en-GB" dirty="0"/>
          </a:p>
        </p:txBody>
      </p:sp>
      <p:sp>
        <p:nvSpPr>
          <p:cNvPr id="3" name="Content Placeholder 2">
            <a:extLst>
              <a:ext uri="{FF2B5EF4-FFF2-40B4-BE49-F238E27FC236}">
                <a16:creationId xmlns:a16="http://schemas.microsoft.com/office/drawing/2014/main" id="{CBAA5815-1505-1A27-9E4F-C5F276DC3B72}"/>
              </a:ext>
            </a:extLst>
          </p:cNvPr>
          <p:cNvSpPr>
            <a:spLocks noGrp="1"/>
          </p:cNvSpPr>
          <p:nvPr>
            <p:ph idx="1"/>
          </p:nvPr>
        </p:nvSpPr>
        <p:spPr/>
        <p:txBody>
          <a:bodyPr/>
          <a:lstStyle/>
          <a:p>
            <a:pPr marL="0" indent="0">
              <a:buNone/>
            </a:pPr>
            <a:r>
              <a:rPr lang="en-US" dirty="0"/>
              <a:t>There are circumstances when the drone goes outside the planned area of operation. This could be, for example, when you lose orientation or have problems with the controls. </a:t>
            </a:r>
          </a:p>
          <a:p>
            <a:pPr marL="0" indent="0">
              <a:buNone/>
            </a:pPr>
            <a:endParaRPr lang="en-US" dirty="0"/>
          </a:p>
          <a:p>
            <a:pPr marL="0" indent="0">
              <a:buNone/>
            </a:pPr>
            <a:r>
              <a:rPr lang="en-US" dirty="0"/>
              <a:t>First try to fly the drone back to the area of operation. If that doesn’t work, try to activate the failsafe. There is a best failsafe for each circumstance.</a:t>
            </a:r>
          </a:p>
          <a:p>
            <a:pPr marL="0" indent="0">
              <a:buNone/>
            </a:pPr>
            <a:r>
              <a:rPr lang="en-US" dirty="0"/>
              <a:t>If nothing works, inform (if applicable) the nearest airfield, the police, and uninvolved persons that may be in the drone’s flight path.</a:t>
            </a:r>
            <a:endParaRPr lang="en-GB" dirty="0"/>
          </a:p>
        </p:txBody>
      </p:sp>
    </p:spTree>
    <p:extLst>
      <p:ext uri="{BB962C8B-B14F-4D97-AF65-F5344CB8AC3E}">
        <p14:creationId xmlns:p14="http://schemas.microsoft.com/office/powerpoint/2010/main" val="25912208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4A553-F585-5A01-1537-7FB0180AECCA}"/>
              </a:ext>
            </a:extLst>
          </p:cNvPr>
          <p:cNvSpPr>
            <a:spLocks noGrp="1"/>
          </p:cNvSpPr>
          <p:nvPr>
            <p:ph type="title"/>
          </p:nvPr>
        </p:nvSpPr>
        <p:spPr/>
        <p:txBody>
          <a:bodyPr/>
          <a:lstStyle/>
          <a:p>
            <a:r>
              <a:rPr lang="en-US" dirty="0"/>
              <a:t>Incursion of manned aircraft in the area of operation</a:t>
            </a:r>
            <a:endParaRPr lang="en-GB" dirty="0"/>
          </a:p>
        </p:txBody>
      </p:sp>
      <p:sp>
        <p:nvSpPr>
          <p:cNvPr id="3" name="Content Placeholder 2">
            <a:extLst>
              <a:ext uri="{FF2B5EF4-FFF2-40B4-BE49-F238E27FC236}">
                <a16:creationId xmlns:a16="http://schemas.microsoft.com/office/drawing/2014/main" id="{036DC31C-EEA5-E53D-954F-DE17BB0B5A0D}"/>
              </a:ext>
            </a:extLst>
          </p:cNvPr>
          <p:cNvSpPr>
            <a:spLocks noGrp="1"/>
          </p:cNvSpPr>
          <p:nvPr>
            <p:ph idx="1"/>
          </p:nvPr>
        </p:nvSpPr>
        <p:spPr/>
        <p:txBody>
          <a:bodyPr/>
          <a:lstStyle/>
          <a:p>
            <a:pPr marL="0" indent="0">
              <a:buNone/>
            </a:pPr>
            <a:r>
              <a:rPr lang="en-US" dirty="0"/>
              <a:t>Airplanes, helicopters and other manned aircraft usually fly with high speed and can show up unexpectedly. </a:t>
            </a:r>
            <a:r>
              <a:rPr lang="en-US" b="1" dirty="0"/>
              <a:t>If this happens, immediately descend the drone</a:t>
            </a:r>
            <a:r>
              <a:rPr lang="en-US" dirty="0"/>
              <a:t>. When the danger has passed, you can continue with your operation. When working together with an observer make arrangements prior to the flight on how to communicate, for example: “Helicopter at 3 o clock!”</a:t>
            </a:r>
            <a:endParaRPr lang="en-GB" dirty="0"/>
          </a:p>
        </p:txBody>
      </p:sp>
    </p:spTree>
    <p:extLst>
      <p:ext uri="{BB962C8B-B14F-4D97-AF65-F5344CB8AC3E}">
        <p14:creationId xmlns:p14="http://schemas.microsoft.com/office/powerpoint/2010/main" val="9236205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761BE-1DCD-CBFA-0CC7-82382F815AC8}"/>
              </a:ext>
            </a:extLst>
          </p:cNvPr>
          <p:cNvSpPr>
            <a:spLocks noGrp="1"/>
          </p:cNvSpPr>
          <p:nvPr>
            <p:ph type="title"/>
          </p:nvPr>
        </p:nvSpPr>
        <p:spPr/>
        <p:txBody>
          <a:bodyPr/>
          <a:lstStyle/>
          <a:p>
            <a:r>
              <a:rPr lang="en-GB" dirty="0"/>
              <a:t>Smoke or fire</a:t>
            </a:r>
          </a:p>
        </p:txBody>
      </p:sp>
      <p:sp>
        <p:nvSpPr>
          <p:cNvPr id="3" name="Content Placeholder 2">
            <a:extLst>
              <a:ext uri="{FF2B5EF4-FFF2-40B4-BE49-F238E27FC236}">
                <a16:creationId xmlns:a16="http://schemas.microsoft.com/office/drawing/2014/main" id="{064191A4-1278-23AC-4C0F-E35696803347}"/>
              </a:ext>
            </a:extLst>
          </p:cNvPr>
          <p:cNvSpPr>
            <a:spLocks noGrp="1"/>
          </p:cNvSpPr>
          <p:nvPr>
            <p:ph idx="1"/>
          </p:nvPr>
        </p:nvSpPr>
        <p:spPr/>
        <p:txBody>
          <a:bodyPr/>
          <a:lstStyle/>
          <a:p>
            <a:pPr marL="0" indent="0">
              <a:lnSpc>
                <a:spcPct val="100000"/>
              </a:lnSpc>
              <a:buNone/>
            </a:pPr>
            <a:r>
              <a:rPr lang="en-US" sz="1600" dirty="0"/>
              <a:t>If there is a fire, there is little time to discuss or coordinate what to do. So, you must discuss the action plan before the operation.  </a:t>
            </a:r>
          </a:p>
          <a:p>
            <a:pPr marL="0" indent="0">
              <a:lnSpc>
                <a:spcPct val="100000"/>
              </a:lnSpc>
              <a:buNone/>
            </a:pPr>
            <a:r>
              <a:rPr lang="en-US" sz="1600" dirty="0"/>
              <a:t>All crew members must assist where they can. This includes calling the emergency services and evacuating the area, if necessary. Suitable portable fire extinguishers must be available at the operating site. </a:t>
            </a:r>
          </a:p>
          <a:p>
            <a:pPr marL="0" indent="0">
              <a:lnSpc>
                <a:spcPct val="100000"/>
              </a:lnSpc>
              <a:buNone/>
            </a:pPr>
            <a:r>
              <a:rPr lang="en-US" sz="1600" dirty="0"/>
              <a:t>LiPo batteries can lead to serious fires and produce dangerous fumes.</a:t>
            </a:r>
          </a:p>
          <a:p>
            <a:pPr marL="0" indent="0">
              <a:lnSpc>
                <a:spcPct val="100000"/>
              </a:lnSpc>
              <a:buNone/>
            </a:pPr>
            <a:r>
              <a:rPr lang="en-US" sz="1600" dirty="0"/>
              <a:t>The key task of all crew members is to prevent further injuries in case of an accident.</a:t>
            </a:r>
          </a:p>
          <a:p>
            <a:pPr marL="0" indent="0">
              <a:lnSpc>
                <a:spcPct val="100000"/>
              </a:lnSpc>
              <a:buNone/>
            </a:pPr>
            <a:endParaRPr lang="en-GB" sz="1600" dirty="0"/>
          </a:p>
        </p:txBody>
      </p:sp>
    </p:spTree>
    <p:extLst>
      <p:ext uri="{BB962C8B-B14F-4D97-AF65-F5344CB8AC3E}">
        <p14:creationId xmlns:p14="http://schemas.microsoft.com/office/powerpoint/2010/main" val="37367280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761BE-1DCD-CBFA-0CC7-82382F815AC8}"/>
              </a:ext>
            </a:extLst>
          </p:cNvPr>
          <p:cNvSpPr>
            <a:spLocks noGrp="1"/>
          </p:cNvSpPr>
          <p:nvPr>
            <p:ph type="title"/>
          </p:nvPr>
        </p:nvSpPr>
        <p:spPr/>
        <p:txBody>
          <a:bodyPr/>
          <a:lstStyle/>
          <a:p>
            <a:r>
              <a:rPr lang="en-GB" dirty="0"/>
              <a:t>Smoke or fire</a:t>
            </a:r>
          </a:p>
        </p:txBody>
      </p:sp>
      <p:sp>
        <p:nvSpPr>
          <p:cNvPr id="3" name="Content Placeholder 2">
            <a:extLst>
              <a:ext uri="{FF2B5EF4-FFF2-40B4-BE49-F238E27FC236}">
                <a16:creationId xmlns:a16="http://schemas.microsoft.com/office/drawing/2014/main" id="{064191A4-1278-23AC-4C0F-E35696803347}"/>
              </a:ext>
            </a:extLst>
          </p:cNvPr>
          <p:cNvSpPr>
            <a:spLocks noGrp="1"/>
          </p:cNvSpPr>
          <p:nvPr>
            <p:ph idx="1"/>
          </p:nvPr>
        </p:nvSpPr>
        <p:spPr/>
        <p:txBody>
          <a:bodyPr/>
          <a:lstStyle/>
          <a:p>
            <a:pPr marL="0" indent="0">
              <a:lnSpc>
                <a:spcPct val="100000"/>
              </a:lnSpc>
              <a:buNone/>
            </a:pPr>
            <a:r>
              <a:rPr lang="en-US" sz="1600" dirty="0"/>
              <a:t>If the UA catches fire or emits smoke, you must:</a:t>
            </a:r>
          </a:p>
          <a:p>
            <a:pPr>
              <a:lnSpc>
                <a:spcPct val="100000"/>
              </a:lnSpc>
            </a:pPr>
            <a:r>
              <a:rPr lang="en-US" sz="1600" dirty="0"/>
              <a:t>Warn all other crew members </a:t>
            </a:r>
          </a:p>
          <a:p>
            <a:pPr>
              <a:lnSpc>
                <a:spcPct val="100000"/>
              </a:lnSpc>
            </a:pPr>
            <a:r>
              <a:rPr lang="en-US" sz="1600" dirty="0"/>
              <a:t>Warn members of the public in the area and keep them at a safe distance </a:t>
            </a:r>
          </a:p>
          <a:p>
            <a:pPr>
              <a:lnSpc>
                <a:spcPct val="100000"/>
              </a:lnSpc>
            </a:pPr>
            <a:r>
              <a:rPr lang="en-US" sz="1600" dirty="0"/>
              <a:t>Assess the source of the smoke or fire </a:t>
            </a:r>
          </a:p>
          <a:p>
            <a:pPr>
              <a:lnSpc>
                <a:spcPct val="100000"/>
              </a:lnSpc>
            </a:pPr>
            <a:r>
              <a:rPr lang="en-US" sz="1600" dirty="0"/>
              <a:t>If the source is the battery: stay clear of the smoke and use the fire extinguisher to prevent the fire from spreading. </a:t>
            </a:r>
          </a:p>
          <a:p>
            <a:pPr>
              <a:lnSpc>
                <a:spcPct val="100000"/>
              </a:lnSpc>
            </a:pPr>
            <a:r>
              <a:rPr lang="en-US" sz="1600" dirty="0"/>
              <a:t>If the source is not the battery: disconnect the battery and use the fire extinguisher if necessary (if there is only smoke and no fire, then disconnecting power will often stop further smoke developing)</a:t>
            </a:r>
          </a:p>
          <a:p>
            <a:pPr>
              <a:lnSpc>
                <a:spcPct val="100000"/>
              </a:lnSpc>
            </a:pPr>
            <a:r>
              <a:rPr lang="en-US" sz="1600" dirty="0"/>
              <a:t>Inform the emergency services if necessary </a:t>
            </a:r>
          </a:p>
          <a:p>
            <a:pPr>
              <a:lnSpc>
                <a:spcPct val="100000"/>
              </a:lnSpc>
            </a:pPr>
            <a:r>
              <a:rPr lang="en-US" sz="1600" dirty="0"/>
              <a:t>Take photographs of the incident </a:t>
            </a:r>
          </a:p>
          <a:p>
            <a:pPr>
              <a:lnSpc>
                <a:spcPct val="100000"/>
              </a:lnSpc>
            </a:pPr>
            <a:r>
              <a:rPr lang="en-US" sz="1600" dirty="0"/>
              <a:t>Write a report, including photographs</a:t>
            </a:r>
          </a:p>
          <a:p>
            <a:pPr marL="0" indent="0">
              <a:lnSpc>
                <a:spcPct val="100000"/>
              </a:lnSpc>
              <a:buNone/>
            </a:pPr>
            <a:endParaRPr lang="en-GB" sz="1600" dirty="0"/>
          </a:p>
        </p:txBody>
      </p:sp>
    </p:spTree>
    <p:extLst>
      <p:ext uri="{BB962C8B-B14F-4D97-AF65-F5344CB8AC3E}">
        <p14:creationId xmlns:p14="http://schemas.microsoft.com/office/powerpoint/2010/main" val="1111184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B0C99-A7DA-3DDE-6174-10A6388FF28A}"/>
              </a:ext>
            </a:extLst>
          </p:cNvPr>
          <p:cNvSpPr>
            <a:spLocks noGrp="1"/>
          </p:cNvSpPr>
          <p:nvPr>
            <p:ph type="title"/>
          </p:nvPr>
        </p:nvSpPr>
        <p:spPr/>
        <p:txBody>
          <a:bodyPr/>
          <a:lstStyle/>
          <a:p>
            <a:r>
              <a:rPr lang="en-GB" dirty="0"/>
              <a:t>Remote pilot (RP) - continuation</a:t>
            </a:r>
          </a:p>
        </p:txBody>
      </p:sp>
      <p:sp>
        <p:nvSpPr>
          <p:cNvPr id="3" name="Content Placeholder 2">
            <a:extLst>
              <a:ext uri="{FF2B5EF4-FFF2-40B4-BE49-F238E27FC236}">
                <a16:creationId xmlns:a16="http://schemas.microsoft.com/office/drawing/2014/main" id="{61B3C103-87B6-10EB-B4A9-8329923908FB}"/>
              </a:ext>
            </a:extLst>
          </p:cNvPr>
          <p:cNvSpPr>
            <a:spLocks noGrp="1"/>
          </p:cNvSpPr>
          <p:nvPr>
            <p:ph idx="1"/>
          </p:nvPr>
        </p:nvSpPr>
        <p:spPr/>
        <p:txBody>
          <a:bodyPr/>
          <a:lstStyle/>
          <a:p>
            <a:pPr>
              <a:lnSpc>
                <a:spcPct val="100000"/>
              </a:lnSpc>
            </a:pPr>
            <a:r>
              <a:rPr lang="en-US" sz="1600" dirty="0"/>
              <a:t>Ensuring that the UA is properly maintained before starting the operation</a:t>
            </a:r>
          </a:p>
          <a:p>
            <a:pPr>
              <a:lnSpc>
                <a:spcPct val="100000"/>
              </a:lnSpc>
            </a:pPr>
            <a:r>
              <a:rPr lang="en-US" sz="1600" dirty="0"/>
              <a:t>Have what is needed a hand to undertake the operation safely (documentation, crowd barriers, fire extinguisher, Personal Protective Equipment (PPE), etc.)</a:t>
            </a:r>
          </a:p>
          <a:p>
            <a:pPr>
              <a:lnSpc>
                <a:spcPct val="100000"/>
              </a:lnSpc>
            </a:pPr>
            <a:r>
              <a:rPr lang="en-US" sz="1600" dirty="0"/>
              <a:t>Monitoring threats on the ground (obstacles, vehicles, people, etc.)</a:t>
            </a:r>
          </a:p>
          <a:p>
            <a:pPr>
              <a:lnSpc>
                <a:spcPct val="100000"/>
              </a:lnSpc>
            </a:pPr>
            <a:r>
              <a:rPr lang="en-US" sz="1600" dirty="0"/>
              <a:t>Monitoring threats in the air (change in weather conditions, other UA, manned aircraft, etc.) which can affect the operation</a:t>
            </a:r>
          </a:p>
          <a:p>
            <a:pPr>
              <a:lnSpc>
                <a:spcPct val="100000"/>
              </a:lnSpc>
            </a:pPr>
            <a:r>
              <a:rPr lang="en-US" sz="1600" dirty="0"/>
              <a:t>Checking the C2 link between the ground station and the UA (no interference from other transmitters, weather conditions, solar activity, etc.)</a:t>
            </a:r>
          </a:p>
          <a:p>
            <a:pPr>
              <a:lnSpc>
                <a:spcPct val="100000"/>
              </a:lnSpc>
            </a:pPr>
            <a:r>
              <a:rPr lang="en-US" sz="1600" dirty="0"/>
              <a:t>Complying with all legislation</a:t>
            </a:r>
          </a:p>
          <a:p>
            <a:pPr>
              <a:lnSpc>
                <a:spcPct val="100000"/>
              </a:lnSpc>
            </a:pPr>
            <a:r>
              <a:rPr lang="en-US" sz="1600" dirty="0"/>
              <a:t>Considering the privacy of people in houses and gardens near the operations site </a:t>
            </a:r>
          </a:p>
          <a:p>
            <a:pPr marL="0" indent="0">
              <a:lnSpc>
                <a:spcPct val="100000"/>
              </a:lnSpc>
              <a:buNone/>
            </a:pPr>
            <a:r>
              <a:rPr lang="en-US" sz="1600" dirty="0"/>
              <a:t>As a pilot you can come across a situation where it is safer to violate the rules and regulations than to comply with them. That is permitted, but you must be able to explain why you violated the rules and regulations.</a:t>
            </a:r>
          </a:p>
        </p:txBody>
      </p:sp>
    </p:spTree>
    <p:extLst>
      <p:ext uri="{BB962C8B-B14F-4D97-AF65-F5344CB8AC3E}">
        <p14:creationId xmlns:p14="http://schemas.microsoft.com/office/powerpoint/2010/main" val="22379279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761BE-1DCD-CBFA-0CC7-82382F815AC8}"/>
              </a:ext>
            </a:extLst>
          </p:cNvPr>
          <p:cNvSpPr>
            <a:spLocks noGrp="1"/>
          </p:cNvSpPr>
          <p:nvPr>
            <p:ph type="title"/>
          </p:nvPr>
        </p:nvSpPr>
        <p:spPr/>
        <p:txBody>
          <a:bodyPr/>
          <a:lstStyle/>
          <a:p>
            <a:r>
              <a:rPr lang="en-GB" dirty="0"/>
              <a:t>Emergency landing</a:t>
            </a:r>
          </a:p>
        </p:txBody>
      </p:sp>
      <p:sp>
        <p:nvSpPr>
          <p:cNvPr id="3" name="Content Placeholder 2">
            <a:extLst>
              <a:ext uri="{FF2B5EF4-FFF2-40B4-BE49-F238E27FC236}">
                <a16:creationId xmlns:a16="http://schemas.microsoft.com/office/drawing/2014/main" id="{064191A4-1278-23AC-4C0F-E35696803347}"/>
              </a:ext>
            </a:extLst>
          </p:cNvPr>
          <p:cNvSpPr>
            <a:spLocks noGrp="1"/>
          </p:cNvSpPr>
          <p:nvPr>
            <p:ph idx="1"/>
          </p:nvPr>
        </p:nvSpPr>
        <p:spPr/>
        <p:txBody>
          <a:bodyPr/>
          <a:lstStyle/>
          <a:p>
            <a:pPr marL="0" indent="0">
              <a:lnSpc>
                <a:spcPct val="100000"/>
              </a:lnSpc>
              <a:buNone/>
            </a:pPr>
            <a:r>
              <a:rPr lang="en-US" sz="1600" dirty="0"/>
              <a:t>Drones have special safety functions and the pilot be thoroughly familiar with the system you work with. Safety systems can land the UA automatically if there is a problem with the control system or the radio link. As the pilot, you must check the operation of the safety system before the start of the flight.</a:t>
            </a:r>
          </a:p>
          <a:p>
            <a:pPr marL="0" indent="0">
              <a:lnSpc>
                <a:spcPct val="100000"/>
              </a:lnSpc>
              <a:buNone/>
            </a:pPr>
            <a:r>
              <a:rPr lang="en-US" sz="1600" dirty="0"/>
              <a:t>In the event of an emergency landing you must make sure that the landing area is clear (or have another crew member clear the area). It is a good idea to have a predetermined emergency landing area cordoned off so that you do not need to waste time clearing the area.</a:t>
            </a:r>
          </a:p>
          <a:p>
            <a:pPr marL="0" indent="0">
              <a:lnSpc>
                <a:spcPct val="100000"/>
              </a:lnSpc>
              <a:buNone/>
            </a:pPr>
            <a:r>
              <a:rPr lang="en-US" sz="1600" dirty="0"/>
              <a:t>In some cases you can initiate a return to home (RTH) function. In that case the UA will first climb or descend to a pre-set height, then fly back to the home location and land automatically. As the pilot you can select the home location at the start of the operation. Some UAs use the location where the system was </a:t>
            </a:r>
            <a:r>
              <a:rPr lang="en-US" sz="1600" dirty="0" err="1"/>
              <a:t>initialised</a:t>
            </a:r>
            <a:r>
              <a:rPr lang="en-US" sz="1600" dirty="0"/>
              <a:t> as the home location.</a:t>
            </a:r>
          </a:p>
          <a:p>
            <a:pPr marL="0" indent="0">
              <a:lnSpc>
                <a:spcPct val="100000"/>
              </a:lnSpc>
              <a:buNone/>
            </a:pPr>
            <a:endParaRPr lang="en-GB" sz="1600" dirty="0"/>
          </a:p>
        </p:txBody>
      </p:sp>
    </p:spTree>
    <p:extLst>
      <p:ext uri="{BB962C8B-B14F-4D97-AF65-F5344CB8AC3E}">
        <p14:creationId xmlns:p14="http://schemas.microsoft.com/office/powerpoint/2010/main" val="6869802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761BE-1DCD-CBFA-0CC7-82382F815AC8}"/>
              </a:ext>
            </a:extLst>
          </p:cNvPr>
          <p:cNvSpPr>
            <a:spLocks noGrp="1"/>
          </p:cNvSpPr>
          <p:nvPr>
            <p:ph type="title"/>
          </p:nvPr>
        </p:nvSpPr>
        <p:spPr/>
        <p:txBody>
          <a:bodyPr/>
          <a:lstStyle/>
          <a:p>
            <a:r>
              <a:rPr lang="en-GB" dirty="0"/>
              <a:t>Loss of radio link</a:t>
            </a:r>
          </a:p>
        </p:txBody>
      </p:sp>
      <p:sp>
        <p:nvSpPr>
          <p:cNvPr id="3" name="Content Placeholder 2">
            <a:extLst>
              <a:ext uri="{FF2B5EF4-FFF2-40B4-BE49-F238E27FC236}">
                <a16:creationId xmlns:a16="http://schemas.microsoft.com/office/drawing/2014/main" id="{064191A4-1278-23AC-4C0F-E35696803347}"/>
              </a:ext>
            </a:extLst>
          </p:cNvPr>
          <p:cNvSpPr>
            <a:spLocks noGrp="1"/>
          </p:cNvSpPr>
          <p:nvPr>
            <p:ph idx="1"/>
          </p:nvPr>
        </p:nvSpPr>
        <p:spPr/>
        <p:txBody>
          <a:bodyPr/>
          <a:lstStyle/>
          <a:p>
            <a:pPr marL="0" indent="0">
              <a:lnSpc>
                <a:spcPct val="100000"/>
              </a:lnSpc>
              <a:buNone/>
            </a:pPr>
            <a:r>
              <a:rPr lang="en-US" sz="1600" dirty="0"/>
              <a:t>When the UA loses the C2 link then it automatically switches to failsafe mode. This needs to be set up before the flight accordingly.</a:t>
            </a:r>
          </a:p>
          <a:p>
            <a:pPr marL="0" indent="0">
              <a:lnSpc>
                <a:spcPct val="100000"/>
              </a:lnSpc>
              <a:buNone/>
            </a:pPr>
            <a:endParaRPr lang="en-US" sz="1600" dirty="0"/>
          </a:p>
          <a:p>
            <a:pPr marL="0" indent="0">
              <a:lnSpc>
                <a:spcPct val="100000"/>
              </a:lnSpc>
              <a:buNone/>
            </a:pPr>
            <a:r>
              <a:rPr lang="en-US" sz="1600" dirty="0"/>
              <a:t>While the UA is following the failsafe procedure, check that the landing area is clear and safe. The landing area will depend on the failsafe setting, for example for a “direct landing” failsafe you will need to clear the area directly below the UA.</a:t>
            </a:r>
          </a:p>
          <a:p>
            <a:pPr marL="0" indent="0">
              <a:lnSpc>
                <a:spcPct val="100000"/>
              </a:lnSpc>
              <a:buNone/>
            </a:pPr>
            <a:endParaRPr lang="en-US" sz="1600" dirty="0"/>
          </a:p>
          <a:p>
            <a:pPr marL="0" indent="0">
              <a:lnSpc>
                <a:spcPct val="100000"/>
              </a:lnSpc>
              <a:buNone/>
            </a:pPr>
            <a:r>
              <a:rPr lang="en-US" sz="1600" dirty="0"/>
              <a:t>In the process the pilot may recover control for proximity. In this case, land manually and review the reasons for the interferences.</a:t>
            </a:r>
          </a:p>
          <a:p>
            <a:pPr marL="0" indent="0">
              <a:lnSpc>
                <a:spcPct val="100000"/>
              </a:lnSpc>
              <a:buNone/>
            </a:pPr>
            <a:endParaRPr lang="en-GB" sz="1600" dirty="0"/>
          </a:p>
        </p:txBody>
      </p:sp>
    </p:spTree>
    <p:extLst>
      <p:ext uri="{BB962C8B-B14F-4D97-AF65-F5344CB8AC3E}">
        <p14:creationId xmlns:p14="http://schemas.microsoft.com/office/powerpoint/2010/main" val="26873372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97B02-5D96-047D-D506-7CB7025AD8CC}"/>
              </a:ext>
            </a:extLst>
          </p:cNvPr>
          <p:cNvSpPr>
            <a:spLocks noGrp="1"/>
          </p:cNvSpPr>
          <p:nvPr>
            <p:ph type="title"/>
          </p:nvPr>
        </p:nvSpPr>
        <p:spPr/>
        <p:txBody>
          <a:bodyPr/>
          <a:lstStyle/>
          <a:p>
            <a:r>
              <a:rPr lang="en-GB" dirty="0"/>
              <a:t>Fly away</a:t>
            </a:r>
          </a:p>
        </p:txBody>
      </p:sp>
      <p:sp>
        <p:nvSpPr>
          <p:cNvPr id="3" name="Content Placeholder 2">
            <a:extLst>
              <a:ext uri="{FF2B5EF4-FFF2-40B4-BE49-F238E27FC236}">
                <a16:creationId xmlns:a16="http://schemas.microsoft.com/office/drawing/2014/main" id="{EC6A036E-FE50-ED24-7119-B409CD0E8DE1}"/>
              </a:ext>
            </a:extLst>
          </p:cNvPr>
          <p:cNvSpPr>
            <a:spLocks noGrp="1"/>
          </p:cNvSpPr>
          <p:nvPr>
            <p:ph idx="1"/>
          </p:nvPr>
        </p:nvSpPr>
        <p:spPr/>
        <p:txBody>
          <a:bodyPr/>
          <a:lstStyle/>
          <a:p>
            <a:pPr marL="0" indent="0">
              <a:lnSpc>
                <a:spcPct val="100000"/>
              </a:lnSpc>
              <a:buNone/>
            </a:pPr>
            <a:r>
              <a:rPr lang="en-US" sz="1600" dirty="0"/>
              <a:t>A fly away means the UA does not respond to control input from the pilot and begins to fly away. If that happens you must:</a:t>
            </a:r>
          </a:p>
          <a:p>
            <a:pPr marL="0" indent="0">
              <a:lnSpc>
                <a:spcPct val="100000"/>
              </a:lnSpc>
              <a:buNone/>
            </a:pPr>
            <a:r>
              <a:rPr lang="en-US" sz="1600" dirty="0"/>
              <a:t>make a note of the route, speed, height and battery status of the UA.</a:t>
            </a:r>
          </a:p>
          <a:p>
            <a:pPr marL="0" indent="0">
              <a:lnSpc>
                <a:spcPct val="100000"/>
              </a:lnSpc>
              <a:buNone/>
            </a:pPr>
            <a:r>
              <a:rPr lang="en-US" sz="1600" dirty="0"/>
              <a:t>Next you inform the local air traffic control </a:t>
            </a:r>
            <a:r>
              <a:rPr lang="en-US" sz="1600" dirty="0" err="1"/>
              <a:t>centre</a:t>
            </a:r>
            <a:r>
              <a:rPr lang="en-US" sz="1600" dirty="0"/>
              <a:t> and the police.</a:t>
            </a:r>
          </a:p>
          <a:p>
            <a:pPr marL="0" indent="0">
              <a:lnSpc>
                <a:spcPct val="100000"/>
              </a:lnSpc>
              <a:buNone/>
            </a:pPr>
            <a:r>
              <a:rPr lang="en-US" sz="1600" dirty="0"/>
              <a:t>You tell them about the route, height and remaining flying time.</a:t>
            </a:r>
          </a:p>
          <a:p>
            <a:pPr marL="0" indent="0">
              <a:lnSpc>
                <a:spcPct val="100000"/>
              </a:lnSpc>
              <a:buNone/>
            </a:pPr>
            <a:r>
              <a:rPr lang="en-US" sz="1600" dirty="0"/>
              <a:t>If the UA is flying a programmed route, it will probably keep following that and not climb or descend. </a:t>
            </a:r>
          </a:p>
          <a:p>
            <a:pPr marL="0" indent="0">
              <a:lnSpc>
                <a:spcPct val="100000"/>
              </a:lnSpc>
              <a:buNone/>
            </a:pPr>
            <a:r>
              <a:rPr lang="en-US" sz="1600" dirty="0"/>
              <a:t>Try to discover if the GNSS unit on the UA still works. If it does not, then the UA may change its heading and ground speed.</a:t>
            </a:r>
          </a:p>
          <a:p>
            <a:pPr marL="0" indent="0">
              <a:lnSpc>
                <a:spcPct val="100000"/>
              </a:lnSpc>
              <a:buNone/>
            </a:pPr>
            <a:r>
              <a:rPr lang="en-US" sz="1600" dirty="0"/>
              <a:t>It is a good idea to fit your UA with a tracking unit. This is a small device with a transmitter which acts as a beacon. With a receiver showing the direction to the transmitter you can find the UA.</a:t>
            </a:r>
          </a:p>
          <a:p>
            <a:pPr>
              <a:lnSpc>
                <a:spcPct val="100000"/>
              </a:lnSpc>
            </a:pPr>
            <a:endParaRPr lang="en-GB" sz="1600" dirty="0"/>
          </a:p>
        </p:txBody>
      </p:sp>
    </p:spTree>
    <p:extLst>
      <p:ext uri="{BB962C8B-B14F-4D97-AF65-F5344CB8AC3E}">
        <p14:creationId xmlns:p14="http://schemas.microsoft.com/office/powerpoint/2010/main" val="41268046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97B02-5D96-047D-D506-7CB7025AD8CC}"/>
              </a:ext>
            </a:extLst>
          </p:cNvPr>
          <p:cNvSpPr>
            <a:spLocks noGrp="1"/>
          </p:cNvSpPr>
          <p:nvPr>
            <p:ph type="title"/>
          </p:nvPr>
        </p:nvSpPr>
        <p:spPr/>
        <p:txBody>
          <a:bodyPr/>
          <a:lstStyle/>
          <a:p>
            <a:r>
              <a:rPr lang="en-GB" dirty="0"/>
              <a:t>Pilot incapacitation</a:t>
            </a:r>
          </a:p>
        </p:txBody>
      </p:sp>
      <p:sp>
        <p:nvSpPr>
          <p:cNvPr id="3" name="Content Placeholder 2">
            <a:extLst>
              <a:ext uri="{FF2B5EF4-FFF2-40B4-BE49-F238E27FC236}">
                <a16:creationId xmlns:a16="http://schemas.microsoft.com/office/drawing/2014/main" id="{EC6A036E-FE50-ED24-7119-B409CD0E8DE1}"/>
              </a:ext>
            </a:extLst>
          </p:cNvPr>
          <p:cNvSpPr>
            <a:spLocks noGrp="1"/>
          </p:cNvSpPr>
          <p:nvPr>
            <p:ph idx="1"/>
          </p:nvPr>
        </p:nvSpPr>
        <p:spPr/>
        <p:txBody>
          <a:bodyPr/>
          <a:lstStyle/>
          <a:p>
            <a:pPr marL="0" indent="0">
              <a:lnSpc>
                <a:spcPct val="100000"/>
              </a:lnSpc>
              <a:buNone/>
            </a:pPr>
            <a:r>
              <a:rPr lang="en-US" sz="1600" dirty="0"/>
              <a:t>If the pilot becomes incapacitated, for whatever reason, during a flight the observer or another team member must take control of the UA. </a:t>
            </a:r>
          </a:p>
          <a:p>
            <a:pPr marL="0" indent="0">
              <a:lnSpc>
                <a:spcPct val="100000"/>
              </a:lnSpc>
              <a:buNone/>
            </a:pPr>
            <a:r>
              <a:rPr lang="en-US" sz="1600"/>
              <a:t>Depending </a:t>
            </a:r>
            <a:r>
              <a:rPr lang="en-US" sz="1600" dirty="0"/>
              <a:t>on whether they are competent in flying the UA or not, initiating the failsafe procedure may be the safest option</a:t>
            </a:r>
            <a:r>
              <a:rPr lang="en-US" sz="1600"/>
              <a:t>. </a:t>
            </a:r>
          </a:p>
          <a:p>
            <a:pPr marL="0" indent="0">
              <a:lnSpc>
                <a:spcPct val="100000"/>
              </a:lnSpc>
              <a:buNone/>
            </a:pPr>
            <a:r>
              <a:rPr lang="en-US" sz="1600"/>
              <a:t>This </a:t>
            </a:r>
            <a:r>
              <a:rPr lang="en-US" sz="1600" dirty="0"/>
              <a:t>is an important point to be discussed during the crew briefing.</a:t>
            </a:r>
            <a:endParaRPr lang="en-GB" sz="1600" dirty="0"/>
          </a:p>
        </p:txBody>
      </p:sp>
    </p:spTree>
    <p:extLst>
      <p:ext uri="{BB962C8B-B14F-4D97-AF65-F5344CB8AC3E}">
        <p14:creationId xmlns:p14="http://schemas.microsoft.com/office/powerpoint/2010/main" val="35384942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WordArt 2"/>
          <p:cNvSpPr>
            <a:spLocks noChangeArrowheads="1" noChangeShapeType="1" noTextEdit="1"/>
          </p:cNvSpPr>
          <p:nvPr/>
        </p:nvSpPr>
        <p:spPr bwMode="auto">
          <a:xfrm>
            <a:off x="3439716" y="2328863"/>
            <a:ext cx="2264569" cy="485775"/>
          </a:xfrm>
          <a:prstGeom prst="rect">
            <a:avLst/>
          </a:prstGeom>
        </p:spPr>
        <p:txBody>
          <a:bodyPr wrap="none" fromWordArt="1">
            <a:prstTxWarp prst="textPlain">
              <a:avLst>
                <a:gd name="adj" fmla="val 50000"/>
              </a:avLst>
            </a:prstTxWarp>
          </a:bodyPr>
          <a:lstStyle/>
          <a:p>
            <a:pPr algn="ctr"/>
            <a:r>
              <a:rPr lang="en-US" sz="2700" kern="10">
                <a:ln w="12700">
                  <a:solidFill>
                    <a:srgbClr val="3333CC"/>
                  </a:solidFill>
                  <a:round/>
                  <a:headEnd/>
                  <a:tailEnd/>
                </a:ln>
                <a:solidFill>
                  <a:srgbClr val="B2B2B2">
                    <a:alpha val="50195"/>
                  </a:srgbClr>
                </a:solidFill>
                <a:effectLst>
                  <a:outerShdw dist="45791" dir="2021404" algn="ctr" rotWithShape="0">
                    <a:srgbClr val="9999FF"/>
                  </a:outerShdw>
                </a:effectLst>
                <a:latin typeface="Arial Black"/>
              </a:rPr>
              <a:t>Lecture End</a:t>
            </a:r>
          </a:p>
        </p:txBody>
      </p:sp>
    </p:spTree>
    <p:extLst>
      <p:ext uri="{BB962C8B-B14F-4D97-AF65-F5344CB8AC3E}">
        <p14:creationId xmlns:p14="http://schemas.microsoft.com/office/powerpoint/2010/main" val="3382716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D5801-B26E-9EA7-FD4A-A8209D289E24}"/>
              </a:ext>
            </a:extLst>
          </p:cNvPr>
          <p:cNvSpPr>
            <a:spLocks noGrp="1"/>
          </p:cNvSpPr>
          <p:nvPr>
            <p:ph type="title"/>
          </p:nvPr>
        </p:nvSpPr>
        <p:spPr/>
        <p:txBody>
          <a:bodyPr/>
          <a:lstStyle/>
          <a:p>
            <a:r>
              <a:rPr lang="en-GB" dirty="0"/>
              <a:t>Flight preparation flowchart</a:t>
            </a:r>
          </a:p>
        </p:txBody>
      </p:sp>
      <p:sp>
        <p:nvSpPr>
          <p:cNvPr id="4" name="Footer Placeholder 3">
            <a:extLst>
              <a:ext uri="{FF2B5EF4-FFF2-40B4-BE49-F238E27FC236}">
                <a16:creationId xmlns:a16="http://schemas.microsoft.com/office/drawing/2014/main" id="{B6D600CA-8875-24EB-11AE-9F911E410961}"/>
              </a:ext>
            </a:extLst>
          </p:cNvPr>
          <p:cNvSpPr>
            <a:spLocks noGrp="1"/>
          </p:cNvSpPr>
          <p:nvPr>
            <p:ph type="ftr" sz="quarter" idx="11"/>
          </p:nvPr>
        </p:nvSpPr>
        <p:spPr/>
        <p:txBody>
          <a:bodyPr/>
          <a:lstStyle/>
          <a:p>
            <a:endParaRPr lang="nl-NL"/>
          </a:p>
        </p:txBody>
      </p:sp>
      <p:pic>
        <p:nvPicPr>
          <p:cNvPr id="6" name="Picture 5">
            <a:extLst>
              <a:ext uri="{FF2B5EF4-FFF2-40B4-BE49-F238E27FC236}">
                <a16:creationId xmlns:a16="http://schemas.microsoft.com/office/drawing/2014/main" id="{497748C6-2AEC-FDAE-D8E7-8ADFA9E91F68}"/>
              </a:ext>
            </a:extLst>
          </p:cNvPr>
          <p:cNvPicPr>
            <a:picLocks noChangeAspect="1"/>
          </p:cNvPicPr>
          <p:nvPr/>
        </p:nvPicPr>
        <p:blipFill>
          <a:blip r:embed="rId2">
            <a:grayscl/>
          </a:blip>
          <a:stretch>
            <a:fillRect/>
          </a:stretch>
        </p:blipFill>
        <p:spPr>
          <a:xfrm>
            <a:off x="1907704" y="988077"/>
            <a:ext cx="6424059" cy="4155423"/>
          </a:xfrm>
          <a:prstGeom prst="rect">
            <a:avLst/>
          </a:prstGeom>
        </p:spPr>
      </p:pic>
    </p:spTree>
    <p:extLst>
      <p:ext uri="{BB962C8B-B14F-4D97-AF65-F5344CB8AC3E}">
        <p14:creationId xmlns:p14="http://schemas.microsoft.com/office/powerpoint/2010/main" val="2783831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B0C99-A7DA-3DDE-6174-10A6388FF28A}"/>
              </a:ext>
            </a:extLst>
          </p:cNvPr>
          <p:cNvSpPr>
            <a:spLocks noGrp="1"/>
          </p:cNvSpPr>
          <p:nvPr>
            <p:ph type="title"/>
          </p:nvPr>
        </p:nvSpPr>
        <p:spPr/>
        <p:txBody>
          <a:bodyPr/>
          <a:lstStyle/>
          <a:p>
            <a:r>
              <a:rPr lang="en-GB" dirty="0"/>
              <a:t>Observer (optional, but may be necessary)</a:t>
            </a:r>
          </a:p>
        </p:txBody>
      </p:sp>
      <p:sp>
        <p:nvSpPr>
          <p:cNvPr id="3" name="Content Placeholder 2">
            <a:extLst>
              <a:ext uri="{FF2B5EF4-FFF2-40B4-BE49-F238E27FC236}">
                <a16:creationId xmlns:a16="http://schemas.microsoft.com/office/drawing/2014/main" id="{61B3C103-87B6-10EB-B4A9-8329923908FB}"/>
              </a:ext>
            </a:extLst>
          </p:cNvPr>
          <p:cNvSpPr>
            <a:spLocks noGrp="1"/>
          </p:cNvSpPr>
          <p:nvPr>
            <p:ph idx="1"/>
          </p:nvPr>
        </p:nvSpPr>
        <p:spPr/>
        <p:txBody>
          <a:bodyPr/>
          <a:lstStyle/>
          <a:p>
            <a:pPr marL="0" indent="0">
              <a:lnSpc>
                <a:spcPct val="100000"/>
              </a:lnSpc>
              <a:buNone/>
            </a:pPr>
            <a:r>
              <a:rPr lang="en-US" sz="1400" dirty="0"/>
              <a:t>This is someone who assists you with various tasks during the operation:</a:t>
            </a:r>
          </a:p>
          <a:p>
            <a:pPr>
              <a:lnSpc>
                <a:spcPct val="100000"/>
              </a:lnSpc>
            </a:pPr>
            <a:r>
              <a:rPr lang="en-US" sz="1400" dirty="0"/>
              <a:t>Increase your situational awareness</a:t>
            </a:r>
          </a:p>
          <a:p>
            <a:pPr>
              <a:lnSpc>
                <a:spcPct val="100000"/>
              </a:lnSpc>
            </a:pPr>
            <a:r>
              <a:rPr lang="en-US" sz="1400" dirty="0"/>
              <a:t>Assist with maintaining visual line of sight (VLOS)</a:t>
            </a:r>
          </a:p>
          <a:p>
            <a:pPr>
              <a:lnSpc>
                <a:spcPct val="100000"/>
              </a:lnSpc>
            </a:pPr>
            <a:r>
              <a:rPr lang="en-US" sz="1400" dirty="0"/>
              <a:t>Ensure that the landing area is clear and safe before landing</a:t>
            </a:r>
          </a:p>
          <a:p>
            <a:pPr>
              <a:lnSpc>
                <a:spcPct val="100000"/>
              </a:lnSpc>
            </a:pPr>
            <a:r>
              <a:rPr lang="en-US" sz="1400" dirty="0"/>
              <a:t>Monitor the distance between the UA and obstructions and uninvolved persons</a:t>
            </a:r>
          </a:p>
          <a:p>
            <a:pPr>
              <a:lnSpc>
                <a:spcPct val="100000"/>
              </a:lnSpc>
            </a:pPr>
            <a:r>
              <a:rPr lang="en-US" sz="1400" dirty="0"/>
              <a:t>Monitor the movements of uninvolved persons and informing them of the operation</a:t>
            </a:r>
          </a:p>
          <a:p>
            <a:pPr>
              <a:lnSpc>
                <a:spcPct val="100000"/>
              </a:lnSpc>
            </a:pPr>
            <a:r>
              <a:rPr lang="en-US" sz="1400" dirty="0"/>
              <a:t>You need to have good communication with the observer to work efficiently and safely. This needs to be discussed beforehand, and plan what to do in various situations.</a:t>
            </a:r>
          </a:p>
          <a:p>
            <a:pPr marL="0" indent="0">
              <a:lnSpc>
                <a:spcPct val="100000"/>
              </a:lnSpc>
              <a:buNone/>
            </a:pPr>
            <a:r>
              <a:rPr lang="en-US" sz="1400" dirty="0"/>
              <a:t>Tip: if for some reason you need to keep timing in the operation, let the observer do it.</a:t>
            </a:r>
          </a:p>
          <a:p>
            <a:pPr marL="0" indent="0">
              <a:lnSpc>
                <a:spcPct val="100000"/>
              </a:lnSpc>
              <a:buNone/>
            </a:pPr>
            <a:endParaRPr lang="en-US" sz="1400" dirty="0"/>
          </a:p>
          <a:p>
            <a:pPr marL="0" indent="0">
              <a:lnSpc>
                <a:spcPct val="100000"/>
              </a:lnSpc>
              <a:buNone/>
            </a:pPr>
            <a:r>
              <a:rPr lang="en-US" sz="1400" dirty="0"/>
              <a:t>Sometimes having an observer is mandatory to keep the operation safe, for example when flying with FPV (first person view) goggles on.</a:t>
            </a:r>
          </a:p>
        </p:txBody>
      </p:sp>
    </p:spTree>
    <p:extLst>
      <p:ext uri="{BB962C8B-B14F-4D97-AF65-F5344CB8AC3E}">
        <p14:creationId xmlns:p14="http://schemas.microsoft.com/office/powerpoint/2010/main" val="2182483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B5521-3AD7-B379-3F34-CDDFA5C4A3E0}"/>
              </a:ext>
            </a:extLst>
          </p:cNvPr>
          <p:cNvSpPr>
            <a:spLocks noGrp="1"/>
          </p:cNvSpPr>
          <p:nvPr>
            <p:ph type="title"/>
          </p:nvPr>
        </p:nvSpPr>
        <p:spPr/>
        <p:txBody>
          <a:bodyPr/>
          <a:lstStyle/>
          <a:p>
            <a:r>
              <a:rPr lang="en-GB" dirty="0"/>
              <a:t>Flight preparation: information needed</a:t>
            </a:r>
          </a:p>
        </p:txBody>
      </p:sp>
      <p:sp>
        <p:nvSpPr>
          <p:cNvPr id="3" name="Content Placeholder 2">
            <a:extLst>
              <a:ext uri="{FF2B5EF4-FFF2-40B4-BE49-F238E27FC236}">
                <a16:creationId xmlns:a16="http://schemas.microsoft.com/office/drawing/2014/main" id="{9F8DCB72-7B67-E040-33A0-BC174768653D}"/>
              </a:ext>
            </a:extLst>
          </p:cNvPr>
          <p:cNvSpPr>
            <a:spLocks noGrp="1"/>
          </p:cNvSpPr>
          <p:nvPr>
            <p:ph idx="1"/>
          </p:nvPr>
        </p:nvSpPr>
        <p:spPr/>
        <p:txBody>
          <a:bodyPr/>
          <a:lstStyle/>
          <a:p>
            <a:pPr marL="0" indent="0">
              <a:lnSpc>
                <a:spcPct val="100000"/>
              </a:lnSpc>
              <a:buNone/>
            </a:pPr>
            <a:r>
              <a:rPr lang="en-US" sz="1600" dirty="0"/>
              <a:t>Flight planning starts long before a flight and you need to do many tasks before taking off. Some tasks are listed here, (not exclusive).</a:t>
            </a:r>
          </a:p>
          <a:p>
            <a:pPr marL="0" indent="0">
              <a:lnSpc>
                <a:spcPct val="100000"/>
              </a:lnSpc>
              <a:buNone/>
            </a:pPr>
            <a:r>
              <a:rPr lang="en-US" sz="1600" dirty="0"/>
              <a:t>Information you need:</a:t>
            </a:r>
          </a:p>
          <a:p>
            <a:pPr marL="0" indent="0">
              <a:lnSpc>
                <a:spcPct val="100000"/>
              </a:lnSpc>
              <a:buNone/>
            </a:pPr>
            <a:endParaRPr lang="en-US" sz="1600" dirty="0"/>
          </a:p>
          <a:p>
            <a:pPr marL="0" indent="0">
              <a:lnSpc>
                <a:spcPct val="100000"/>
              </a:lnSpc>
              <a:buNone/>
            </a:pPr>
            <a:r>
              <a:rPr lang="en-US" sz="1600" dirty="0"/>
              <a:t>•	AIP (Aeronautical Information Publication) for information about the airspace.</a:t>
            </a:r>
          </a:p>
          <a:p>
            <a:pPr marL="0" indent="0">
              <a:lnSpc>
                <a:spcPct val="100000"/>
              </a:lnSpc>
              <a:buNone/>
            </a:pPr>
            <a:r>
              <a:rPr lang="en-US" sz="1600" dirty="0"/>
              <a:t>•	A map of the area and satellite photographs (e.g. Google Earth), to check if there are roads, industrial sites, etc. near the work site (remember that the maps and photographs may not be up-to-date).</a:t>
            </a:r>
          </a:p>
          <a:p>
            <a:pPr marL="0" indent="0">
              <a:lnSpc>
                <a:spcPct val="100000"/>
              </a:lnSpc>
              <a:buNone/>
            </a:pPr>
            <a:r>
              <a:rPr lang="en-US" sz="1600" dirty="0"/>
              <a:t>•	A plan and photographs of the work site to identify obstacles such as trees and fences.</a:t>
            </a:r>
          </a:p>
          <a:p>
            <a:pPr marL="0" indent="0">
              <a:lnSpc>
                <a:spcPct val="100000"/>
              </a:lnSpc>
              <a:buNone/>
            </a:pPr>
            <a:r>
              <a:rPr lang="en-US" sz="1600" dirty="0"/>
              <a:t>•	When working in the hills or mountains: elevation of the site above sea level.</a:t>
            </a:r>
          </a:p>
        </p:txBody>
      </p:sp>
    </p:spTree>
    <p:extLst>
      <p:ext uri="{BB962C8B-B14F-4D97-AF65-F5344CB8AC3E}">
        <p14:creationId xmlns:p14="http://schemas.microsoft.com/office/powerpoint/2010/main" val="276815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2CE8A-BA4E-F160-10A2-B9C69696E70B}"/>
              </a:ext>
            </a:extLst>
          </p:cNvPr>
          <p:cNvSpPr>
            <a:spLocks noGrp="1"/>
          </p:cNvSpPr>
          <p:nvPr>
            <p:ph type="title"/>
          </p:nvPr>
        </p:nvSpPr>
        <p:spPr/>
        <p:txBody>
          <a:bodyPr/>
          <a:lstStyle/>
          <a:p>
            <a:r>
              <a:rPr lang="en-GB" dirty="0"/>
              <a:t>Flight preparation: how to use the information</a:t>
            </a:r>
          </a:p>
        </p:txBody>
      </p:sp>
      <p:sp>
        <p:nvSpPr>
          <p:cNvPr id="3" name="Content Placeholder 2">
            <a:extLst>
              <a:ext uri="{FF2B5EF4-FFF2-40B4-BE49-F238E27FC236}">
                <a16:creationId xmlns:a16="http://schemas.microsoft.com/office/drawing/2014/main" id="{50C10254-28E7-8ECE-2F1F-6A502252DB62}"/>
              </a:ext>
            </a:extLst>
          </p:cNvPr>
          <p:cNvSpPr>
            <a:spLocks noGrp="1"/>
          </p:cNvSpPr>
          <p:nvPr>
            <p:ph idx="1"/>
          </p:nvPr>
        </p:nvSpPr>
        <p:spPr/>
        <p:txBody>
          <a:bodyPr/>
          <a:lstStyle/>
          <a:p>
            <a:pPr>
              <a:lnSpc>
                <a:spcPct val="100000"/>
              </a:lnSpc>
            </a:pPr>
            <a:r>
              <a:rPr lang="en-US" sz="1600" dirty="0"/>
              <a:t>You use this information to determine:</a:t>
            </a:r>
          </a:p>
          <a:p>
            <a:pPr>
              <a:lnSpc>
                <a:spcPct val="100000"/>
              </a:lnSpc>
            </a:pPr>
            <a:r>
              <a:rPr lang="en-US" sz="1600" dirty="0"/>
              <a:t>Areas where you can fly and to avoid</a:t>
            </a:r>
          </a:p>
          <a:p>
            <a:pPr>
              <a:lnSpc>
                <a:spcPct val="100000"/>
              </a:lnSpc>
            </a:pPr>
            <a:r>
              <a:rPr lang="en-US" sz="1600" dirty="0"/>
              <a:t>The most efficient flying route for the operation </a:t>
            </a:r>
          </a:p>
          <a:p>
            <a:pPr>
              <a:lnSpc>
                <a:spcPct val="100000"/>
              </a:lnSpc>
            </a:pPr>
            <a:r>
              <a:rPr lang="en-US" sz="1600" dirty="0"/>
              <a:t>Where you can take off and land, and where to land in emergency</a:t>
            </a:r>
          </a:p>
          <a:p>
            <a:pPr>
              <a:lnSpc>
                <a:spcPct val="100000"/>
              </a:lnSpc>
            </a:pPr>
            <a:r>
              <a:rPr lang="en-US" sz="1600" dirty="0"/>
              <a:t>Where you can park your transport vehicle</a:t>
            </a:r>
          </a:p>
          <a:p>
            <a:pPr>
              <a:lnSpc>
                <a:spcPct val="100000"/>
              </a:lnSpc>
            </a:pPr>
            <a:r>
              <a:rPr lang="en-US" sz="1600" dirty="0"/>
              <a:t>Areas where the radio link can be affected by interference (near high voltage lines, wind turbines, transmitters, heavy electrical equipment)</a:t>
            </a:r>
          </a:p>
          <a:p>
            <a:pPr>
              <a:lnSpc>
                <a:spcPct val="100000"/>
              </a:lnSpc>
            </a:pPr>
            <a:r>
              <a:rPr lang="en-US" sz="1600" dirty="0"/>
              <a:t>Who to include in the crew (always a pilot and an observer, often a payload operator, and anyone else)</a:t>
            </a:r>
          </a:p>
          <a:p>
            <a:pPr>
              <a:lnSpc>
                <a:spcPct val="100000"/>
              </a:lnSpc>
            </a:pPr>
            <a:r>
              <a:rPr lang="en-US" sz="1600" dirty="0"/>
              <a:t>If there is an airport near the operations site, then you must check where flying is permitted and under what conditions  </a:t>
            </a:r>
          </a:p>
          <a:p>
            <a:pPr>
              <a:lnSpc>
                <a:spcPct val="100000"/>
              </a:lnSpc>
            </a:pPr>
            <a:r>
              <a:rPr lang="en-US" sz="1600" dirty="0"/>
              <a:t>When working in the hills or mountains: if the elevation above sea level affects the performance of your UA</a:t>
            </a:r>
          </a:p>
          <a:p>
            <a:pPr>
              <a:lnSpc>
                <a:spcPct val="100000"/>
              </a:lnSpc>
            </a:pPr>
            <a:endParaRPr lang="en-GB" sz="1600" dirty="0"/>
          </a:p>
        </p:txBody>
      </p:sp>
      <p:sp>
        <p:nvSpPr>
          <p:cNvPr id="4" name="Footer Placeholder 3">
            <a:extLst>
              <a:ext uri="{FF2B5EF4-FFF2-40B4-BE49-F238E27FC236}">
                <a16:creationId xmlns:a16="http://schemas.microsoft.com/office/drawing/2014/main" id="{CA94FC33-A864-1520-D04F-A5717FD79842}"/>
              </a:ext>
            </a:extLst>
          </p:cNvPr>
          <p:cNvSpPr>
            <a:spLocks noGrp="1"/>
          </p:cNvSpPr>
          <p:nvPr>
            <p:ph type="ftr" sz="quarter" idx="11"/>
          </p:nvPr>
        </p:nvSpPr>
        <p:spPr/>
        <p:txBody>
          <a:bodyPr/>
          <a:lstStyle/>
          <a:p>
            <a:endParaRPr lang="nl-NL"/>
          </a:p>
        </p:txBody>
      </p:sp>
    </p:spTree>
    <p:extLst>
      <p:ext uri="{BB962C8B-B14F-4D97-AF65-F5344CB8AC3E}">
        <p14:creationId xmlns:p14="http://schemas.microsoft.com/office/powerpoint/2010/main" val="4189549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45021-FF42-AD22-4193-D4CC7BA9DD17}"/>
              </a:ext>
            </a:extLst>
          </p:cNvPr>
          <p:cNvSpPr>
            <a:spLocks noGrp="1"/>
          </p:cNvSpPr>
          <p:nvPr>
            <p:ph type="title"/>
          </p:nvPr>
        </p:nvSpPr>
        <p:spPr/>
        <p:txBody>
          <a:bodyPr/>
          <a:lstStyle/>
          <a:p>
            <a:r>
              <a:rPr lang="en-GB" dirty="0"/>
              <a:t>airspace</a:t>
            </a:r>
          </a:p>
        </p:txBody>
      </p:sp>
      <p:sp>
        <p:nvSpPr>
          <p:cNvPr id="3" name="Content Placeholder 2">
            <a:extLst>
              <a:ext uri="{FF2B5EF4-FFF2-40B4-BE49-F238E27FC236}">
                <a16:creationId xmlns:a16="http://schemas.microsoft.com/office/drawing/2014/main" id="{E289A785-492D-1777-1734-5E4EB9886D86}"/>
              </a:ext>
            </a:extLst>
          </p:cNvPr>
          <p:cNvSpPr>
            <a:spLocks noGrp="1"/>
          </p:cNvSpPr>
          <p:nvPr>
            <p:ph idx="1"/>
          </p:nvPr>
        </p:nvSpPr>
        <p:spPr>
          <a:xfrm>
            <a:off x="1043608" y="1059582"/>
            <a:ext cx="7801200" cy="3440853"/>
          </a:xfrm>
        </p:spPr>
        <p:txBody>
          <a:bodyPr/>
          <a:lstStyle/>
          <a:p>
            <a:pPr marL="0" indent="0">
              <a:lnSpc>
                <a:spcPct val="100000"/>
              </a:lnSpc>
              <a:buNone/>
            </a:pPr>
            <a:r>
              <a:rPr lang="en-US" sz="1600" dirty="0"/>
              <a:t>Your first step is always to check the local AIS (air information service). This shows:</a:t>
            </a:r>
          </a:p>
          <a:p>
            <a:pPr>
              <a:lnSpc>
                <a:spcPct val="100000"/>
              </a:lnSpc>
            </a:pPr>
            <a:r>
              <a:rPr lang="en-US" sz="1600" dirty="0"/>
              <a:t>No-fly zones</a:t>
            </a:r>
          </a:p>
          <a:p>
            <a:pPr>
              <a:lnSpc>
                <a:spcPct val="100000"/>
              </a:lnSpc>
            </a:pPr>
            <a:r>
              <a:rPr lang="en-US" sz="1600" dirty="0"/>
              <a:t>Other relevant areas - sites used by gliders, microlight aircraft, hang-gliders, model aircraft and parachute jumpers</a:t>
            </a:r>
          </a:p>
          <a:p>
            <a:pPr>
              <a:lnSpc>
                <a:spcPct val="100000"/>
              </a:lnSpc>
            </a:pPr>
            <a:r>
              <a:rPr lang="en-US" sz="1600" dirty="0"/>
              <a:t>Protected areas - bird breeding areas, wetlands, nature reserves, etc. in NL this is Natura 2000</a:t>
            </a:r>
          </a:p>
          <a:p>
            <a:pPr marL="0" indent="0">
              <a:lnSpc>
                <a:spcPct val="100000"/>
              </a:lnSpc>
              <a:buNone/>
            </a:pPr>
            <a:r>
              <a:rPr lang="en-US" sz="1600" dirty="0"/>
              <a:t>After checking the AIS you use ordinary maps, aerial photographs, etc. to identify:</a:t>
            </a:r>
          </a:p>
          <a:p>
            <a:pPr>
              <a:lnSpc>
                <a:spcPct val="100000"/>
              </a:lnSpc>
            </a:pPr>
            <a:r>
              <a:rPr lang="en-US" sz="1600" dirty="0"/>
              <a:t>Potential take-off and landing points</a:t>
            </a:r>
          </a:p>
          <a:p>
            <a:pPr>
              <a:lnSpc>
                <a:spcPct val="100000"/>
              </a:lnSpc>
            </a:pPr>
            <a:r>
              <a:rPr lang="en-US" sz="1600" dirty="0"/>
              <a:t>Motorways and other roads and railway lines</a:t>
            </a:r>
          </a:p>
          <a:p>
            <a:pPr>
              <a:lnSpc>
                <a:spcPct val="100000"/>
              </a:lnSpc>
            </a:pPr>
            <a:r>
              <a:rPr lang="en-US" sz="1600" dirty="0"/>
              <a:t>Rivers and canals</a:t>
            </a:r>
          </a:p>
          <a:p>
            <a:pPr>
              <a:lnSpc>
                <a:spcPct val="100000"/>
              </a:lnSpc>
            </a:pPr>
            <a:r>
              <a:rPr lang="en-US" sz="1600" dirty="0"/>
              <a:t>Built-up areas and industry</a:t>
            </a:r>
          </a:p>
          <a:p>
            <a:pPr>
              <a:lnSpc>
                <a:spcPct val="100000"/>
              </a:lnSpc>
            </a:pPr>
            <a:r>
              <a:rPr lang="en-US" sz="1600" dirty="0"/>
              <a:t>Civil engineering structures (</a:t>
            </a:r>
            <a:r>
              <a:rPr lang="en-US" sz="1600" dirty="0" err="1"/>
              <a:t>kunstwerken</a:t>
            </a:r>
            <a:r>
              <a:rPr lang="en-US" sz="1600" dirty="0"/>
              <a:t>: bridges, etc.) </a:t>
            </a:r>
          </a:p>
          <a:p>
            <a:pPr>
              <a:lnSpc>
                <a:spcPct val="100000"/>
              </a:lnSpc>
            </a:pPr>
            <a:r>
              <a:rPr lang="en-US" sz="1600" dirty="0"/>
              <a:t>Areas where there are expected to be uninvolved people</a:t>
            </a:r>
          </a:p>
          <a:p>
            <a:pPr marL="0" indent="0">
              <a:lnSpc>
                <a:spcPct val="100000"/>
              </a:lnSpc>
              <a:buNone/>
            </a:pPr>
            <a:endParaRPr lang="en-GB" sz="1600" dirty="0"/>
          </a:p>
        </p:txBody>
      </p:sp>
    </p:spTree>
    <p:extLst>
      <p:ext uri="{BB962C8B-B14F-4D97-AF65-F5344CB8AC3E}">
        <p14:creationId xmlns:p14="http://schemas.microsoft.com/office/powerpoint/2010/main" val="3147625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8C878-B03A-7D38-0BFF-F411E4AD956D}"/>
              </a:ext>
            </a:extLst>
          </p:cNvPr>
          <p:cNvSpPr>
            <a:spLocks noGrp="1"/>
          </p:cNvSpPr>
          <p:nvPr>
            <p:ph type="title"/>
          </p:nvPr>
        </p:nvSpPr>
        <p:spPr/>
        <p:txBody>
          <a:bodyPr/>
          <a:lstStyle/>
          <a:p>
            <a:r>
              <a:rPr lang="en-GB" dirty="0"/>
              <a:t>Site assessment</a:t>
            </a:r>
          </a:p>
        </p:txBody>
      </p:sp>
      <p:sp>
        <p:nvSpPr>
          <p:cNvPr id="3" name="Content Placeholder 2">
            <a:extLst>
              <a:ext uri="{FF2B5EF4-FFF2-40B4-BE49-F238E27FC236}">
                <a16:creationId xmlns:a16="http://schemas.microsoft.com/office/drawing/2014/main" id="{6C5A6DE4-4598-E3C8-F484-E051CE0ED624}"/>
              </a:ext>
            </a:extLst>
          </p:cNvPr>
          <p:cNvSpPr>
            <a:spLocks noGrp="1"/>
          </p:cNvSpPr>
          <p:nvPr>
            <p:ph idx="1"/>
          </p:nvPr>
        </p:nvSpPr>
        <p:spPr>
          <a:xfrm>
            <a:off x="1115616" y="915566"/>
            <a:ext cx="7801200" cy="3440853"/>
          </a:xfrm>
        </p:spPr>
        <p:txBody>
          <a:bodyPr/>
          <a:lstStyle/>
          <a:p>
            <a:pPr marL="0" indent="0">
              <a:lnSpc>
                <a:spcPct val="100000"/>
              </a:lnSpc>
              <a:buNone/>
            </a:pPr>
            <a:r>
              <a:rPr lang="en-US" sz="1300" dirty="0"/>
              <a:t>Visit the operation site beforehand and take safety notes and photographs. Check for:</a:t>
            </a:r>
          </a:p>
          <a:p>
            <a:pPr>
              <a:lnSpc>
                <a:spcPct val="100000"/>
              </a:lnSpc>
            </a:pPr>
            <a:r>
              <a:rPr lang="en-US" sz="1300" dirty="0"/>
              <a:t>Obstructions: trees, masts, wires, train lines, roads, industrial hazards, etc.</a:t>
            </a:r>
          </a:p>
          <a:p>
            <a:pPr>
              <a:lnSpc>
                <a:spcPct val="100000"/>
              </a:lnSpc>
            </a:pPr>
            <a:r>
              <a:rPr lang="en-US" sz="1300" dirty="0"/>
              <a:t>View limitations: anything that makes VLOS difficult or impossible</a:t>
            </a:r>
          </a:p>
          <a:p>
            <a:pPr>
              <a:lnSpc>
                <a:spcPct val="100000"/>
              </a:lnSpc>
            </a:pPr>
            <a:r>
              <a:rPr lang="en-US" sz="1300" dirty="0"/>
              <a:t>People: are there likely to be assemblies of people and are barriers required?</a:t>
            </a:r>
          </a:p>
          <a:p>
            <a:pPr>
              <a:lnSpc>
                <a:spcPct val="100000"/>
              </a:lnSpc>
            </a:pPr>
            <a:r>
              <a:rPr lang="en-US" sz="1300" dirty="0"/>
              <a:t>Animals (farm animals or wild animals)</a:t>
            </a:r>
          </a:p>
          <a:p>
            <a:pPr>
              <a:lnSpc>
                <a:spcPct val="100000"/>
              </a:lnSpc>
            </a:pPr>
            <a:r>
              <a:rPr lang="en-US" sz="1300" dirty="0"/>
              <a:t>Surface: flat, sloping, rough, wet, grass, dusty</a:t>
            </a:r>
          </a:p>
          <a:p>
            <a:pPr>
              <a:lnSpc>
                <a:spcPct val="100000"/>
              </a:lnSpc>
            </a:pPr>
            <a:r>
              <a:rPr lang="en-US" sz="1300" dirty="0"/>
              <a:t>Public: footpaths, gates, privacy issues</a:t>
            </a:r>
          </a:p>
          <a:p>
            <a:pPr>
              <a:lnSpc>
                <a:spcPct val="100000"/>
              </a:lnSpc>
            </a:pPr>
            <a:r>
              <a:rPr lang="en-US" sz="1300" dirty="0"/>
              <a:t>Communication: are two-way radios required?</a:t>
            </a:r>
          </a:p>
          <a:p>
            <a:pPr>
              <a:lnSpc>
                <a:spcPct val="100000"/>
              </a:lnSpc>
            </a:pPr>
            <a:r>
              <a:rPr lang="en-US" sz="1300" dirty="0"/>
              <a:t>Flight area: are there any hazards or obstructions? Take-off and landing area: safe and convenient position</a:t>
            </a:r>
          </a:p>
          <a:p>
            <a:pPr>
              <a:lnSpc>
                <a:spcPct val="100000"/>
              </a:lnSpc>
            </a:pPr>
            <a:r>
              <a:rPr lang="en-US" sz="1300" dirty="0"/>
              <a:t>Emergency area: safe and convenient position</a:t>
            </a:r>
          </a:p>
          <a:p>
            <a:pPr>
              <a:lnSpc>
                <a:spcPct val="100000"/>
              </a:lnSpc>
            </a:pPr>
            <a:r>
              <a:rPr lang="en-US" sz="1300" dirty="0"/>
              <a:t>Return to home: any obstacles in the way in case of return to home. (Check RTH height)</a:t>
            </a:r>
          </a:p>
          <a:p>
            <a:pPr>
              <a:lnSpc>
                <a:spcPct val="100000"/>
              </a:lnSpc>
            </a:pPr>
            <a:r>
              <a:rPr lang="en-US" sz="1300" dirty="0"/>
              <a:t>Emergency services: accessible for emergency services</a:t>
            </a:r>
          </a:p>
          <a:p>
            <a:pPr>
              <a:lnSpc>
                <a:spcPct val="100000"/>
              </a:lnSpc>
            </a:pPr>
            <a:r>
              <a:rPr lang="en-US" sz="1300" dirty="0"/>
              <a:t>Interference: any radio transmitters or masts that may interfere with the operation</a:t>
            </a:r>
          </a:p>
          <a:p>
            <a:pPr>
              <a:lnSpc>
                <a:spcPct val="100000"/>
              </a:lnSpc>
            </a:pPr>
            <a:r>
              <a:rPr lang="en-US" sz="1300" dirty="0"/>
              <a:t>Minimum distance from residential, commercial, industrial or recreational areas as required by the relevant subcategory.</a:t>
            </a:r>
          </a:p>
          <a:p>
            <a:pPr marL="0" indent="0">
              <a:lnSpc>
                <a:spcPct val="100000"/>
              </a:lnSpc>
              <a:buNone/>
            </a:pPr>
            <a:endParaRPr lang="en-GB" sz="1300" dirty="0"/>
          </a:p>
        </p:txBody>
      </p:sp>
    </p:spTree>
    <p:extLst>
      <p:ext uri="{BB962C8B-B14F-4D97-AF65-F5344CB8AC3E}">
        <p14:creationId xmlns:p14="http://schemas.microsoft.com/office/powerpoint/2010/main" val="510404739"/>
      </p:ext>
    </p:extLst>
  </p:cSld>
  <p:clrMapOvr>
    <a:masterClrMapping/>
  </p:clrMapOvr>
</p:sld>
</file>

<file path=ppt/theme/theme1.xml><?xml version="1.0" encoding="utf-8"?>
<a:theme xmlns:a="http://schemas.openxmlformats.org/drawingml/2006/main" name="itc">
  <a:themeElements>
    <a:clrScheme name="UT_wit">
      <a:dk1>
        <a:srgbClr val="000000"/>
      </a:dk1>
      <a:lt1>
        <a:srgbClr val="FFFFFF"/>
      </a:lt1>
      <a:dk2>
        <a:srgbClr val="000000"/>
      </a:dk2>
      <a:lt2>
        <a:srgbClr val="808080"/>
      </a:lt2>
      <a:accent1>
        <a:srgbClr val="34B233"/>
      </a:accent1>
      <a:accent2>
        <a:srgbClr val="CF0072"/>
      </a:accent2>
      <a:accent3>
        <a:srgbClr val="FED100"/>
      </a:accent3>
      <a:accent4>
        <a:srgbClr val="0098C3"/>
      </a:accent4>
      <a:accent5>
        <a:srgbClr val="DC0C30"/>
      </a:accent5>
      <a:accent6>
        <a:srgbClr val="006A4D"/>
      </a:accent6>
      <a:hlink>
        <a:srgbClr val="4F2D7F"/>
      </a:hlink>
      <a:folHlink>
        <a:srgbClr val="887B1B"/>
      </a:folHlink>
    </a:clrScheme>
    <a:fontScheme name="Standaardontwerp">
      <a:majorFont>
        <a:latin typeface="Arial Narrow"/>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tandaardontwerp 13">
        <a:dk1>
          <a:srgbClr val="000000"/>
        </a:dk1>
        <a:lt1>
          <a:srgbClr val="FFFFFF"/>
        </a:lt1>
        <a:dk2>
          <a:srgbClr val="000000"/>
        </a:dk2>
        <a:lt2>
          <a:srgbClr val="808080"/>
        </a:lt2>
        <a:accent1>
          <a:srgbClr val="5CA440"/>
        </a:accent1>
        <a:accent2>
          <a:srgbClr val="FFD600"/>
        </a:accent2>
        <a:accent3>
          <a:srgbClr val="FFFFFF"/>
        </a:accent3>
        <a:accent4>
          <a:srgbClr val="000000"/>
        </a:accent4>
        <a:accent5>
          <a:srgbClr val="B5CFAF"/>
        </a:accent5>
        <a:accent6>
          <a:srgbClr val="E7C200"/>
        </a:accent6>
        <a:hlink>
          <a:srgbClr val="C40079"/>
        </a:hlink>
        <a:folHlink>
          <a:srgbClr val="0098A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tc 16_9.pptx" id="{4A5C4F99-2AB3-430C-9AE7-C7C24AC69A05}" vid="{6208AF76-2FCB-4F78-B41F-5AF26F4767F8}"/>
    </a:ext>
  </a:ext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36AFFB35C19454B97359D807159A5BA" ma:contentTypeVersion="12" ma:contentTypeDescription="Create a new document." ma:contentTypeScope="" ma:versionID="3b8e3681254476772b97ac726be70b4e">
  <xsd:schema xmlns:xsd="http://www.w3.org/2001/XMLSchema" xmlns:xs="http://www.w3.org/2001/XMLSchema" xmlns:p="http://schemas.microsoft.com/office/2006/metadata/properties" xmlns:ns2="d524968a-7e4b-4232-b099-a6a02bea0835" xmlns:ns3="1b9741c5-c44c-402a-9c10-803f7f201852" targetNamespace="http://schemas.microsoft.com/office/2006/metadata/properties" ma:root="true" ma:fieldsID="1f56f1a38465e3a52b1a6dcb1f174616" ns2:_="" ns3:_="">
    <xsd:import namespace="d524968a-7e4b-4232-b099-a6a02bea0835"/>
    <xsd:import namespace="1b9741c5-c44c-402a-9c10-803f7f20185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24968a-7e4b-4232-b099-a6a02bea083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b9741c5-c44c-402a-9c10-803f7f201852"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2332B15-8C89-43F9-9A45-3B83428465CE}">
  <ds:schemaRefs>
    <ds:schemaRef ds:uri="http://schemas.microsoft.com/sharepoint/v3/contenttype/forms"/>
  </ds:schemaRefs>
</ds:datastoreItem>
</file>

<file path=customXml/itemProps2.xml><?xml version="1.0" encoding="utf-8"?>
<ds:datastoreItem xmlns:ds="http://schemas.openxmlformats.org/officeDocument/2006/customXml" ds:itemID="{DB07A76D-8A4A-4911-8DF5-8E5E2947D2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24968a-7e4b-4232-b099-a6a02bea0835"/>
    <ds:schemaRef ds:uri="1b9741c5-c44c-402a-9c10-803f7f20185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A00B19C-64BE-4612-B19F-A708AB6F8D61}">
  <ds:schemaRefs>
    <ds:schemaRef ds:uri="http://schemas.microsoft.com/office/2006/documentManagement/types"/>
    <ds:schemaRef ds:uri="http://schemas.openxmlformats.org/package/2006/metadata/core-properties"/>
    <ds:schemaRef ds:uri="http://purl.org/dc/dcmitype/"/>
    <ds:schemaRef ds:uri="1b9741c5-c44c-402a-9c10-803f7f201852"/>
    <ds:schemaRef ds:uri="http://purl.org/dc/elements/1.1/"/>
    <ds:schemaRef ds:uri="http://schemas.microsoft.com/office/2006/metadata/properties"/>
    <ds:schemaRef ds:uri="http://schemas.microsoft.com/office/infopath/2007/PartnerControls"/>
    <ds:schemaRef ds:uri="d524968a-7e4b-4232-b099-a6a02bea0835"/>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itc 16_9</Template>
  <TotalTime>1956</TotalTime>
  <Words>3945</Words>
  <Application>Microsoft Office PowerPoint</Application>
  <PresentationFormat>On-screen Show (16:9)</PresentationFormat>
  <Paragraphs>227</Paragraphs>
  <Slides>34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Arial Black</vt:lpstr>
      <vt:lpstr>Arial Narrow</vt:lpstr>
      <vt:lpstr>Wingdings</vt:lpstr>
      <vt:lpstr>itc</vt:lpstr>
      <vt:lpstr>Operational procedures and planning</vt:lpstr>
      <vt:lpstr>Remote pilot (RP)</vt:lpstr>
      <vt:lpstr>Remote pilot (RP) - continuation</vt:lpstr>
      <vt:lpstr>Flight preparation flowchart</vt:lpstr>
      <vt:lpstr>Observer (optional, but may be necessary)</vt:lpstr>
      <vt:lpstr>Flight preparation: information needed</vt:lpstr>
      <vt:lpstr>Flight preparation: how to use the information</vt:lpstr>
      <vt:lpstr>airspace</vt:lpstr>
      <vt:lpstr>Site assessment</vt:lpstr>
      <vt:lpstr>Uninvolved people</vt:lpstr>
      <vt:lpstr>Weather conditions</vt:lpstr>
      <vt:lpstr>VLOS</vt:lpstr>
      <vt:lpstr>Night operations</vt:lpstr>
      <vt:lpstr>UAS preparations</vt:lpstr>
      <vt:lpstr>Checklists</vt:lpstr>
      <vt:lpstr>Simple example: Pre-flight checklist</vt:lpstr>
      <vt:lpstr>Simple example: Post-flight checklist</vt:lpstr>
      <vt:lpstr>Example of pre-flight for DJI Mavic</vt:lpstr>
      <vt:lpstr>Flying: the operation</vt:lpstr>
      <vt:lpstr>Communication</vt:lpstr>
      <vt:lpstr>Briefing</vt:lpstr>
      <vt:lpstr>Procedures: Take-off</vt:lpstr>
      <vt:lpstr>Procedures: during flight</vt:lpstr>
      <vt:lpstr>Procedures: landing</vt:lpstr>
      <vt:lpstr>Incursion of (uninvolved) persons in the area of operation</vt:lpstr>
      <vt:lpstr>Exceeding the area of operation</vt:lpstr>
      <vt:lpstr>Incursion of manned aircraft in the area of operation</vt:lpstr>
      <vt:lpstr>Smoke or fire</vt:lpstr>
      <vt:lpstr>Smoke or fire</vt:lpstr>
      <vt:lpstr>Emergency landing</vt:lpstr>
      <vt:lpstr>Loss of radio link</vt:lpstr>
      <vt:lpstr>Fly away</vt:lpstr>
      <vt:lpstr>Pilot incapacitation</vt:lpstr>
      <vt:lpstr>PowerPoint Presentation</vt:lpstr>
    </vt:vector>
  </TitlesOfParts>
  <Company>University of Twente - ICTS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Georeferencing and Geocoding Earth Observation Images </dc:title>
  <dc:creator>Parodi, G.N. (ITC)</dc:creator>
  <cp:lastModifiedBy>Parodi, Gabriel (UT-ITC)</cp:lastModifiedBy>
  <cp:revision>47</cp:revision>
  <dcterms:created xsi:type="dcterms:W3CDTF">2020-09-02T14:23:56Z</dcterms:created>
  <dcterms:modified xsi:type="dcterms:W3CDTF">2023-10-02T14:19:51Z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0x010100C36AFFB35C19454B97359D807159A5BA</vt:lpwstr>
  </property>
</Properties>
</file>