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94" r:id="rId3"/>
    <p:sldId id="289" r:id="rId4"/>
    <p:sldId id="290" r:id="rId5"/>
    <p:sldId id="278" r:id="rId6"/>
    <p:sldId id="277" r:id="rId7"/>
    <p:sldId id="292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5"/>
    <p:restoredTop sz="93625"/>
  </p:normalViewPr>
  <p:slideViewPr>
    <p:cSldViewPr>
      <p:cViewPr varScale="1">
        <p:scale>
          <a:sx n="80" d="100"/>
          <a:sy n="80" d="100"/>
        </p:scale>
        <p:origin x="19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26624D-F1A2-4D2D-9ED1-6A786ADBA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FFDAF-395B-42C7-A355-6A9E76809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8FBE-FE54-48FF-9E06-2F39E34EA1CD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922A4-5917-4C10-98C5-1F6E8F5996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15394-15D5-4334-AEDB-4AAE1D3EB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968C-9485-4C6F-8B52-88273D44ED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452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EE03-7D14-401E-8E43-3ACE35E7CCD7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2A1B-F909-46F3-A6C6-196DB888C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twente.nl/en/publications/evaluating-the-performance-of-eo-based-approaches-for-mapping-sma" TargetMode="External"/><Relationship Id="rId2" Type="http://schemas.openxmlformats.org/officeDocument/2006/relationships/hyperlink" Target="https://research.utwente.nl/en/publications/characterize-small-scale-irrigation-schemes-in-northern-ethiopia-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oi.org/10.3390/su1502170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10" Type="http://schemas.openxmlformats.org/officeDocument/2006/relationships/hyperlink" Target="file:///D:\personal\Photo\Field%20photo\GOjibera%20diversion\no%20sound\Soil%20moisture%20installation%20.mp4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04760"/>
            <a:ext cx="9144000" cy="181964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4000" dirty="0">
                <a:cs typeface="David" pitchFamily="34" charset="-79"/>
              </a:rPr>
              <a:t>Ethiopian Education Network to Support Agricultural Transformation (EENSAT)</a:t>
            </a:r>
          </a:p>
          <a:p>
            <a:pPr algn="ctr">
              <a:buNone/>
            </a:pPr>
            <a:r>
              <a:rPr lang="en-US" sz="4000" dirty="0">
                <a:cs typeface="David" pitchFamily="34" charset="-79"/>
              </a:rPr>
              <a:t> </a:t>
            </a:r>
          </a:p>
          <a:p>
            <a:pPr algn="ctr">
              <a:buNone/>
            </a:pPr>
            <a:endParaRPr lang="en-US" sz="4000" dirty="0">
              <a:cs typeface="David" pitchFamily="34" charset="-79"/>
            </a:endParaRPr>
          </a:p>
          <a:p>
            <a:pPr algn="ctr">
              <a:buNone/>
            </a:pPr>
            <a:r>
              <a:rPr lang="en-US" sz="4600" i="1" dirty="0">
                <a:cs typeface="David" pitchFamily="34" charset="-79"/>
              </a:rPr>
              <a:t>Monitoring and Evaluating Small-scale Irrigation Schemes in Northern Ethiopia</a:t>
            </a:r>
          </a:p>
          <a:p>
            <a:pPr algn="ctr">
              <a:buNone/>
            </a:pPr>
            <a:endParaRPr lang="en-US" sz="4200" dirty="0">
              <a:cs typeface="David" pitchFamily="34" charset="-79"/>
            </a:endParaRPr>
          </a:p>
          <a:p>
            <a:pPr algn="ctr">
              <a:buNone/>
            </a:pPr>
            <a:r>
              <a:rPr lang="en-US" sz="3400" dirty="0">
                <a:cs typeface="David" pitchFamily="34" charset="-79"/>
              </a:rPr>
              <a:t>By: </a:t>
            </a:r>
            <a:r>
              <a:rPr lang="en-US" sz="3400" i="1" dirty="0">
                <a:cs typeface="David" pitchFamily="34" charset="-79"/>
              </a:rPr>
              <a:t>Amina Abdelkadir Mohammedshum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167"/>
          <a:stretch/>
        </p:blipFill>
        <p:spPr bwMode="auto">
          <a:xfrm>
            <a:off x="1676229" y="6203886"/>
            <a:ext cx="547658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2900" y="-261255"/>
            <a:ext cx="9829800" cy="3080655"/>
            <a:chOff x="0" y="-5060"/>
            <a:chExt cx="13086" cy="40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9500" r="-298" b="14606"/>
            <a:stretch/>
          </p:blipFill>
          <p:spPr bwMode="auto">
            <a:xfrm>
              <a:off x="420" y="-4797"/>
              <a:ext cx="12246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" y="-4521"/>
              <a:ext cx="126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4410"/>
              <a:ext cx="4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" y="-4521"/>
              <a:ext cx="23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" y="-4406"/>
              <a:ext cx="29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" y="-4395"/>
              <a:ext cx="29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" y="-4291"/>
              <a:ext cx="4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-4292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-4517"/>
              <a:ext cx="2471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" y="-4322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" y="-4435"/>
              <a:ext cx="38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0" y="-5060"/>
              <a:ext cx="360" cy="2"/>
              <a:chOff x="0" y="-5060"/>
              <a:chExt cx="360" cy="2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0" y="-5060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2726" y="-5060"/>
              <a:ext cx="360" cy="2"/>
              <a:chOff x="12726" y="-5060"/>
              <a:chExt cx="360" cy="2"/>
            </a:xfrm>
          </p:grpSpPr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12726" y="-5060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-27409" y="5657738"/>
            <a:ext cx="917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Research meeting, October 12, 2023,  University of Twente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220952"/>
            <a:ext cx="1600029" cy="637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61A8F4-5CA9-4BAA-9EB3-A80743055BA4}"/>
              </a:ext>
            </a:extLst>
          </p:cNvPr>
          <p:cNvSpPr/>
          <p:nvPr/>
        </p:nvSpPr>
        <p:spPr>
          <a:xfrm>
            <a:off x="457200" y="5027961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>
                <a:cs typeface="David" pitchFamily="34" charset="-79"/>
              </a:rPr>
              <a:t>Supervisors: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</a:t>
            </a:r>
            <a:r>
              <a:rPr lang="nl-NL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ir.Christiaan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van der Tol,</a:t>
            </a:r>
            <a:r>
              <a:rPr lang="en-US" sz="1600" i="1" dirty="0">
                <a:cs typeface="David" pitchFamily="34" charset="-79"/>
              </a:rPr>
              <a:t> </a:t>
            </a:r>
            <a:r>
              <a:rPr lang="nl-NL" sz="1600" i="1" dirty="0">
                <a:cs typeface="David" pitchFamily="34" charset="-79"/>
              </a:rPr>
              <a:t>Dr.ir. Chris Mannaerts, Dr. Ben Maathuis , Dr. Daniel </a:t>
            </a:r>
            <a:r>
              <a:rPr lang="nl-NL" sz="1600" i="1" dirty="0" err="1">
                <a:cs typeface="David" pitchFamily="34" charset="-79"/>
              </a:rPr>
              <a:t>Teka</a:t>
            </a:r>
            <a:r>
              <a:rPr lang="nl-NL" sz="1600" i="1" dirty="0">
                <a:cs typeface="David" pitchFamily="34" charset="-79"/>
              </a:rPr>
              <a:t> </a:t>
            </a:r>
            <a:endParaRPr lang="en-US" sz="1600" i="1" dirty="0"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5029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sz="6400" b="1" dirty="0">
                <a:cs typeface="Times New Roman" panose="02020603050405020304" pitchFamily="18" charset="0"/>
              </a:rPr>
              <a:t>Field activities</a:t>
            </a:r>
          </a:p>
          <a:p>
            <a:pPr lvl="0" algn="just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 selection for a small-scale irrigation scheme in the </a:t>
            </a:r>
            <a:r>
              <a:rPr lang="en-US" sz="6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Zamra</a:t>
            </a: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catchment was conducted.</a:t>
            </a:r>
          </a:p>
          <a:p>
            <a:pPr lvl="0" algn="just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collection was conducted through a socio-economic survey, focus group discussions (FGD), and key informants interview (KII).</a:t>
            </a:r>
          </a:p>
          <a:p>
            <a:pPr lvl="0" algn="just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Soil moisture sensors and a Hobo weather station were installed.</a:t>
            </a:r>
          </a:p>
          <a:p>
            <a:pPr lvl="0" algn="just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 soil analysis was conducted at two sites, Gerebehiwane (traditional diversion) and Gojibere (modern diversion), where soil moisture sensors were installed.</a:t>
            </a:r>
          </a:p>
          <a:p>
            <a:pPr lvl="0" algn="just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Ground truth data were collected for classification, and information on water use (depth of water applied) was gathered to calculate crop water productivity.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Overview of PhD progress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029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sz="6400" b="1" dirty="0">
                <a:cs typeface="Times New Roman" panose="02020603050405020304" pitchFamily="18" charset="0"/>
              </a:rPr>
              <a:t>Paper presented and published</a:t>
            </a:r>
          </a:p>
          <a:p>
            <a:pPr algn="just">
              <a:lnSpc>
                <a:spcPct val="210000"/>
              </a:lnSpc>
              <a:buFont typeface="Wingdings" panose="05000000000000000000" pitchFamily="2" charset="2"/>
              <a:buChar char="§"/>
            </a:pPr>
            <a:r>
              <a:rPr lang="en-US" sz="5600" dirty="0">
                <a:cs typeface="Times New Roman" panose="02020603050405020304" pitchFamily="18" charset="0"/>
              </a:rPr>
              <a:t>Mohammedshum, A.A., Mannaerts, C.M., Maathuis, B.H.P., &amp; Teka, D. Characterize small-scale irrigation schemes in Northern Ethiopia based on socioeconomic, technical, and institutional aspects. International Conference on Environment and Society, Florida, United States, November 22-23, 2021. </a:t>
            </a:r>
            <a:r>
              <a:rPr lang="en-US" sz="5600" dirty="0">
                <a:hlinkClick r:id="rId2"/>
              </a:rPr>
              <a:t>(Link)</a:t>
            </a:r>
            <a:endParaRPr lang="en-US" sz="5600" dirty="0">
              <a:cs typeface="Times New Roman" panose="02020603050405020304" pitchFamily="18" charset="0"/>
            </a:endParaRPr>
          </a:p>
          <a:p>
            <a:pPr algn="just">
              <a:lnSpc>
                <a:spcPct val="210000"/>
              </a:lnSpc>
              <a:buFont typeface="Wingdings" panose="05000000000000000000" pitchFamily="2" charset="2"/>
              <a:buChar char="§"/>
            </a:pPr>
            <a:r>
              <a:rPr lang="en-US" sz="5600" dirty="0">
                <a:cs typeface="Times New Roman" panose="02020603050405020304" pitchFamily="18" charset="0"/>
              </a:rPr>
              <a:t>Mohammedshum, A.A., Maathuis, B.H.P., Mannaerts, C.M., &amp; Teka, D. (2022). Evaluating the performance of EO-based approaches for mapping small-scale irrigation areas in Northern Ethiopia. NAC 2022 conference on Earth and Environmental Sciences at Van der </a:t>
            </a:r>
            <a:r>
              <a:rPr lang="en-US" sz="5600" dirty="0" err="1">
                <a:cs typeface="Times New Roman" panose="02020603050405020304" pitchFamily="18" charset="0"/>
              </a:rPr>
              <a:t>Valk</a:t>
            </a:r>
            <a:r>
              <a:rPr lang="en-US" sz="5600" dirty="0">
                <a:cs typeface="Times New Roman" panose="02020603050405020304" pitchFamily="18" charset="0"/>
              </a:rPr>
              <a:t> Hotel Utrecht, the Netherlands, from September 5-6, 2022. </a:t>
            </a:r>
            <a:r>
              <a:rPr lang="en-US" sz="5600" dirty="0">
                <a:hlinkClick r:id="rId3"/>
              </a:rPr>
              <a:t>(Link)</a:t>
            </a:r>
            <a:endParaRPr lang="en-US" sz="5600" dirty="0">
              <a:cs typeface="Times New Roman" panose="02020603050405020304" pitchFamily="18" charset="0"/>
            </a:endParaRPr>
          </a:p>
          <a:p>
            <a:pPr algn="just">
              <a:lnSpc>
                <a:spcPct val="210000"/>
              </a:lnSpc>
              <a:buFont typeface="Wingdings" panose="05000000000000000000" pitchFamily="2" charset="2"/>
              <a:buChar char="§"/>
            </a:pPr>
            <a:r>
              <a:rPr lang="en-US" sz="5600" dirty="0">
                <a:cs typeface="Times New Roman" panose="02020603050405020304" pitchFamily="18" charset="0"/>
              </a:rPr>
              <a:t>Mohammedshum, A.A.; Mannaerts, C.M.; Maathuis, B.H.P.; Teka, D. Integrating Socioeconomic Biophysical and Institutional Factors for Evaluating Small-Scale Irrigation Schemes in Northern Ethiopia. Sustainability 2023, 15, 1704. </a:t>
            </a:r>
            <a:r>
              <a:rPr lang="en-US" sz="5600" dirty="0">
                <a:cs typeface="Times New Roman" panose="02020603050405020304" pitchFamily="18" charset="0"/>
                <a:hlinkClick r:id="rId4"/>
              </a:rPr>
              <a:t>https://doi.org/10.3390/su15021704</a:t>
            </a:r>
            <a:r>
              <a:rPr lang="en-US" sz="56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Overview of PhD progress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3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502919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Paper submitted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Mapping Small-Scale Irrigation Areas Using Expert Decision Rules and the Random Forest Classifier in Northern Ethiopia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submitted to the </a:t>
            </a:r>
            <a:r>
              <a:rPr lang="en-US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Journal, under review</a:t>
            </a:r>
            <a:r>
              <a:rPr lang="en-US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Paper on preparation</a:t>
            </a:r>
            <a:endParaRPr lang="en-US" sz="1800" b="1" i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Evaluation of irrigation scheme performances using the Triple sensor approach in the Zamra catchment.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Optional to include in the thesis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dirty="0">
                <a:effectLst/>
                <a:ea typeface="Calibri" panose="020F0502020204030204" pitchFamily="34" charset="0"/>
              </a:rPr>
              <a:t>Evaluating the Performance of Earth Observation (EO)-based Approaches for Mapping Small-Scale Irrigation Areas in Northern Ethiopia.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Overview of PhD progress…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799"/>
            <a:ext cx="7848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Summary of completed courses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Courses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CE0E40-398F-A2BC-F2E5-9D43E9F2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41858"/>
            <a:ext cx="5040000" cy="43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480163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Following the second article in the publication processes, the estimated finish time would be November 2023, if it is accepted.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Redo the data analysis for the third paper comments and submit the 3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paper to the journal before or in January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2024.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final thesis will be submitted to the supervisors after the publication of the third paper, the estimated time would be before April 2024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hope the public defence will occur either before or in September 2024.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7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17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effectLst/>
                <a:ea typeface="Calibri" panose="020F0502020204030204" pitchFamily="34" charset="0"/>
              </a:rPr>
              <a:t>Once I have recovered, and assuming papers 2 and 3 are accepted on time, I can proceed well</a:t>
            </a:r>
            <a:r>
              <a:rPr lang="en-US" sz="1700" dirty="0">
                <a:effectLst/>
                <a:ea typeface="Calibri" panose="020F0502020204030204" pitchFamily="34" charset="0"/>
              </a:rPr>
              <a:t>.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Plan for the next months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9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CD5EF-1A1C-FF74-C364-E606161BB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343" r="8889" b="34225"/>
          <a:stretch/>
        </p:blipFill>
        <p:spPr>
          <a:xfrm>
            <a:off x="304800" y="76200"/>
            <a:ext cx="5105370" cy="175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98BFE-39B4-A1C5-5519-0485CF0D4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>
          <a:xfrm>
            <a:off x="5410170" y="76200"/>
            <a:ext cx="3328000" cy="1752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DAF79-25BB-72AF-0B5F-3E50AC023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7045" y="4831800"/>
            <a:ext cx="2496000" cy="14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6360D-E2F9-561B-AED5-2F1B713C11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3"/>
            <a:ext cx="2286588" cy="40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232EC-75E7-FBDE-454D-92BF6E0C2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70" y="1810793"/>
            <a:ext cx="2160000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49B29-3C9D-F69F-D97A-3F6976B965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6924"/>
          <a:stretch/>
        </p:blipFill>
        <p:spPr>
          <a:xfrm>
            <a:off x="2540161" y="1828793"/>
            <a:ext cx="2743200" cy="212400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7BFF8B4-0638-13FC-7991-29D3243DEF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520"/>
          <a:stretch/>
        </p:blipFill>
        <p:spPr>
          <a:xfrm>
            <a:off x="4634046" y="3930375"/>
            <a:ext cx="1123892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D58DA0-5591-99A3-5EC3-B9BBA9234C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963" t="23333"/>
          <a:stretch/>
        </p:blipFill>
        <p:spPr>
          <a:xfrm>
            <a:off x="2181872" y="3952793"/>
            <a:ext cx="2452174" cy="2880000"/>
          </a:xfrm>
          <a:prstGeom prst="rect">
            <a:avLst/>
          </a:prstGeom>
        </p:spPr>
      </p:pic>
      <p:sp>
        <p:nvSpPr>
          <p:cNvPr id="15" name="Rectangle 14">
            <a:hlinkClick r:id="rId10" action="ppaction://hlinkfile"/>
            <a:extLst>
              <a:ext uri="{FF2B5EF4-FFF2-40B4-BE49-F238E27FC236}">
                <a16:creationId xmlns:a16="http://schemas.microsoft.com/office/drawing/2014/main" id="{55166232-5701-AE42-FFC7-EA003E53CFE8}"/>
              </a:ext>
            </a:extLst>
          </p:cNvPr>
          <p:cNvSpPr/>
          <p:nvPr/>
        </p:nvSpPr>
        <p:spPr>
          <a:xfrm rot="21398780">
            <a:off x="6770264" y="3897228"/>
            <a:ext cx="2727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Thank you!</a:t>
            </a:r>
            <a:endParaRPr lang="nl-NL" sz="2000" b="1" dirty="0"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78E3B0-8FE8-9E06-CD97-7A164EC1C0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428107"/>
            <a:ext cx="1908000" cy="1404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9F7D23-30CF-A77C-BC44-B19B542E2F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6" y="5705386"/>
            <a:ext cx="1692000" cy="952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F86B10-6D2B-717E-383D-2A907AE1D8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1046" y="4316722"/>
            <a:ext cx="1728000" cy="1226589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8A90FDDD-83E7-EA69-7C01-DC6D001E8286}"/>
              </a:ext>
            </a:extLst>
          </p:cNvPr>
          <p:cNvGrpSpPr>
            <a:grpSpLocks/>
          </p:cNvGrpSpPr>
          <p:nvPr/>
        </p:nvGrpSpPr>
        <p:grpSpPr bwMode="auto">
          <a:xfrm>
            <a:off x="-503894" y="6353175"/>
            <a:ext cx="10151788" cy="914400"/>
            <a:chOff x="-3" y="-1660"/>
            <a:chExt cx="13091" cy="1322"/>
          </a:xfrm>
        </p:grpSpPr>
        <p:pic>
          <p:nvPicPr>
            <p:cNvPr id="33" name="Picture 3">
              <a:extLst>
                <a:ext uri="{FF2B5EF4-FFF2-40B4-BE49-F238E27FC236}">
                  <a16:creationId xmlns:a16="http://schemas.microsoft.com/office/drawing/2014/main" id="{B6DB3997-F705-FEE7-CA13-B3D754887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id="{1886107E-EFED-09BD-02A7-BAAEF20A7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BDB2CD55-69B5-2F3C-019D-1C5C74787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B6FBFD-5D77-08A5-9B64-26C00DD5D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94131180-6963-DDB8-4E41-9F38E304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9796912-8F72-0A70-C9F5-9F7F2A205F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4155" y="1810793"/>
            <a:ext cx="1363767" cy="248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4E9D1-2F3E-E6D9-5526-6A14DA72C2F4}"/>
              </a:ext>
            </a:extLst>
          </p:cNvPr>
          <p:cNvSpPr txBox="1"/>
          <p:nvPr/>
        </p:nvSpPr>
        <p:spPr>
          <a:xfrm>
            <a:off x="660970" y="3399807"/>
            <a:ext cx="807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 want to express my gratitude to the EENSAT project members during that </a:t>
            </a:r>
            <a:r>
              <a:rPr lang="en-US" sz="1600">
                <a:solidFill>
                  <a:schemeClr val="bg1"/>
                </a:solidFill>
              </a:rPr>
              <a:t>difficult time.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579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PowerPoint Presentation</vt:lpstr>
      <vt:lpstr>Overview of PhD progress</vt:lpstr>
      <vt:lpstr>Overview of PhD progress</vt:lpstr>
      <vt:lpstr>Overview of PhD progress…</vt:lpstr>
      <vt:lpstr>Courses</vt:lpstr>
      <vt:lpstr>Plan for the next months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</dc:creator>
  <cp:lastModifiedBy>Mohammedshum, Amina (UT-ITC)</cp:lastModifiedBy>
  <cp:revision>184</cp:revision>
  <cp:lastPrinted>2023-10-05T09:51:49Z</cp:lastPrinted>
  <dcterms:created xsi:type="dcterms:W3CDTF">2017-09-24T23:56:56Z</dcterms:created>
  <dcterms:modified xsi:type="dcterms:W3CDTF">2023-10-12T12:27:08Z</dcterms:modified>
</cp:coreProperties>
</file>