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E4CA-0224-8B2B-3CAA-4F273538C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4BC36-6BA0-213D-A382-CB995DCE7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76F8C-680B-D509-AB7C-4A6F821A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57CE4-73DB-7B7B-A31B-D67A78E5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E4241-E250-02A7-3776-3D8E4F5F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2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AD6F-5CAD-7EEA-99B5-82382B84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F8FCA-7C4B-D259-7C23-9386F8E83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1116D-8CE1-34F8-4780-1D773252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3E8C2-C24E-C398-6821-85EBD91F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3025B-6749-C127-E5FE-DC5CAC03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18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1A655-3CDD-742F-155B-1B27AC0EB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7AE27-D80F-6919-4691-1DFB5542C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8C878-FA7D-4096-1B3A-34466F47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1FDDA-9AC3-B079-05C6-8650E51C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D754-35E9-2A84-FA56-C4B7DD32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5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50A1-B1A4-4D0F-97E6-C0644122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21BA5-E183-8AA6-1436-ABB219A82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0067A-00A2-2190-F6F0-5FF046F3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7CCF0-4505-69CD-F13F-8FD8C5DE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62C1B-8839-5768-2F27-C4D881CB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87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71D-B984-F99D-663A-F5FC04CB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790B4-FF45-373F-E612-3F5BFB716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1B3E9-1456-F6F4-0E2E-6BF2B23B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D307C-463C-882D-9F1B-49AA46B7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A61B7-4C8F-3C22-54BB-7D7AC2AB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6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9208-E522-A1EC-5D49-84650F64A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30930-564B-E672-36A9-1C6E68D41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71B8-B2E5-948C-6598-6603D8DC8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0AF55-F2D7-2177-5054-D0E90B3C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6A2B0-D27B-7D4D-244C-C0D9BDDD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2984C-7BF5-269F-0335-ECB13790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1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8EEB-41F0-0109-A87B-F5BDDB9F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28F12-F623-C3D9-C07B-43C30F9B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12621-8DB7-FC14-AD87-D550F7704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9B16A-7E40-6EFF-FE3F-8A7092D34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7B2BB6-F616-BA78-2651-9A6CA5BC9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3DC97-FED8-5108-E0E8-FE69DBAF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D6662-9DC0-A07C-E6F3-EABACDA9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CD67F-6908-430D-23F1-7D6DC55E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9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C72F-ABA5-9CE7-F03C-B3053445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37C38-6AB4-2437-A862-FC08CE0C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E34CD-2974-655F-28A9-0DA16FC4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8D8C5-711F-8490-4CCF-B569EA2B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1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89E17-DEFE-4FCF-9687-7759E936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8B5A7-B7F8-00BC-1CED-836E18E1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D1271-4BCA-379F-1235-70559D9F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C365-5E59-F0CB-BD1F-4E2A7625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4C642-3BA0-5A78-6388-8F8E77666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1A595-0295-E677-607F-60D7116F4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7EFE8-CFAF-C613-A777-5B1E9C01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92D38-3C35-5C24-E57F-016FD9AA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70590-2440-2251-1AC1-38863B8B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27D8-C76A-D9A3-6311-446E8AFD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829B1-D0C7-8444-6542-A470B91B8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CFF0E-414B-3D25-81E9-96181B614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19EE5-4ACE-7626-5380-61341FC6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4ADE7-4D98-9844-37AA-AA412083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2B0AD-1ADF-2FB6-0A99-8FFADEAA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0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21ED8-F9D3-6F3C-F4C9-B67C9DB7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8F653-E8B9-77AF-79CA-29629BBF3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9B034-305E-E92F-7C17-33765B745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8386-D60D-45F8-968A-BB23B4A3A9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A1964-407B-6F1C-CD3E-C5D7A299C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092A7-16B7-6CF6-F841-39E8D662C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C1BA-FD2F-4635-9028-C3B57D8FD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9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3598D4-34DB-EC7A-98B3-22173C9EF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886" y="337457"/>
            <a:ext cx="11408227" cy="6357257"/>
          </a:xfrm>
        </p:spPr>
        <p:txBody>
          <a:bodyPr>
            <a:normAutofit/>
          </a:bodyPr>
          <a:lstStyle/>
          <a:p>
            <a:endParaRPr lang="en-US" sz="1800" b="1" i="0" dirty="0">
              <a:solidFill>
                <a:srgbClr val="000000"/>
              </a:solidFill>
              <a:effectLst/>
              <a:latin typeface="TimesNewRomanPS-BoldMT"/>
            </a:endParaRPr>
          </a:p>
          <a:p>
            <a:endParaRPr lang="en-US" sz="1800" b="1" dirty="0">
              <a:solidFill>
                <a:srgbClr val="000000"/>
              </a:solidFill>
              <a:latin typeface="TimesNewRomanPS-BoldMT"/>
            </a:endParaRPr>
          </a:p>
          <a:p>
            <a:endParaRPr lang="en-US" sz="1800" b="1" i="0" dirty="0">
              <a:solidFill>
                <a:srgbClr val="000000"/>
              </a:solidFill>
              <a:effectLst/>
              <a:latin typeface="TimesNewRomanPS-BoldMT"/>
            </a:endParaRPr>
          </a:p>
          <a:p>
            <a:endParaRPr lang="en-US" sz="1800" b="1" dirty="0">
              <a:solidFill>
                <a:srgbClr val="000000"/>
              </a:solidFill>
              <a:latin typeface="TimesNewRomanPS-BoldMT"/>
            </a:endParaRPr>
          </a:p>
          <a:p>
            <a:endParaRPr lang="en-US" sz="1800" b="1" i="0" dirty="0">
              <a:solidFill>
                <a:srgbClr val="000000"/>
              </a:solidFill>
              <a:effectLst/>
              <a:latin typeface="TimesNewRomanPS-BoldMT"/>
            </a:endParaRPr>
          </a:p>
          <a:p>
            <a:endParaRPr lang="en-US" sz="1800" b="1" dirty="0">
              <a:solidFill>
                <a:srgbClr val="000000"/>
              </a:solidFill>
              <a:latin typeface="TimesNewRomanPS-BoldMT"/>
            </a:endParaRPr>
          </a:p>
          <a:p>
            <a:endParaRPr lang="en-US" sz="1800" b="1" dirty="0">
              <a:latin typeface="TimesNewRomanPS-BoldMT"/>
              <a:cs typeface="David" pitchFamily="34" charset="-79"/>
            </a:endParaRPr>
          </a:p>
          <a:p>
            <a:r>
              <a:rPr lang="en-US" sz="2200" b="1" dirty="0">
                <a:latin typeface="TimesNewRomanPS-BoldMT"/>
                <a:cs typeface="David" pitchFamily="34" charset="-79"/>
              </a:rPr>
              <a:t>Ethiopian Education Network to Support Agricultural Transformation (EENSAT)</a:t>
            </a:r>
            <a:endParaRPr lang="en-US" sz="2200" b="1" dirty="0">
              <a:solidFill>
                <a:srgbClr val="000000"/>
              </a:solidFill>
              <a:latin typeface="TimesNewRomanPS-BoldMT"/>
            </a:endParaRPr>
          </a:p>
          <a:p>
            <a:pPr>
              <a:lnSpc>
                <a:spcPct val="100000"/>
              </a:lnSpc>
            </a:pPr>
            <a:r>
              <a:rPr lang="en-US" sz="2200" b="1" i="0" dirty="0">
                <a:solidFill>
                  <a:srgbClr val="000000"/>
                </a:solidFill>
                <a:effectLst/>
                <a:latin typeface="TimesNewRomanPS-BoldMT"/>
              </a:rPr>
              <a:t>PhD progress report: Evaluating the level and dynamics of food insecurity in Lake Tana Sub-Basin, North-western Ethiopia</a:t>
            </a:r>
            <a:r>
              <a:rPr lang="en-US" sz="2200" b="1" dirty="0">
                <a:latin typeface="TimesNewRomanPS-BoldMT"/>
              </a:rPr>
              <a:t> </a:t>
            </a:r>
          </a:p>
          <a:p>
            <a:r>
              <a:rPr lang="en-US" sz="1900" dirty="0">
                <a:latin typeface="TimesNewRomanPS-BoldMT"/>
              </a:rPr>
              <a:t>Mame </a:t>
            </a:r>
            <a:r>
              <a:rPr lang="en-US" sz="1900" dirty="0" err="1">
                <a:latin typeface="TimesNewRomanPS-BoldMT"/>
              </a:rPr>
              <a:t>Zewga</a:t>
            </a:r>
            <a:endParaRPr lang="en-US" sz="1900" dirty="0">
              <a:latin typeface="TimesNewRomanPS-BoldMT"/>
            </a:endParaRPr>
          </a:p>
          <a:p>
            <a:r>
              <a:rPr lang="en-US" sz="1900" dirty="0">
                <a:latin typeface="TimesNewRomanPS-BoldMT"/>
              </a:rPr>
              <a:t>Promoter: Prof. Vector Jetten</a:t>
            </a:r>
          </a:p>
          <a:p>
            <a:r>
              <a:rPr lang="en-US" sz="1900" dirty="0">
                <a:latin typeface="TimesNewRomanPS-BoldMT"/>
              </a:rPr>
              <a:t>Co-promoter: Dr. Ettema Janneke</a:t>
            </a:r>
          </a:p>
          <a:p>
            <a:r>
              <a:rPr lang="en-US" sz="1900" dirty="0">
                <a:latin typeface="TimesNewRomanPS-BoldMT"/>
              </a:rPr>
              <a:t>Co-promoter: Dr. Dereje </a:t>
            </a:r>
            <a:r>
              <a:rPr lang="en-US" sz="1900" dirty="0" err="1">
                <a:latin typeface="TimesNewRomanPS-BoldMT"/>
              </a:rPr>
              <a:t>Tsegaye</a:t>
            </a:r>
            <a:r>
              <a:rPr lang="en-US" sz="1900" dirty="0">
                <a:latin typeface="TimesNewRomanPS-BoldMT"/>
              </a:rPr>
              <a:t> </a:t>
            </a:r>
            <a:endParaRPr lang="en-US" sz="1900" b="1" dirty="0">
              <a:latin typeface="TimesNewRomanPS-BoldMT"/>
            </a:endParaRPr>
          </a:p>
          <a:p>
            <a:r>
              <a:rPr lang="en-US" sz="1900" dirty="0"/>
              <a:t>                                                                                                                                       EENSAT Meeting&lt;10/12/2023&gt; Online</a:t>
            </a:r>
            <a:endParaRPr lang="en-GB" sz="1900" dirty="0"/>
          </a:p>
          <a:p>
            <a:endParaRPr lang="en-GB" b="1" dirty="0">
              <a:latin typeface="TimesNewRomanPS-BoldMT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401EFD3-89A9-034B-EA67-EB2A2D58F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5205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0E4CEB1-7B8D-E561-A53B-C67912C78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658" y="6085114"/>
            <a:ext cx="10232572" cy="72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0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51845-CC39-149D-1682-690F8EB2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2" y="158297"/>
            <a:ext cx="10515600" cy="843190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Contents</a:t>
            </a:r>
            <a:endParaRPr lang="en-GB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E45B8-939A-7C3C-BC3C-0F21C130D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1001487"/>
            <a:ext cx="11266714" cy="5491388"/>
          </a:xfrm>
        </p:spPr>
        <p:txBody>
          <a:bodyPr/>
          <a:lstStyle/>
          <a:p>
            <a:r>
              <a:rPr lang="en-GB" dirty="0">
                <a:latin typeface="TimesNewRomanPS-BoldMT"/>
              </a:rPr>
              <a:t>Current status </a:t>
            </a:r>
          </a:p>
          <a:p>
            <a:r>
              <a:rPr lang="en-GB" dirty="0">
                <a:latin typeface="TimesNewRomanPS-BoldMT"/>
              </a:rPr>
              <a:t>Challenges</a:t>
            </a:r>
          </a:p>
          <a:p>
            <a:r>
              <a:rPr lang="en-GB" dirty="0">
                <a:latin typeface="TimesNewRomanPS-BoldMT"/>
              </a:rPr>
              <a:t>TGS Course</a:t>
            </a:r>
          </a:p>
          <a:p>
            <a:r>
              <a:rPr lang="en-GB" dirty="0">
                <a:latin typeface="TimesNewRomanPS-BoldMT"/>
              </a:rPr>
              <a:t>Tasks to be completed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A25F02-4411-219E-5AA3-3B7987942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58" y="6085114"/>
            <a:ext cx="10232572" cy="72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7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43D5-6258-4A0A-994F-99A84A45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29" y="136526"/>
            <a:ext cx="10515600" cy="962932"/>
          </a:xfrm>
        </p:spPr>
        <p:txBody>
          <a:bodyPr>
            <a:normAutofit/>
          </a:bodyPr>
          <a:lstStyle/>
          <a:p>
            <a:r>
              <a:rPr lang="en-GB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Current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02405-17A2-5081-7612-FCB200564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25286"/>
            <a:ext cx="10972800" cy="5486400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  Objective 1: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rural household’s food security situation in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Libokemkem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Ebinat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District, Northwestern Ethiopia: A Multidimensional analysis  </a:t>
            </a:r>
            <a:endParaRPr lang="en-US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Is Under Review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Objective 2: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Quantifying the effect of soil erosion on food security in the sub-watershed of Lake Tana, Northwestern Ethiopia: an application of the Open-LISEM Model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Work in progress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Objective 3:</a:t>
            </a:r>
            <a:r>
              <a:rPr lang="en-US" sz="1800" dirty="0"/>
              <a:t> Assess drought situation and its effect on food security using SPI and Standard precipitation and SPEI in Northwestern Ethiopia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/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Work in progress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FAE6E-F5E9-5225-3F94-5EBC0DEF7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58" y="6085114"/>
            <a:ext cx="10232572" cy="72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0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05F24-40E2-B430-1B90-C5A9E70F1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1886"/>
            <a:ext cx="11212286" cy="6128657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Challenges</a:t>
            </a:r>
          </a:p>
          <a:p>
            <a:pPr marL="0" indent="0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NewRomanPS-Bold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TimesNewRomanPS-BoldMT"/>
              </a:rPr>
              <a:t> Political Instability in the region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TGS Course</a:t>
            </a:r>
          </a:p>
          <a:p>
            <a:pPr marL="0" indent="0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NewRomanPS-Bold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TimesNewRomanPS-BoldMT"/>
              </a:rPr>
              <a:t> More than 28 ECTS collected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035D03-59AD-A540-252A-EE54E2262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58" y="6085114"/>
            <a:ext cx="10232572" cy="72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2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FB154AA-6B89-E390-104D-9A06C04F6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66137"/>
              </p:ext>
            </p:extLst>
          </p:nvPr>
        </p:nvGraphicFramePr>
        <p:xfrm>
          <a:off x="141514" y="1349828"/>
          <a:ext cx="11908972" cy="542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160061826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12715842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463089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923949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1870307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461942816"/>
                    </a:ext>
                  </a:extLst>
                </a:gridCol>
                <a:gridCol w="674914">
                  <a:extLst>
                    <a:ext uri="{9D8B030D-6E8A-4147-A177-3AD203B41FA5}">
                      <a16:colId xmlns:a16="http://schemas.microsoft.com/office/drawing/2014/main" val="2099827825"/>
                    </a:ext>
                  </a:extLst>
                </a:gridCol>
                <a:gridCol w="642257">
                  <a:extLst>
                    <a:ext uri="{9D8B030D-6E8A-4147-A177-3AD203B41FA5}">
                      <a16:colId xmlns:a16="http://schemas.microsoft.com/office/drawing/2014/main" val="870378280"/>
                    </a:ext>
                  </a:extLst>
                </a:gridCol>
                <a:gridCol w="598714">
                  <a:extLst>
                    <a:ext uri="{9D8B030D-6E8A-4147-A177-3AD203B41FA5}">
                      <a16:colId xmlns:a16="http://schemas.microsoft.com/office/drawing/2014/main" val="1785182979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37095636"/>
                    </a:ext>
                  </a:extLst>
                </a:gridCol>
                <a:gridCol w="566057">
                  <a:extLst>
                    <a:ext uri="{9D8B030D-6E8A-4147-A177-3AD203B41FA5}">
                      <a16:colId xmlns:a16="http://schemas.microsoft.com/office/drawing/2014/main" val="166435160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701731112"/>
                    </a:ext>
                  </a:extLst>
                </a:gridCol>
                <a:gridCol w="576942">
                  <a:extLst>
                    <a:ext uri="{9D8B030D-6E8A-4147-A177-3AD203B41FA5}">
                      <a16:colId xmlns:a16="http://schemas.microsoft.com/office/drawing/2014/main" val="7364977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78650239"/>
                    </a:ext>
                  </a:extLst>
                </a:gridCol>
                <a:gridCol w="566058">
                  <a:extLst>
                    <a:ext uri="{9D8B030D-6E8A-4147-A177-3AD203B41FA5}">
                      <a16:colId xmlns:a16="http://schemas.microsoft.com/office/drawing/2014/main" val="363036254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337686085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978350405"/>
                    </a:ext>
                  </a:extLst>
                </a:gridCol>
              </a:tblGrid>
              <a:tr h="573979">
                <a:tc>
                  <a:txBody>
                    <a:bodyPr/>
                    <a:lstStyle/>
                    <a:p>
                      <a:r>
                        <a:rPr lang="en-US" b="1" dirty="0"/>
                        <a:t>Activities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Nov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Jun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Jul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Aug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Oct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Nov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Feb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034385"/>
                  </a:ext>
                </a:extLst>
              </a:tr>
              <a:tr h="579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Second Objective write-up</a:t>
                      </a:r>
                      <a:endParaRPr lang="en-GB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958913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r>
                        <a:rPr lang="en-GB" sz="1700" dirty="0"/>
                        <a:t>Second</a:t>
                      </a:r>
                      <a:r>
                        <a:rPr lang="en-US" sz="1700" dirty="0"/>
                        <a:t> Objective submission and revision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254832"/>
                  </a:ext>
                </a:extLst>
              </a:tr>
              <a:tr h="646612">
                <a:tc>
                  <a:txBody>
                    <a:bodyPr/>
                    <a:lstStyle/>
                    <a:p>
                      <a:r>
                        <a:rPr lang="en-US" sz="1700" dirty="0"/>
                        <a:t>Third Objective write-up 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588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Third Objective submission and revision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28788"/>
                  </a:ext>
                </a:extLst>
              </a:tr>
              <a:tr h="438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effectLst/>
                        </a:rPr>
                        <a:t>PhD</a:t>
                      </a:r>
                      <a:r>
                        <a:rPr lang="en-GB" sz="1700" baseline="0" dirty="0">
                          <a:effectLst/>
                        </a:rPr>
                        <a:t> t</a:t>
                      </a:r>
                      <a:r>
                        <a:rPr lang="en-GB" sz="1700" dirty="0">
                          <a:effectLst/>
                        </a:rPr>
                        <a:t>hesis write-up and Thesis submission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72340"/>
                  </a:ext>
                </a:extLst>
              </a:tr>
              <a:tr h="993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effectLst/>
                        </a:rPr>
                        <a:t>Preparation for defence 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81476"/>
                  </a:ext>
                </a:extLst>
              </a:tr>
            </a:tbl>
          </a:graphicData>
        </a:graphic>
      </p:graphicFrame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9E920-30E1-CB81-724C-56E14D5C2EA5}"/>
              </a:ext>
            </a:extLst>
          </p:cNvPr>
          <p:cNvSpPr/>
          <p:nvPr/>
        </p:nvSpPr>
        <p:spPr>
          <a:xfrm rot="16200000">
            <a:off x="2661093" y="769068"/>
            <a:ext cx="201485" cy="7858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C18DFBE6-8845-763A-C74B-3346357EC896}"/>
              </a:ext>
            </a:extLst>
          </p:cNvPr>
          <p:cNvSpPr/>
          <p:nvPr/>
        </p:nvSpPr>
        <p:spPr>
          <a:xfrm rot="16200000">
            <a:off x="7072940" y="-2256117"/>
            <a:ext cx="201487" cy="68362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02363F79-01BF-1479-56AB-ED6219F42CF8}"/>
              </a:ext>
            </a:extLst>
          </p:cNvPr>
          <p:cNvSpPr/>
          <p:nvPr/>
        </p:nvSpPr>
        <p:spPr>
          <a:xfrm rot="16200000">
            <a:off x="11305389" y="868082"/>
            <a:ext cx="201487" cy="6749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470EB6-CA06-D16D-CDF6-CA1F0037C329}"/>
              </a:ext>
            </a:extLst>
          </p:cNvPr>
          <p:cNvSpPr txBox="1"/>
          <p:nvPr/>
        </p:nvSpPr>
        <p:spPr>
          <a:xfrm>
            <a:off x="2455988" y="847701"/>
            <a:ext cx="78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9E94F-838E-7BF3-C2A4-91711F249B5D}"/>
              </a:ext>
            </a:extLst>
          </p:cNvPr>
          <p:cNvSpPr txBox="1"/>
          <p:nvPr/>
        </p:nvSpPr>
        <p:spPr>
          <a:xfrm>
            <a:off x="6878722" y="836855"/>
            <a:ext cx="78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2024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F43CC0-52A6-2550-04FC-07BBA6D736F6}"/>
              </a:ext>
            </a:extLst>
          </p:cNvPr>
          <p:cNvSpPr txBox="1"/>
          <p:nvPr/>
        </p:nvSpPr>
        <p:spPr>
          <a:xfrm>
            <a:off x="11068673" y="920131"/>
            <a:ext cx="78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2025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57ADE6-CDB6-CDC0-9A33-F244BD8722C0}"/>
              </a:ext>
            </a:extLst>
          </p:cNvPr>
          <p:cNvSpPr txBox="1"/>
          <p:nvPr/>
        </p:nvSpPr>
        <p:spPr>
          <a:xfrm>
            <a:off x="217711" y="174758"/>
            <a:ext cx="78159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 to be completed</a:t>
            </a:r>
          </a:p>
        </p:txBody>
      </p:sp>
    </p:spTree>
    <p:extLst>
      <p:ext uri="{BB962C8B-B14F-4D97-AF65-F5344CB8AC3E}">
        <p14:creationId xmlns:p14="http://schemas.microsoft.com/office/powerpoint/2010/main" val="416789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AAA2B-6AD9-863B-EF9C-B85D34DDC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4" y="7261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>
                <a:latin typeface="Algerian" panose="04020705040A02060702" pitchFamily="82" charset="0"/>
              </a:rPr>
              <a:t>THANK YOU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260348-4BCD-E046-DDE1-4DA6D1222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58" y="6085114"/>
            <a:ext cx="10232572" cy="72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0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220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TimesNewRomanPS-BoldMT</vt:lpstr>
      <vt:lpstr>Wingdings</vt:lpstr>
      <vt:lpstr>Office Theme</vt:lpstr>
      <vt:lpstr>PowerPoint Presentation</vt:lpstr>
      <vt:lpstr>Contents</vt:lpstr>
      <vt:lpstr>Current status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Getaneh, Mame (UT-ITC)</dc:creator>
  <cp:lastModifiedBy>Getaneh, Mame (UT-ITC)</cp:lastModifiedBy>
  <cp:revision>7</cp:revision>
  <dcterms:created xsi:type="dcterms:W3CDTF">2023-10-13T09:12:53Z</dcterms:created>
  <dcterms:modified xsi:type="dcterms:W3CDTF">2023-10-13T11:13:51Z</dcterms:modified>
</cp:coreProperties>
</file>