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3"/>
    <p:sldMasterId id="2147483651" r:id="rId4"/>
  </p:sldMasterIdLst>
  <p:notesMasterIdLst>
    <p:notesMasterId r:id="rId13"/>
  </p:notesMasterIdLst>
  <p:sldIdLst>
    <p:sldId id="257" r:id="rId5"/>
    <p:sldId id="514" r:id="rId6"/>
    <p:sldId id="1423" r:id="rId7"/>
    <p:sldId id="1420" r:id="rId8"/>
    <p:sldId id="1422" r:id="rId9"/>
    <p:sldId id="1421" r:id="rId10"/>
    <p:sldId id="616" r:id="rId11"/>
    <p:sldId id="137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is, Claudia (UT-ITC)" initials="PC(I" lastIdx="3" clrIdx="0">
    <p:extLst>
      <p:ext uri="{19B8F6BF-5375-455C-9EA6-DF929625EA0E}">
        <p15:presenceInfo xmlns:p15="http://schemas.microsoft.com/office/powerpoint/2012/main" userId="S::c.paris@utwente.nl::76b0e789-8f4e-4ad8-acd5-f1e2a8c214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1FF00"/>
    <a:srgbClr val="EDFCCD"/>
    <a:srgbClr val="F7CCE6"/>
    <a:srgbClr val="FEE3CE"/>
    <a:srgbClr val="CEEBEC"/>
    <a:srgbClr val="68C2C3"/>
    <a:srgbClr val="02CD02"/>
    <a:srgbClr val="7308AE"/>
    <a:srgbClr val="FFAA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61" autoAdjust="0"/>
    <p:restoredTop sz="85804" autoAdjust="0"/>
  </p:normalViewPr>
  <p:slideViewPr>
    <p:cSldViewPr snapToGrid="0">
      <p:cViewPr varScale="1">
        <p:scale>
          <a:sx n="53" d="100"/>
          <a:sy n="53" d="100"/>
        </p:scale>
        <p:origin x="170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69D73-7490-4E3B-A15D-122DB5102F6D}" type="datetimeFigureOut">
              <a:rPr lang="nl-NL" smtClean="0"/>
              <a:t>12-10-2023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6B02E-E34C-4E63-AE9E-F245280E885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95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774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6B02E-E34C-4E63-AE9E-F245280E885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424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6B02E-E34C-4E63-AE9E-F245280E885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150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6B02E-E34C-4E63-AE9E-F245280E885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885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6B02E-E34C-4E63-AE9E-F245280E885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0409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275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4475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2CCAA-D45C-4101-908F-26932A252C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62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2CCAA-D45C-4101-908F-26932A252C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3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82902" y="1739900"/>
            <a:ext cx="7775378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en-US" noProof="0" dirty="0"/>
              <a:t>Click here and type the title</a:t>
            </a:r>
          </a:p>
        </p:txBody>
      </p:sp>
      <p:pic>
        <p:nvPicPr>
          <p:cNvPr id="10" name="Picture 5" descr="UT_ITC powerpoint sheet small_2"/>
          <p:cNvPicPr>
            <a:picLocks noChangeAspect="1" noChangeArrowheads="1"/>
          </p:cNvPicPr>
          <p:nvPr userDrawn="1"/>
        </p:nvPicPr>
        <p:blipFill>
          <a:blip r:embed="rId2" cstate="print"/>
          <a:srcRect t="1814"/>
          <a:stretch>
            <a:fillRect/>
          </a:stretch>
        </p:blipFill>
        <p:spPr bwMode="auto">
          <a:xfrm>
            <a:off x="0" y="278769"/>
            <a:ext cx="977900" cy="4950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27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tandard">
    <p:bg>
      <p:bgPr>
        <a:gradFill flip="none" rotWithShape="1">
          <a:gsLst>
            <a:gs pos="0">
              <a:srgbClr val="226297"/>
            </a:gs>
            <a:gs pos="97000">
              <a:srgbClr val="02094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56"/>
            <a:ext cx="9144000" cy="925975"/>
          </a:xfrm>
          <a:prstGeom prst="rect">
            <a:avLst/>
          </a:prstGeom>
        </p:spPr>
      </p:pic>
      <p:cxnSp>
        <p:nvCxnSpPr>
          <p:cNvPr id="7" name="Connettore 1 11"/>
          <p:cNvCxnSpPr>
            <a:cxnSpLocks noChangeShapeType="1"/>
            <a:stCxn id="12" idx="3"/>
          </p:cNvCxnSpPr>
          <p:nvPr userDrawn="1"/>
        </p:nvCxnSpPr>
        <p:spPr bwMode="auto">
          <a:xfrm flipV="1">
            <a:off x="507206" y="6508750"/>
            <a:ext cx="8297069" cy="0"/>
          </a:xfrm>
          <a:prstGeom prst="line">
            <a:avLst/>
          </a:prstGeom>
          <a:noFill/>
          <a:ln w="12700" algn="ctr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sp>
        <p:nvSpPr>
          <p:cNvPr id="8" name="Segnaposto numero diapositiva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107E042-4478-4BDD-9E99-A67499B1371D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9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it-IT" dirty="0"/>
              <a:t>C. Paris, L. Bruzzone</a:t>
            </a:r>
          </a:p>
        </p:txBody>
      </p:sp>
      <p:sp>
        <p:nvSpPr>
          <p:cNvPr id="14" name="Titolo 13"/>
          <p:cNvSpPr>
            <a:spLocks noGrp="1"/>
          </p:cNvSpPr>
          <p:nvPr>
            <p:ph type="title" hasCustomPrompt="1"/>
          </p:nvPr>
        </p:nvSpPr>
        <p:spPr>
          <a:xfrm>
            <a:off x="838200" y="304800"/>
            <a:ext cx="7391400" cy="563562"/>
          </a:xfrm>
        </p:spPr>
        <p:txBody>
          <a:bodyPr/>
          <a:lstStyle>
            <a:lvl1pPr>
              <a:defRPr sz="2100" baseline="0"/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2" hasCustomPrompt="1"/>
          </p:nvPr>
        </p:nvSpPr>
        <p:spPr>
          <a:xfrm>
            <a:off x="432000" y="1219200"/>
            <a:ext cx="8280000" cy="504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text and </a:t>
            </a:r>
            <a:r>
              <a:rPr lang="it-IT" dirty="0" err="1"/>
              <a:t>content</a:t>
            </a:r>
            <a:endParaRPr lang="it-IT" dirty="0"/>
          </a:p>
        </p:txBody>
      </p:sp>
      <p:sp>
        <p:nvSpPr>
          <p:cNvPr id="10" name="CasellaDiTesto 2"/>
          <p:cNvSpPr txBox="1"/>
          <p:nvPr userDrawn="1"/>
        </p:nvSpPr>
        <p:spPr>
          <a:xfrm>
            <a:off x="483395" y="6537328"/>
            <a:ext cx="1651397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50" dirty="0">
                <a:solidFill>
                  <a:schemeClr val="tx2"/>
                </a:solidFill>
                <a:cs typeface="+mn-cs"/>
              </a:rPr>
              <a:t>University of Trento, Italy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94" y="6428324"/>
            <a:ext cx="404813" cy="37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761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, no line 2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96D49-DAE3-40DE-93E0-41688E0A5016}" type="slidenum">
              <a:rPr lang="nl-NL" smtClean="0">
                <a:solidFill>
                  <a:srgbClr val="000000"/>
                </a:solidFill>
              </a:rPr>
              <a:pPr/>
              <a:t>‹#›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15"/>
          </p:nvPr>
        </p:nvSpPr>
        <p:spPr>
          <a:xfrm>
            <a:off x="7572375" y="6402388"/>
            <a:ext cx="936625" cy="476250"/>
          </a:xfrm>
        </p:spPr>
        <p:txBody>
          <a:bodyPr/>
          <a:lstStyle/>
          <a:p>
            <a:endParaRPr lang="nl-NL">
              <a:solidFill>
                <a:srgbClr val="000000"/>
              </a:solidFill>
            </a:endParaRPr>
          </a:p>
        </p:txBody>
      </p:sp>
      <p:pic>
        <p:nvPicPr>
          <p:cNvPr id="10" name="Picture 2" descr="P:\Universiteit Twente\Verkenningsfase 2008\Information Technology\Specifications\Logoset Universiteit Twente\04-07-09 Universiteit Twente Logoset ENG NL\Universiteit Twente Logoset ENG NL\RGB\WMF\UT_Logo_Black_EN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664" y="6333197"/>
            <a:ext cx="2019600" cy="401995"/>
          </a:xfrm>
          <a:prstGeom prst="rect">
            <a:avLst/>
          </a:prstGeom>
          <a:noFill/>
        </p:spPr>
      </p:pic>
      <p:pic>
        <p:nvPicPr>
          <p:cNvPr id="11" name="Picture 4" descr="Itc_logo transpar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6010275"/>
            <a:ext cx="508000" cy="593725"/>
          </a:xfrm>
          <a:prstGeom prst="rect">
            <a:avLst/>
          </a:prstGeom>
          <a:noFill/>
        </p:spPr>
      </p:pic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088982" y="396770"/>
            <a:ext cx="7776000" cy="734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2500"/>
              </a:lnSpc>
              <a:spcBef>
                <a:spcPts val="624"/>
              </a:spcBef>
              <a:defRPr sz="2600" cap="all" baseline="0"/>
            </a:lvl1pPr>
          </a:lstStyle>
          <a:p>
            <a:r>
              <a:rPr lang="en-US" dirty="0"/>
              <a:t>Click here and type the title </a:t>
            </a:r>
          </a:p>
        </p:txBody>
      </p:sp>
    </p:spTree>
    <p:extLst>
      <p:ext uri="{BB962C8B-B14F-4D97-AF65-F5344CB8AC3E}">
        <p14:creationId xmlns:p14="http://schemas.microsoft.com/office/powerpoint/2010/main" val="209964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DF5FA-75A1-3B8C-79A2-871A85C493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4975" y="5912568"/>
            <a:ext cx="2686051" cy="887565"/>
          </a:xfrm>
          <a:prstGeom prst="rect">
            <a:avLst/>
          </a:prstGeom>
        </p:spPr>
      </p:pic>
      <p:pic>
        <p:nvPicPr>
          <p:cNvPr id="7" name="Picture 5" descr="UT_ITC powerpoint sheet small_2">
            <a:extLst>
              <a:ext uri="{FF2B5EF4-FFF2-40B4-BE49-F238E27FC236}">
                <a16:creationId xmlns:a16="http://schemas.microsoft.com/office/drawing/2014/main" id="{368B813D-5778-4A19-BD6E-80864570E0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/>
          <a:srcRect t="1814"/>
          <a:stretch>
            <a:fillRect/>
          </a:stretch>
        </p:blipFill>
        <p:spPr bwMode="auto">
          <a:xfrm>
            <a:off x="0" y="365126"/>
            <a:ext cx="977900" cy="495045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5850" y="365126"/>
            <a:ext cx="7429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850" y="1825625"/>
            <a:ext cx="7429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2CCAA-D45C-4101-908F-26932A252C2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56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72" r:id="rId3"/>
    <p:sldLayoutId id="2147483673" r:id="rId4"/>
    <p:sldLayoutId id="214748367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F74953-8566-4ECC-97CE-2352B460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2" t="27800" r="66652" b="396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867DF-2A60-4FEF-89B6-15EE358D42AF}"/>
              </a:ext>
            </a:extLst>
          </p:cNvPr>
          <p:cNvSpPr txBox="1"/>
          <p:nvPr/>
        </p:nvSpPr>
        <p:spPr>
          <a:xfrm>
            <a:off x="1287378" y="1420521"/>
            <a:ext cx="65692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PhD Progress Report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91646D-F554-4093-95B1-A343904F6CB9}"/>
              </a:ext>
            </a:extLst>
          </p:cNvPr>
          <p:cNvSpPr txBox="1"/>
          <p:nvPr/>
        </p:nvSpPr>
        <p:spPr>
          <a:xfrm>
            <a:off x="2044189" y="4164301"/>
            <a:ext cx="5286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Tegegne Molla</a:t>
            </a:r>
            <a:endParaRPr lang="nl-NL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B39A8C-8BDC-45D2-A852-4EB08767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2CCAA-D45C-4101-908F-26932A252C23}" type="slidenum">
              <a:rPr lang="nl-NL" smtClean="0"/>
              <a:t>1</a:t>
            </a:fld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3B256-7231-41A6-23D8-7006E89F3A84}"/>
              </a:ext>
            </a:extLst>
          </p:cNvPr>
          <p:cNvSpPr txBox="1"/>
          <p:nvPr/>
        </p:nvSpPr>
        <p:spPr>
          <a:xfrm>
            <a:off x="7377830" y="6443292"/>
            <a:ext cx="1668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ylfaen" panose="010A050205030603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12 October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03958-B61F-4192-BF17-359C0E332CF3}"/>
              </a:ext>
            </a:extLst>
          </p:cNvPr>
          <p:cNvSpPr/>
          <p:nvPr/>
        </p:nvSpPr>
        <p:spPr>
          <a:xfrm>
            <a:off x="3671755" y="5187985"/>
            <a:ext cx="46799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Promotor: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Prof. Andy Nelson</a:t>
            </a:r>
          </a:p>
          <a:p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Co-promotors: 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Prof. Louise Willemen</a:t>
            </a:r>
          </a:p>
          <a:p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Dr.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Derege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Tsegaye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2C8EE-2DFE-4B29-85A2-DB92B99ED40A}"/>
              </a:ext>
            </a:extLst>
          </p:cNvPr>
          <p:cNvSpPr txBox="1"/>
          <p:nvPr/>
        </p:nvSpPr>
        <p:spPr>
          <a:xfrm>
            <a:off x="1553973" y="2871267"/>
            <a:ext cx="6569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Title: Empirical Assessments of Local Ecosystem  	    Service Flows in Rural Mosaic Landscapes</a:t>
            </a:r>
            <a:endParaRPr lang="en-US" sz="24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29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631846-EFFA-4F49-82AF-67D3C42F8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775" y="1479499"/>
            <a:ext cx="1788175" cy="1123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BF5227-32FD-46BA-AB25-A6BADD443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465" y="1407784"/>
            <a:ext cx="1742004" cy="1306504"/>
          </a:xfrm>
          <a:prstGeom prst="rect">
            <a:avLst/>
          </a:prstGeom>
        </p:spPr>
      </p:pic>
      <p:sp>
        <p:nvSpPr>
          <p:cNvPr id="5" name="TextBox 10"/>
          <p:cNvSpPr txBox="1"/>
          <p:nvPr/>
        </p:nvSpPr>
        <p:spPr>
          <a:xfrm>
            <a:off x="999518" y="921364"/>
            <a:ext cx="7144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Ecosystem services: Nature’s benefits to people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B6CC347-98D1-4B47-8AD5-ABC4DDBC0DE8}"/>
              </a:ext>
            </a:extLst>
          </p:cNvPr>
          <p:cNvSpPr txBox="1">
            <a:spLocks noChangeArrowheads="1"/>
          </p:cNvSpPr>
          <p:nvPr/>
        </p:nvSpPr>
        <p:spPr>
          <a:xfrm>
            <a:off x="153172" y="3835791"/>
            <a:ext cx="2797296" cy="15626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defTabSz="1451519">
              <a:lnSpc>
                <a:spcPct val="80000"/>
              </a:lnSpc>
              <a:defRPr sz="1350" b="1">
                <a:latin typeface="+mj-lt"/>
                <a:cs typeface="Calibri" panose="020F0502020204030204" pitchFamily="34" charset="0"/>
              </a:defRPr>
            </a:lvl1pPr>
            <a:lvl2pPr marL="725759" defTabSz="1451519">
              <a:defRPr sz="2857"/>
            </a:lvl2pPr>
            <a:lvl3pPr marL="1451519" defTabSz="1451519">
              <a:defRPr sz="2857"/>
            </a:lvl3pPr>
            <a:lvl4pPr marL="2177278" defTabSz="1451519">
              <a:defRPr sz="2857"/>
            </a:lvl4pPr>
            <a:lvl5pPr marL="2903037" defTabSz="1451519">
              <a:defRPr sz="2857"/>
            </a:lvl5pPr>
            <a:lvl6pPr marL="3628796" defTabSz="1451519">
              <a:defRPr sz="2857"/>
            </a:lvl6pPr>
            <a:lvl7pPr marL="4354556" defTabSz="1451519">
              <a:defRPr sz="2857"/>
            </a:lvl7pPr>
            <a:lvl8pPr marL="5080315" defTabSz="1451519">
              <a:defRPr sz="2857"/>
            </a:lvl8pPr>
            <a:lvl9pPr marL="5806074" defTabSz="1451519">
              <a:defRPr sz="2857"/>
            </a:lvl9pPr>
          </a:lstStyle>
          <a:p>
            <a:r>
              <a:rPr lang="en-US" sz="1700" dirty="0">
                <a:latin typeface="+mn-lt"/>
              </a:rPr>
              <a:t> Goods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latin typeface="+mn-lt"/>
              </a:rPr>
              <a:t>Food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latin typeface="+mn-lt"/>
              </a:rPr>
              <a:t>Water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C00000"/>
                </a:solidFill>
                <a:latin typeface="+mn-lt"/>
              </a:rPr>
              <a:t>Materials (grass biomass)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latin typeface="+mn-lt"/>
              </a:rPr>
              <a:t>Genetic resources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latin typeface="+mn-lt"/>
              </a:rPr>
              <a:t>Medicinal resources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latin typeface="+mn-lt"/>
              </a:rPr>
              <a:t>Ornamental resources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0E58576-6584-45DD-A2E7-C42F4A48B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624" y="3822979"/>
            <a:ext cx="3039376" cy="16619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759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519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278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3037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796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556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0315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6074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cs typeface="Calibri" panose="020F0502020204030204" pitchFamily="34" charset="0"/>
              </a:rPr>
              <a:t>Cultural (Experiences)</a:t>
            </a:r>
          </a:p>
          <a:p>
            <a:pPr marL="214269" indent="-21426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Aesthetic enjoyment</a:t>
            </a:r>
          </a:p>
          <a:p>
            <a:pPr marL="214269" indent="-21426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rgbClr val="C00000"/>
                </a:solidFill>
                <a:cs typeface="Calibri" panose="020F0502020204030204" pitchFamily="34" charset="0"/>
              </a:rPr>
              <a:t>Nature tourism &amp; recreation</a:t>
            </a:r>
          </a:p>
          <a:p>
            <a:pPr marL="214269" indent="-21426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Inspiration for art &amp; design</a:t>
            </a:r>
          </a:p>
          <a:p>
            <a:pPr marL="214269" indent="-21426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Spiritual experience</a:t>
            </a:r>
          </a:p>
          <a:p>
            <a:pPr marL="214269" indent="-21426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Cognitive development</a:t>
            </a:r>
            <a:endParaRPr lang="nl-NL" sz="1700" b="1" dirty="0"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FD1142-988C-4380-AEDC-8B5B1D1B946F}"/>
              </a:ext>
            </a:extLst>
          </p:cNvPr>
          <p:cNvSpPr txBox="1"/>
          <p:nvPr/>
        </p:nvSpPr>
        <p:spPr>
          <a:xfrm>
            <a:off x="6854024" y="6271756"/>
            <a:ext cx="2194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759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519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278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3037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796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556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0315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6074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latin typeface="+mj-lt"/>
              </a:rPr>
              <a:t>TEEB, 2010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A50823-27DC-4A26-9AA0-62D4E546496B}"/>
              </a:ext>
            </a:extLst>
          </p:cNvPr>
          <p:cNvSpPr/>
          <p:nvPr/>
        </p:nvSpPr>
        <p:spPr>
          <a:xfrm>
            <a:off x="2950467" y="3822979"/>
            <a:ext cx="3160152" cy="26613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759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1519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7278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3037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8796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4556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0315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6074" algn="l" defTabSz="1451519" rtl="0" eaLnBrk="1" latinLnBrk="0" hangingPunct="1">
              <a:defRPr sz="28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700" b="1" dirty="0">
                <a:cs typeface="Calibri" panose="020F0502020204030204" pitchFamily="34" charset="0"/>
              </a:rPr>
              <a:t>Regulating (Processes)</a:t>
            </a:r>
            <a:endParaRPr lang="en-US" sz="1700" b="1" i="1" dirty="0">
              <a:cs typeface="Calibri" panose="020F0502020204030204" pitchFamily="34" charset="0"/>
            </a:endParaRP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Air quality regulation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rgbClr val="C00000"/>
                </a:solidFill>
                <a:cs typeface="Calibri" panose="020F0502020204030204" pitchFamily="34" charset="0"/>
              </a:rPr>
              <a:t>Climate regulation (local)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Moderation of extreme events 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Regulation of water flows 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Waste treatment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rgbClr val="C00000"/>
                </a:solidFill>
                <a:cs typeface="Calibri" panose="020F0502020204030204" pitchFamily="34" charset="0"/>
              </a:rPr>
              <a:t>Soil erosion retention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Maintenance of soil fertility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rgbClr val="C00000"/>
                </a:solidFill>
                <a:cs typeface="Calibri" panose="020F0502020204030204" pitchFamily="34" charset="0"/>
              </a:rPr>
              <a:t>Crop pollination</a:t>
            </a:r>
          </a:p>
          <a:p>
            <a:pPr marL="214269" indent="-214269" defTabSz="17855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700" b="1" dirty="0">
                <a:cs typeface="Calibri" panose="020F0502020204030204" pitchFamily="34" charset="0"/>
              </a:rPr>
              <a:t>Biological control  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4BB84D32-A44E-49F5-BBA0-D3F47EE24CE4}"/>
              </a:ext>
            </a:extLst>
          </p:cNvPr>
          <p:cNvSpPr txBox="1"/>
          <p:nvPr/>
        </p:nvSpPr>
        <p:spPr>
          <a:xfrm>
            <a:off x="1230806" y="271067"/>
            <a:ext cx="316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Introduction</a:t>
            </a:r>
          </a:p>
        </p:txBody>
      </p:sp>
      <p:sp>
        <p:nvSpPr>
          <p:cNvPr id="24" name="Rettangolo 9">
            <a:extLst>
              <a:ext uri="{FF2B5EF4-FFF2-40B4-BE49-F238E27FC236}">
                <a16:creationId xmlns:a16="http://schemas.microsoft.com/office/drawing/2014/main" id="{549448BB-29A0-45B7-A947-6E941B5115A5}"/>
              </a:ext>
            </a:extLst>
          </p:cNvPr>
          <p:cNvSpPr/>
          <p:nvPr/>
        </p:nvSpPr>
        <p:spPr>
          <a:xfrm flipV="1">
            <a:off x="1041162" y="817975"/>
            <a:ext cx="8102837" cy="492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B533F-90DD-4D78-907E-02DF63255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624" y="2245624"/>
            <a:ext cx="1629676" cy="1497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81DBA-8B33-4085-B9CE-6C0A19F5F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032" y="1423460"/>
            <a:ext cx="1904167" cy="1269445"/>
          </a:xfrm>
          <a:prstGeom prst="rect">
            <a:avLst/>
          </a:prstGeom>
        </p:spPr>
      </p:pic>
      <p:pic>
        <p:nvPicPr>
          <p:cNvPr id="19" name="Picture 5" descr="C:\Users\WILLEM~1\AppData\Local\Temp\A_welcome_visitor._(23101201893).jpg">
            <a:extLst>
              <a:ext uri="{FF2B5EF4-FFF2-40B4-BE49-F238E27FC236}">
                <a16:creationId xmlns:a16="http://schemas.microsoft.com/office/drawing/2014/main" id="{42F25037-7809-4E14-8DC4-3C7FF629D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3478" y="2462131"/>
            <a:ext cx="1742004" cy="9772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B81E3-74C2-4366-BA21-3ACE51ACA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0" y="2285757"/>
            <a:ext cx="1882259" cy="14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C558535-E222-910A-DEA2-7261E71C0466}"/>
              </a:ext>
            </a:extLst>
          </p:cNvPr>
          <p:cNvSpPr/>
          <p:nvPr/>
        </p:nvSpPr>
        <p:spPr>
          <a:xfrm>
            <a:off x="1657829" y="854236"/>
            <a:ext cx="6908900" cy="1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magine 6">
            <a:extLst>
              <a:ext uri="{FF2B5EF4-FFF2-40B4-BE49-F238E27FC236}">
                <a16:creationId xmlns:a16="http://schemas.microsoft.com/office/drawing/2014/main" id="{8D2B10A5-74A9-28EF-C338-EF1D90D7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AEF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27" y="175536"/>
            <a:ext cx="798434" cy="798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37F34-925F-41D6-ACA6-A565B240F9CC}"/>
              </a:ext>
            </a:extLst>
          </p:cNvPr>
          <p:cNvSpPr txBox="1"/>
          <p:nvPr/>
        </p:nvSpPr>
        <p:spPr>
          <a:xfrm>
            <a:off x="1657829" y="257446"/>
            <a:ext cx="5828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objective</a:t>
            </a: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1D80E-64D2-4BE8-BB4F-1DEE1EF03E0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72382" y="3991390"/>
            <a:ext cx="4728940" cy="2842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BC9095-374D-4BD1-8BC8-1E946FB2626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65" y="1512005"/>
            <a:ext cx="3290730" cy="2274722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47579B-D286-4511-BC2F-7154927D8CA2}"/>
              </a:ext>
            </a:extLst>
          </p:cNvPr>
          <p:cNvSpPr txBox="1"/>
          <p:nvPr/>
        </p:nvSpPr>
        <p:spPr>
          <a:xfrm>
            <a:off x="5801322" y="2866610"/>
            <a:ext cx="306595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well-being</a:t>
            </a:r>
            <a:endParaRPr lang="en-US" sz="2800" b="1" dirty="0"/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A037144D-5DD0-489F-92E0-F01EFFF1AD8B}"/>
              </a:ext>
            </a:extLst>
          </p:cNvPr>
          <p:cNvSpPr/>
          <p:nvPr/>
        </p:nvSpPr>
        <p:spPr>
          <a:xfrm rot="17487486">
            <a:off x="381705" y="3281476"/>
            <a:ext cx="1237772" cy="51084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D14413EF-E46A-420B-B91B-606E77F9E334}"/>
              </a:ext>
            </a:extLst>
          </p:cNvPr>
          <p:cNvSpPr/>
          <p:nvPr/>
        </p:nvSpPr>
        <p:spPr>
          <a:xfrm rot="776333">
            <a:off x="4514001" y="1585088"/>
            <a:ext cx="3030739" cy="95432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9F78A-1EC5-4B15-B209-5A6655A0A05A}"/>
              </a:ext>
            </a:extLst>
          </p:cNvPr>
          <p:cNvSpPr txBox="1"/>
          <p:nvPr/>
        </p:nvSpPr>
        <p:spPr>
          <a:xfrm>
            <a:off x="1530893" y="865674"/>
            <a:ext cx="7445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Ecosystem services decay in space and 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869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C558535-E222-910A-DEA2-7261E71C0466}"/>
              </a:ext>
            </a:extLst>
          </p:cNvPr>
          <p:cNvSpPr/>
          <p:nvPr/>
        </p:nvSpPr>
        <p:spPr>
          <a:xfrm>
            <a:off x="1842932" y="1067254"/>
            <a:ext cx="6908900" cy="1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magine 6">
            <a:extLst>
              <a:ext uri="{FF2B5EF4-FFF2-40B4-BE49-F238E27FC236}">
                <a16:creationId xmlns:a16="http://schemas.microsoft.com/office/drawing/2014/main" id="{8D2B10A5-74A9-28EF-C338-EF1D90D7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AEF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2" y="462281"/>
            <a:ext cx="798434" cy="798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8C36E-7DB2-4657-98B7-721EA01C7720}"/>
              </a:ext>
            </a:extLst>
          </p:cNvPr>
          <p:cNvSpPr txBox="1"/>
          <p:nvPr/>
        </p:nvSpPr>
        <p:spPr>
          <a:xfrm>
            <a:off x="964098" y="1260715"/>
            <a:ext cx="842053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Sacred as sources of wild pollinators for the surrounding smallholder agricultural farms in Lake Tana Basin, Ethiopia 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Published (Ecological Indicators)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Empirical assessments of local ecosystem service flows in rural mosaic landscapes </a:t>
            </a:r>
            <a:r>
              <a:rPr lang="en-US" sz="2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Under review (Ecosystem Services)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Historical ecosystem fragmentation and its impact on ecosystem services using remote sensing applications </a:t>
            </a:r>
            <a:r>
              <a:rPr lang="en-US" sz="2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Completed and ready for submission (One Ecosystem)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Meta-analysis: Ecosystem Services and Food Security - Assessing the Contribution of Ecosystem Services to Human Resilience and Food Security in Degraded Landscapes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01/09/2023 – 30/12/2023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37F34-925F-41D6-ACA6-A565B240F9CC}"/>
              </a:ext>
            </a:extLst>
          </p:cNvPr>
          <p:cNvSpPr txBox="1"/>
          <p:nvPr/>
        </p:nvSpPr>
        <p:spPr>
          <a:xfrm>
            <a:off x="1842932" y="46228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Activities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496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C558535-E222-910A-DEA2-7261E71C0466}"/>
              </a:ext>
            </a:extLst>
          </p:cNvPr>
          <p:cNvSpPr/>
          <p:nvPr/>
        </p:nvSpPr>
        <p:spPr>
          <a:xfrm>
            <a:off x="1842932" y="1067254"/>
            <a:ext cx="6908900" cy="1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magine 6">
            <a:extLst>
              <a:ext uri="{FF2B5EF4-FFF2-40B4-BE49-F238E27FC236}">
                <a16:creationId xmlns:a16="http://schemas.microsoft.com/office/drawing/2014/main" id="{8D2B10A5-74A9-28EF-C338-EF1D90D7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AEF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2" y="462281"/>
            <a:ext cx="798434" cy="798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8C36E-7DB2-4657-98B7-721EA01C7720}"/>
              </a:ext>
            </a:extLst>
          </p:cNvPr>
          <p:cNvSpPr txBox="1"/>
          <p:nvPr/>
        </p:nvSpPr>
        <p:spPr>
          <a:xfrm>
            <a:off x="1072382" y="1260715"/>
            <a:ext cx="79164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8138" indent="-338138"/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GB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Preparation PhD dissertation - 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Empirical Assessments of Ecosystem Service Flows in Rural Mosaic Landscapes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25/12/2023 – 30/01/2024</a:t>
            </a:r>
          </a:p>
          <a:p>
            <a:pPr marL="338138" indent="-338138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Defence -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July, 2024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37F34-925F-41D6-ACA6-A565B240F9CC}"/>
              </a:ext>
            </a:extLst>
          </p:cNvPr>
          <p:cNvSpPr txBox="1"/>
          <p:nvPr/>
        </p:nvSpPr>
        <p:spPr>
          <a:xfrm>
            <a:off x="1842932" y="46228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Activities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3555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C558535-E222-910A-DEA2-7261E71C0466}"/>
              </a:ext>
            </a:extLst>
          </p:cNvPr>
          <p:cNvSpPr/>
          <p:nvPr/>
        </p:nvSpPr>
        <p:spPr>
          <a:xfrm>
            <a:off x="1842932" y="1067254"/>
            <a:ext cx="6908900" cy="1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magine 6">
            <a:extLst>
              <a:ext uri="{FF2B5EF4-FFF2-40B4-BE49-F238E27FC236}">
                <a16:creationId xmlns:a16="http://schemas.microsoft.com/office/drawing/2014/main" id="{8D2B10A5-74A9-28EF-C338-EF1D90D7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AEF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2" y="462281"/>
            <a:ext cx="798434" cy="798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37F34-925F-41D6-ACA6-A565B240F9CC}"/>
              </a:ext>
            </a:extLst>
          </p:cNvPr>
          <p:cNvSpPr txBox="1"/>
          <p:nvPr/>
        </p:nvSpPr>
        <p:spPr>
          <a:xfrm>
            <a:off x="1968192" y="431723"/>
            <a:ext cx="2027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026C9-3D00-45C5-B8D3-E9BADA934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932" y="1166975"/>
            <a:ext cx="6908900" cy="51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2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32BDDD-2F46-4E83-A39C-33BC9158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2334928" cy="533400"/>
          </a:xfrm>
        </p:spPr>
        <p:txBody>
          <a:bodyPr>
            <a:normAutofit fontScale="90000"/>
          </a:bodyPr>
          <a:lstStyle/>
          <a:p>
            <a:pPr lvl="0"/>
            <a:br>
              <a:rPr lang="en-GB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  <a:endParaRPr lang="en-GB" sz="32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533400" y="859207"/>
            <a:ext cx="8153400" cy="3226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990600"/>
            <a:ext cx="845820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Political instability</a:t>
            </a:r>
          </a:p>
          <a:p>
            <a:pPr marL="514350" marR="0" lvl="0" indent="-5143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Long review time of journals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5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B7C73D-503F-4F3E-A6A0-050CB2F45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950" y="828399"/>
            <a:ext cx="8133050" cy="600908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C558535-E222-910A-DEA2-7261E71C0466}"/>
              </a:ext>
            </a:extLst>
          </p:cNvPr>
          <p:cNvSpPr/>
          <p:nvPr/>
        </p:nvSpPr>
        <p:spPr>
          <a:xfrm flipV="1">
            <a:off x="1010950" y="952806"/>
            <a:ext cx="813305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1B78355-1C46-5EE9-2807-92B4AF9E69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2AEFF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0" y="20514"/>
            <a:ext cx="932292" cy="932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5A1DC7-6E5E-4620-AF6C-BDD078A3C622}"/>
              </a:ext>
            </a:extLst>
          </p:cNvPr>
          <p:cNvSpPr txBox="1"/>
          <p:nvPr/>
        </p:nvSpPr>
        <p:spPr>
          <a:xfrm rot="21075324">
            <a:off x="2653935" y="2130749"/>
            <a:ext cx="32342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Thank you</a:t>
            </a:r>
            <a:endParaRPr lang="en-US" sz="3600" b="0" i="1" u="none" strike="noStrike" baseline="0" dirty="0">
              <a:latin typeface="Berlin Sans FB" panose="020E0602020502020306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R="0" algn="l"/>
            <a:r>
              <a:rPr lang="en-US" sz="3600" b="0" i="1" u="none" strike="noStrike" baseline="0" dirty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Dank u </a:t>
            </a:r>
            <a:r>
              <a:rPr lang="en-US" sz="3600" b="0" i="1" u="none" strike="noStrike" baseline="0" dirty="0" err="1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wel</a:t>
            </a:r>
            <a:endParaRPr lang="en-US" sz="3600" b="0" i="1" u="none" strike="noStrike" baseline="0" dirty="0">
              <a:latin typeface="Berlin Sans FB" panose="020E0602020502020306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R="0" algn="l"/>
            <a:r>
              <a:rPr lang="en-US" sz="3600" b="0" i="1" u="none" strike="noStrike" baseline="0" dirty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Merci</a:t>
            </a:r>
            <a:endParaRPr lang="en-US" sz="3600" b="0" i="0" u="none" strike="noStrike" baseline="0" dirty="0">
              <a:latin typeface="Berlin Sans FB" panose="020E0602020502020306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R="0" algn="l"/>
            <a:r>
              <a:rPr lang="en-US" sz="3600" b="0" i="1" u="none" strike="noStrike" baseline="0" dirty="0" err="1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Danke</a:t>
            </a:r>
            <a:endParaRPr lang="en-US" sz="3600" b="0" i="0" u="none" strike="noStrike" baseline="0" dirty="0">
              <a:latin typeface="Berlin Sans FB" panose="020E0602020502020306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R="0" algn="l"/>
            <a:r>
              <a:rPr lang="en-US" sz="3600" b="0" i="1" u="none" strike="noStrike" baseline="0" dirty="0">
                <a:latin typeface="Berlin Sans FB" panose="020E0602020502020306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Gracias</a:t>
            </a:r>
            <a:endParaRPr lang="en-US" sz="3600" b="0" i="0" u="none" strike="noStrike" baseline="0" dirty="0">
              <a:solidFill>
                <a:srgbClr val="000000"/>
              </a:solidFill>
              <a:latin typeface="Berlin Sans FB" panose="020E0602020502020306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56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DFA1E3CFE1D4A950832B1A4A5EA8C" ma:contentTypeVersion="16" ma:contentTypeDescription="Create a new document." ma:contentTypeScope="" ma:versionID="9bb26e860c89a7b284ea4e4c609177c3">
  <xsd:schema xmlns:xsd="http://www.w3.org/2001/XMLSchema" xmlns:xs="http://www.w3.org/2001/XMLSchema" xmlns:p="http://schemas.microsoft.com/office/2006/metadata/properties" xmlns:ns2="8e4f8654-77c7-4328-ad7f-11db9037cf9c" xmlns:ns3="274cd28c-776a-437f-bd44-980800dcbe62" targetNamespace="http://schemas.microsoft.com/office/2006/metadata/properties" ma:root="true" ma:fieldsID="ab34d60521ff1142e7a8a1aa9dfc5c94" ns2:_="" ns3:_="">
    <xsd:import namespace="8e4f8654-77c7-4328-ad7f-11db9037cf9c"/>
    <xsd:import namespace="274cd28c-776a-437f-bd44-980800dcb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f8654-77c7-4328-ad7f-11db9037c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f58ba8-1e8d-4aec-a6f5-993f6032dc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cd28c-776a-437f-bd44-980800dcbe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0950cd-5b2d-4ff2-848f-93349c5a4c1d}" ma:internalName="TaxCatchAll" ma:showField="CatchAllData" ma:web="274cd28c-776a-437f-bd44-980800dcbe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15F9BA-49D1-4FCA-8358-39B54BD4B9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AAE440-C1DA-43AB-9970-7C97B61E07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4f8654-77c7-4328-ad7f-11db9037cf9c"/>
    <ds:schemaRef ds:uri="274cd28c-776a-437f-bd44-980800dcbe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33187</TotalTime>
  <Words>276</Words>
  <Application>Microsoft Office PowerPoint</Application>
  <PresentationFormat>On-screen Show (4:3)</PresentationFormat>
  <Paragraphs>59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Berlin Sans FB</vt:lpstr>
      <vt:lpstr>Calibri</vt:lpstr>
      <vt:lpstr>Calibri Light</vt:lpstr>
      <vt:lpstr>Segoe UI Historic</vt:lpstr>
      <vt:lpstr>Sylfaen</vt:lpstr>
      <vt:lpstr>Times New Roman</vt:lpstr>
      <vt:lpstr>Wingdings</vt:lpstr>
      <vt:lpstr>Office Theme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Challenges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Huesca Martinez, Margarita (UT-ITC)</dc:creator>
  <cp:lastModifiedBy>Tegegne Molla</cp:lastModifiedBy>
  <cp:revision>257</cp:revision>
  <dcterms:created xsi:type="dcterms:W3CDTF">2021-10-12T14:02:28Z</dcterms:created>
  <dcterms:modified xsi:type="dcterms:W3CDTF">2023-10-12T12:23:37Z</dcterms:modified>
</cp:coreProperties>
</file>