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7" r:id="rId3"/>
    <p:sldId id="264" r:id="rId4"/>
    <p:sldId id="295" r:id="rId5"/>
    <p:sldId id="299" r:id="rId6"/>
    <p:sldId id="312" r:id="rId7"/>
    <p:sldId id="313" r:id="rId8"/>
    <p:sldId id="32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792" autoAdjust="0"/>
  </p:normalViewPr>
  <p:slideViewPr>
    <p:cSldViewPr>
      <p:cViewPr varScale="1">
        <p:scale>
          <a:sx n="98" d="100"/>
          <a:sy n="98" d="100"/>
        </p:scale>
        <p:origin x="19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EEE03-7D14-401E-8E43-3ACE35E7CCD7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42A1B-F909-46F3-A6C6-196DB888CF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63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66E2-1E1E-41D2-A247-299F258F5E0C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76A-69D4-4865-887F-A4F2B681C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76A6-498A-4824-BFCD-0180DAEFB9D7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76A-69D4-4865-887F-A4F2B681C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FE49-8477-4E54-BFB9-E63409E526E1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76A-69D4-4865-887F-A4F2B681C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1172444" y="-2242283"/>
            <a:ext cx="7106696" cy="10238611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33" y="6149094"/>
            <a:ext cx="1016354" cy="479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071" y="2385479"/>
            <a:ext cx="5392991" cy="25963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104" y="2386857"/>
            <a:ext cx="5392991" cy="2596348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5813678" y="4766481"/>
            <a:ext cx="154591" cy="20614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2"/>
          </a:p>
        </p:txBody>
      </p:sp>
      <p:sp>
        <p:nvSpPr>
          <p:cNvPr id="9" name="Oval 8"/>
          <p:cNvSpPr/>
          <p:nvPr userDrawn="1"/>
        </p:nvSpPr>
        <p:spPr>
          <a:xfrm>
            <a:off x="5757418" y="4851779"/>
            <a:ext cx="80684" cy="107590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2"/>
          </a:p>
        </p:txBody>
      </p:sp>
      <p:sp>
        <p:nvSpPr>
          <p:cNvPr id="10" name="Oval 9"/>
          <p:cNvSpPr/>
          <p:nvPr userDrawn="1"/>
        </p:nvSpPr>
        <p:spPr>
          <a:xfrm>
            <a:off x="5966068" y="3782731"/>
            <a:ext cx="146679" cy="19559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2"/>
          </a:p>
        </p:txBody>
      </p:sp>
      <p:sp>
        <p:nvSpPr>
          <p:cNvPr id="11" name="Oval 10"/>
          <p:cNvSpPr/>
          <p:nvPr userDrawn="1"/>
        </p:nvSpPr>
        <p:spPr>
          <a:xfrm>
            <a:off x="6816953" y="3620070"/>
            <a:ext cx="106534" cy="142059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2"/>
          </a:p>
        </p:txBody>
      </p:sp>
      <p:sp>
        <p:nvSpPr>
          <p:cNvPr id="12" name="Oval 11"/>
          <p:cNvSpPr/>
          <p:nvPr userDrawn="1"/>
        </p:nvSpPr>
        <p:spPr>
          <a:xfrm>
            <a:off x="7629456" y="3735056"/>
            <a:ext cx="106534" cy="142059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2" dirty="0"/>
              <a:t> </a:t>
            </a:r>
            <a:endParaRPr lang="nl-NL" sz="1012" dirty="0"/>
          </a:p>
        </p:txBody>
      </p:sp>
      <p:sp>
        <p:nvSpPr>
          <p:cNvPr id="13" name="Oval 12"/>
          <p:cNvSpPr/>
          <p:nvPr userDrawn="1"/>
        </p:nvSpPr>
        <p:spPr>
          <a:xfrm>
            <a:off x="7095966" y="4084779"/>
            <a:ext cx="106534" cy="142059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2" dirty="0"/>
              <a:t> </a:t>
            </a:r>
            <a:endParaRPr lang="nl-NL" sz="1012" dirty="0"/>
          </a:p>
        </p:txBody>
      </p:sp>
      <p:sp>
        <p:nvSpPr>
          <p:cNvPr id="14" name="Oval 13"/>
          <p:cNvSpPr/>
          <p:nvPr userDrawn="1"/>
        </p:nvSpPr>
        <p:spPr>
          <a:xfrm>
            <a:off x="7168890" y="4709720"/>
            <a:ext cx="106534" cy="142059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2" dirty="0"/>
              <a:t> </a:t>
            </a:r>
            <a:endParaRPr lang="nl-NL" sz="1012" dirty="0"/>
          </a:p>
        </p:txBody>
      </p:sp>
      <p:sp>
        <p:nvSpPr>
          <p:cNvPr id="15" name="Oval 14"/>
          <p:cNvSpPr/>
          <p:nvPr userDrawn="1"/>
        </p:nvSpPr>
        <p:spPr>
          <a:xfrm>
            <a:off x="7938475" y="3914117"/>
            <a:ext cx="106534" cy="142059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2" dirty="0"/>
              <a:t> </a:t>
            </a:r>
            <a:endParaRPr lang="nl-NL" sz="1012" dirty="0"/>
          </a:p>
        </p:txBody>
      </p:sp>
      <p:sp>
        <p:nvSpPr>
          <p:cNvPr id="16" name="Oval 15"/>
          <p:cNvSpPr/>
          <p:nvPr userDrawn="1"/>
        </p:nvSpPr>
        <p:spPr>
          <a:xfrm>
            <a:off x="8517271" y="2515673"/>
            <a:ext cx="106534" cy="142059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2" dirty="0"/>
              <a:t> </a:t>
            </a:r>
            <a:endParaRPr lang="nl-NL" sz="1012" dirty="0"/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763848" y="2995057"/>
            <a:ext cx="2769696" cy="5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374" b="1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TITEL NAAM</a:t>
            </a:r>
          </a:p>
        </p:txBody>
      </p:sp>
    </p:spTree>
    <p:extLst>
      <p:ext uri="{BB962C8B-B14F-4D97-AF65-F5344CB8AC3E}">
        <p14:creationId xmlns:p14="http://schemas.microsoft.com/office/powerpoint/2010/main" val="389358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4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6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40000" decel="6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accel="40000" decel="6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accel="40000" decel="6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accel="4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accel="40000" decel="6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40000" decel="6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accel="40000" decel="6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1172444" y="-2242283"/>
            <a:ext cx="7106696" cy="10238611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33" y="6149094"/>
            <a:ext cx="1016354" cy="479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071" y="2385479"/>
            <a:ext cx="5392991" cy="25963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104" y="2386857"/>
            <a:ext cx="5392991" cy="2596348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5813678" y="4766481"/>
            <a:ext cx="154591" cy="20614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2"/>
          </a:p>
        </p:txBody>
      </p:sp>
      <p:sp>
        <p:nvSpPr>
          <p:cNvPr id="9" name="Oval 8"/>
          <p:cNvSpPr/>
          <p:nvPr userDrawn="1"/>
        </p:nvSpPr>
        <p:spPr>
          <a:xfrm>
            <a:off x="5757418" y="4851779"/>
            <a:ext cx="80684" cy="107590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2"/>
          </a:p>
        </p:txBody>
      </p:sp>
      <p:sp>
        <p:nvSpPr>
          <p:cNvPr id="10" name="Oval 9"/>
          <p:cNvSpPr/>
          <p:nvPr userDrawn="1"/>
        </p:nvSpPr>
        <p:spPr>
          <a:xfrm>
            <a:off x="5966068" y="3782731"/>
            <a:ext cx="146679" cy="19559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2"/>
          </a:p>
        </p:txBody>
      </p:sp>
      <p:sp>
        <p:nvSpPr>
          <p:cNvPr id="11" name="Oval 10"/>
          <p:cNvSpPr/>
          <p:nvPr userDrawn="1"/>
        </p:nvSpPr>
        <p:spPr>
          <a:xfrm>
            <a:off x="6816953" y="3620070"/>
            <a:ext cx="106534" cy="142059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2"/>
          </a:p>
        </p:txBody>
      </p:sp>
      <p:sp>
        <p:nvSpPr>
          <p:cNvPr id="12" name="Oval 11"/>
          <p:cNvSpPr/>
          <p:nvPr userDrawn="1"/>
        </p:nvSpPr>
        <p:spPr>
          <a:xfrm>
            <a:off x="7629456" y="3735056"/>
            <a:ext cx="106534" cy="142059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2" dirty="0"/>
              <a:t> </a:t>
            </a:r>
            <a:endParaRPr lang="nl-NL" sz="1012" dirty="0"/>
          </a:p>
        </p:txBody>
      </p:sp>
      <p:sp>
        <p:nvSpPr>
          <p:cNvPr id="13" name="Oval 12"/>
          <p:cNvSpPr/>
          <p:nvPr userDrawn="1"/>
        </p:nvSpPr>
        <p:spPr>
          <a:xfrm>
            <a:off x="7095966" y="4084779"/>
            <a:ext cx="106534" cy="142059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2" dirty="0"/>
              <a:t> </a:t>
            </a:r>
            <a:endParaRPr lang="nl-NL" sz="1012" dirty="0"/>
          </a:p>
        </p:txBody>
      </p:sp>
      <p:sp>
        <p:nvSpPr>
          <p:cNvPr id="14" name="Oval 13"/>
          <p:cNvSpPr/>
          <p:nvPr userDrawn="1"/>
        </p:nvSpPr>
        <p:spPr>
          <a:xfrm>
            <a:off x="7168890" y="4709720"/>
            <a:ext cx="106534" cy="142059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2" dirty="0"/>
              <a:t> </a:t>
            </a:r>
            <a:endParaRPr lang="nl-NL" sz="1012" dirty="0"/>
          </a:p>
        </p:txBody>
      </p:sp>
      <p:sp>
        <p:nvSpPr>
          <p:cNvPr id="15" name="Oval 14"/>
          <p:cNvSpPr/>
          <p:nvPr userDrawn="1"/>
        </p:nvSpPr>
        <p:spPr>
          <a:xfrm>
            <a:off x="7938475" y="3914117"/>
            <a:ext cx="106534" cy="142059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2" dirty="0"/>
              <a:t> </a:t>
            </a:r>
            <a:endParaRPr lang="nl-NL" sz="1012" dirty="0"/>
          </a:p>
        </p:txBody>
      </p:sp>
      <p:sp>
        <p:nvSpPr>
          <p:cNvPr id="16" name="Oval 15"/>
          <p:cNvSpPr/>
          <p:nvPr userDrawn="1"/>
        </p:nvSpPr>
        <p:spPr>
          <a:xfrm>
            <a:off x="8517271" y="2515673"/>
            <a:ext cx="106534" cy="142059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2" dirty="0"/>
              <a:t> </a:t>
            </a:r>
            <a:endParaRPr lang="nl-NL" sz="1012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20548" y="4124326"/>
            <a:ext cx="2967938" cy="2518172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511381" y="4268100"/>
            <a:ext cx="2769696" cy="5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7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1</a:t>
            </a:r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518149" y="4669040"/>
            <a:ext cx="2769696" cy="5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7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2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18149" y="5069980"/>
            <a:ext cx="2769696" cy="5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7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3</a:t>
            </a:r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518149" y="5690146"/>
            <a:ext cx="2769696" cy="9523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1237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69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4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6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40000" decel="6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accel="40000" decel="6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accel="40000" decel="6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accel="4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accel="40000" decel="6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40000" decel="6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accel="40000" decel="6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uiExpand="1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1172444" y="-2242283"/>
            <a:ext cx="7106696" cy="10238611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33" y="6149094"/>
            <a:ext cx="1016354" cy="479286"/>
          </a:xfrm>
          <a:prstGeom prst="rect">
            <a:avLst/>
          </a:prstGeom>
        </p:spPr>
      </p:pic>
      <p:sp>
        <p:nvSpPr>
          <p:cNvPr id="17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763848" y="2995057"/>
            <a:ext cx="2769696" cy="5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374" b="1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TITEL NAAM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6983192" y="3034069"/>
            <a:ext cx="183158" cy="1700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6265959" y="1834696"/>
            <a:ext cx="556319" cy="2809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5887004" y="1651622"/>
            <a:ext cx="197509" cy="1843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5912675" y="2435273"/>
            <a:ext cx="98755" cy="1492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6241920" y="2692605"/>
            <a:ext cx="362100" cy="2106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6894120" y="3790198"/>
            <a:ext cx="174466" cy="2502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4352">
            <a:off x="6533828" y="1325760"/>
            <a:ext cx="469311" cy="4601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3581164" y="1747549"/>
            <a:ext cx="766993" cy="12685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4355059" y="4114548"/>
            <a:ext cx="194217" cy="27653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4791771" y="3128491"/>
            <a:ext cx="1678827" cy="164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5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accel="4000" decel="9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mph" presetSubtype="0" accel="3600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2" accel="4000" decel="94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mph" presetSubtype="0" accel="36000" decel="64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5400000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2" accel="4000" decel="94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accel="36000" decel="64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5400000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accel="4000" decel="94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accel="36000" decel="64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5400000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ntr" presetSubtype="2" accel="4000" decel="94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accel="36000" decel="64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5400000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ntr" presetSubtype="2" accel="4000" decel="9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8" presetClass="emph" presetSubtype="0" accel="36000" decel="6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5400000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2" presetClass="entr" presetSubtype="2" accel="4000" decel="94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8" presetClass="emph" presetSubtype="0" accel="36000" decel="64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5400000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2" presetClass="entr" presetSubtype="2" accel="4000" decel="94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8" presetClass="emph" presetSubtype="0" accel="36000" decel="64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5400000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" presetClass="entr" presetSubtype="2" accel="4000" decel="94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8" presetClass="emph" presetSubtype="0" accel="36000" decel="64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5400000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" presetClass="entr" presetSubtype="2" accel="4000" decel="94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8" presetClass="emph" presetSubtype="0" accel="36000" decel="64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5400000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1172444" y="-2242283"/>
            <a:ext cx="7106696" cy="10238611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33" y="6149094"/>
            <a:ext cx="1016354" cy="4792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6983192" y="3034069"/>
            <a:ext cx="183158" cy="1700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6265959" y="1834696"/>
            <a:ext cx="556319" cy="2809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5887004" y="1651622"/>
            <a:ext cx="197509" cy="1843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5912675" y="2435273"/>
            <a:ext cx="98755" cy="1492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6241920" y="2692605"/>
            <a:ext cx="362100" cy="2106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6894120" y="3790198"/>
            <a:ext cx="174466" cy="2502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4352">
            <a:off x="6533828" y="1325760"/>
            <a:ext cx="469311" cy="4601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3581164" y="1747549"/>
            <a:ext cx="766993" cy="12685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4355059" y="4114548"/>
            <a:ext cx="194217" cy="27653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4791771" y="3128491"/>
            <a:ext cx="1678827" cy="1646069"/>
          </a:xfrm>
          <a:prstGeom prst="rect">
            <a:avLst/>
          </a:prstGeom>
        </p:spPr>
      </p:pic>
      <p:sp>
        <p:nvSpPr>
          <p:cNvPr id="15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20548" y="4124326"/>
            <a:ext cx="2967938" cy="2518172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511381" y="4268100"/>
            <a:ext cx="2769696" cy="5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7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1</a:t>
            </a: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518149" y="4669040"/>
            <a:ext cx="2769696" cy="5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7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2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18149" y="5069980"/>
            <a:ext cx="2769696" cy="5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7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3</a:t>
            </a: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518149" y="5690146"/>
            <a:ext cx="2769696" cy="9523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1237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38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" decel="9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accel="3600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accel="4000" decel="94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accel="36000" decel="64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5400000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2" accel="4000" decel="94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accel="36000" decel="64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5400000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2" accel="4000" decel="94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accel="36000" decel="64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5400000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" presetClass="entr" presetSubtype="2" accel="4000" decel="94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accel="36000" decel="64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5400000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2" accel="4000" decel="9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8" presetClass="emph" presetSubtype="0" accel="36000" decel="6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5400000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" presetClass="entr" presetSubtype="2" accel="4000" decel="94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mph" presetSubtype="0" accel="36000" decel="64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5400000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" presetClass="entr" presetSubtype="2" accel="4000" decel="94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8" presetClass="emph" presetSubtype="0" accel="36000" decel="64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5400000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" presetClass="entr" presetSubtype="2" accel="4000" decel="94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8" presetClass="emph" presetSubtype="0" accel="36000" decel="64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5400000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" presetClass="entr" presetSubtype="2" accel="4000" decel="94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8" presetClass="emph" presetSubtype="0" accel="36000" decel="64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5400000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1172444" y="-2242283"/>
            <a:ext cx="7106696" cy="10238611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33" y="6149094"/>
            <a:ext cx="1016354" cy="479286"/>
          </a:xfrm>
          <a:prstGeom prst="rect">
            <a:avLst/>
          </a:prstGeom>
        </p:spPr>
      </p:pic>
      <p:sp>
        <p:nvSpPr>
          <p:cNvPr id="17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763848" y="2995057"/>
            <a:ext cx="2769696" cy="5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374" b="1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TITEL NAAM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5018">
            <a:off x="5874651" y="234233"/>
            <a:ext cx="4832653" cy="47005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5018">
            <a:off x="5878857" y="231530"/>
            <a:ext cx="4832653" cy="47005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5018">
            <a:off x="5874765" y="234303"/>
            <a:ext cx="4832653" cy="470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1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1172444" y="-2242283"/>
            <a:ext cx="7106696" cy="10238611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33" y="6149094"/>
            <a:ext cx="1016354" cy="4792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5018">
            <a:off x="5874651" y="234233"/>
            <a:ext cx="4832653" cy="47005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5018">
            <a:off x="5878857" y="231530"/>
            <a:ext cx="4832653" cy="47005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5018">
            <a:off x="5874765" y="234303"/>
            <a:ext cx="4832653" cy="4700508"/>
          </a:xfrm>
          <a:prstGeom prst="rect">
            <a:avLst/>
          </a:prstGeom>
        </p:spPr>
      </p:pic>
      <p:sp>
        <p:nvSpPr>
          <p:cNvPr id="8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20548" y="4124326"/>
            <a:ext cx="2967938" cy="2518172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511381" y="4268100"/>
            <a:ext cx="2769696" cy="5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7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1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518149" y="4669040"/>
            <a:ext cx="2769696" cy="5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7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2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18149" y="5069980"/>
            <a:ext cx="2769696" cy="5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7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3</a:t>
            </a: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518149" y="5690146"/>
            <a:ext cx="2769696" cy="9523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1237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11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1172444" y="-2242283"/>
            <a:ext cx="7106696" cy="10238611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33" y="6149094"/>
            <a:ext cx="1016354" cy="479286"/>
          </a:xfrm>
          <a:prstGeom prst="rect">
            <a:avLst/>
          </a:prstGeom>
        </p:spPr>
      </p:pic>
      <p:sp>
        <p:nvSpPr>
          <p:cNvPr id="17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763848" y="2995057"/>
            <a:ext cx="2769696" cy="5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374" b="1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TITEL NAAM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90805" flipH="1">
            <a:off x="5266678" y="2099845"/>
            <a:ext cx="2840372" cy="38174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3040" flipH="1" flipV="1">
            <a:off x="7139892" y="-430758"/>
            <a:ext cx="2295412" cy="385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1172444" y="-2242283"/>
            <a:ext cx="7106696" cy="10238611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33" y="6149094"/>
            <a:ext cx="1016354" cy="479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90805" flipH="1">
            <a:off x="5266678" y="2099845"/>
            <a:ext cx="2840372" cy="38174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3040" flipH="1" flipV="1">
            <a:off x="7139892" y="-430758"/>
            <a:ext cx="2295412" cy="3853205"/>
          </a:xfrm>
          <a:prstGeom prst="rect">
            <a:avLst/>
          </a:prstGeom>
        </p:spPr>
      </p:pic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20548" y="4124326"/>
            <a:ext cx="2967938" cy="2518172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511381" y="4268100"/>
            <a:ext cx="2769696" cy="5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7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1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518149" y="4669040"/>
            <a:ext cx="2769696" cy="5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7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2</a:t>
            </a: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18149" y="5069980"/>
            <a:ext cx="2769696" cy="5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7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3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518149" y="5690146"/>
            <a:ext cx="2769696" cy="9523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1237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88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A5E5-10AB-4F63-AB9C-4558DF4351A6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76A-69D4-4865-887F-A4F2B681C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1172444" y="-2242283"/>
            <a:ext cx="7106696" cy="10238611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33" y="6149094"/>
            <a:ext cx="1016354" cy="479286"/>
          </a:xfrm>
          <a:prstGeom prst="rect">
            <a:avLst/>
          </a:prstGeom>
        </p:spPr>
      </p:pic>
      <p:sp>
        <p:nvSpPr>
          <p:cNvPr id="17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763848" y="2995057"/>
            <a:ext cx="2769696" cy="5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374" b="1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TITEL NAAM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6593">
            <a:off x="4983894" y="2069095"/>
            <a:ext cx="3751940" cy="29484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6593">
            <a:off x="4960520" y="2121930"/>
            <a:ext cx="3751940" cy="29484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24287">
            <a:off x="7874646" y="4312079"/>
            <a:ext cx="1633973" cy="95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7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1172444" y="-2242283"/>
            <a:ext cx="7106696" cy="10238611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33" y="6149094"/>
            <a:ext cx="1016354" cy="479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6593">
            <a:off x="4983894" y="2069095"/>
            <a:ext cx="3751940" cy="29484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6593">
            <a:off x="4960520" y="2121930"/>
            <a:ext cx="3751940" cy="29484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24287">
            <a:off x="7874646" y="4312079"/>
            <a:ext cx="1633973" cy="950119"/>
          </a:xfrm>
          <a:prstGeom prst="rect">
            <a:avLst/>
          </a:prstGeom>
        </p:spPr>
      </p:pic>
      <p:sp>
        <p:nvSpPr>
          <p:cNvPr id="8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20548" y="4124326"/>
            <a:ext cx="2967938" cy="2518172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511381" y="4268100"/>
            <a:ext cx="2769696" cy="5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7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1</a:t>
            </a: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518149" y="4669040"/>
            <a:ext cx="2769696" cy="5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7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2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18149" y="5069980"/>
            <a:ext cx="2769696" cy="5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7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3</a:t>
            </a: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518149" y="5690146"/>
            <a:ext cx="2769696" cy="9523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1237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3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1172444" y="-2242283"/>
            <a:ext cx="7106696" cy="10238611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33" y="6149094"/>
            <a:ext cx="1016354" cy="479286"/>
          </a:xfrm>
          <a:prstGeom prst="rect">
            <a:avLst/>
          </a:prstGeom>
        </p:spPr>
      </p:pic>
      <p:sp>
        <p:nvSpPr>
          <p:cNvPr id="17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763848" y="2995057"/>
            <a:ext cx="2769696" cy="5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374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TITEL NAAM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58959" y="868678"/>
            <a:ext cx="5090908" cy="51429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55797" y="848832"/>
            <a:ext cx="5090908" cy="5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8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1172444" y="-2242283"/>
            <a:ext cx="7106696" cy="10238611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33" y="6149094"/>
            <a:ext cx="1016354" cy="479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58959" y="868678"/>
            <a:ext cx="5090908" cy="51429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55797" y="848832"/>
            <a:ext cx="5090908" cy="5142998"/>
          </a:xfrm>
          <a:prstGeom prst="rect">
            <a:avLst/>
          </a:prstGeom>
        </p:spPr>
      </p:pic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20548" y="4124326"/>
            <a:ext cx="2967938" cy="2518172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511381" y="4268100"/>
            <a:ext cx="2769696" cy="5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7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1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518149" y="4669040"/>
            <a:ext cx="2769696" cy="5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7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2</a:t>
            </a: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18149" y="5069980"/>
            <a:ext cx="2769696" cy="5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7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3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518149" y="5690146"/>
            <a:ext cx="2769696" cy="9523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1237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75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1172444" y="-2242283"/>
            <a:ext cx="7106696" cy="10238611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33" y="6149094"/>
            <a:ext cx="1016354" cy="479286"/>
          </a:xfrm>
          <a:prstGeom prst="rect">
            <a:avLst/>
          </a:prstGeom>
        </p:spPr>
      </p:pic>
      <p:sp>
        <p:nvSpPr>
          <p:cNvPr id="17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763848" y="2995057"/>
            <a:ext cx="2769696" cy="5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374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TITEL NAAM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03695">
            <a:off x="6436682" y="3529185"/>
            <a:ext cx="986525" cy="13035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07259">
            <a:off x="7593322" y="3030471"/>
            <a:ext cx="803149" cy="10612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72066">
            <a:off x="4900791" y="1219821"/>
            <a:ext cx="1847231" cy="244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0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accel="4000" decel="9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mph" presetSubtype="0" accel="3600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2" accel="4000" decel="94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mph" presetSubtype="0" accel="36000" decel="64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5400000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2" accel="4000" decel="94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accel="36000" decel="64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5400000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122364"/>
            <a:ext cx="6858000" cy="2387600"/>
          </a:xfrm>
        </p:spPr>
        <p:txBody>
          <a:bodyPr anchor="b"/>
          <a:lstStyle>
            <a:lvl1pPr algn="ctr">
              <a:defRPr sz="44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31" indent="0" algn="ctr">
              <a:buNone/>
              <a:defRPr sz="1500"/>
            </a:lvl2pPr>
            <a:lvl3pPr marL="685661" indent="0" algn="ctr">
              <a:buNone/>
              <a:defRPr sz="1350"/>
            </a:lvl3pPr>
            <a:lvl4pPr marL="1028491" indent="0" algn="ctr">
              <a:buNone/>
              <a:defRPr sz="1200"/>
            </a:lvl4pPr>
            <a:lvl5pPr marL="1371322" indent="0" algn="ctr">
              <a:buNone/>
              <a:defRPr sz="1200"/>
            </a:lvl5pPr>
            <a:lvl6pPr marL="1714152" indent="0" algn="ctr">
              <a:buNone/>
              <a:defRPr sz="1200"/>
            </a:lvl6pPr>
            <a:lvl7pPr marL="2056983" indent="0" algn="ctr">
              <a:buNone/>
              <a:defRPr sz="1200"/>
            </a:lvl7pPr>
            <a:lvl8pPr marL="2399813" indent="0" algn="ctr">
              <a:buNone/>
              <a:defRPr sz="1200"/>
            </a:lvl8pPr>
            <a:lvl9pPr marL="274264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E4D7-E346-4292-88F2-F0015B03804A}" type="datetime1">
              <a:rPr lang="en-US" smtClean="0"/>
              <a:t>10/12/2023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D3593-5731-41EF-B15F-B27141419D0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745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CB4B-5F07-4E0B-B0E1-D33719192765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76A-69D4-4865-887F-A4F2B681C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F4F4-2504-43F0-8F77-CC80E3E55CD9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76A-69D4-4865-887F-A4F2B681C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548F-E0C1-431E-937C-67639B4DF0E8}" type="datetime1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76A-69D4-4865-887F-A4F2B681C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28BF-9760-48A2-B044-FF19CF05D83A}" type="datetime1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76A-69D4-4865-887F-A4F2B681C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028B-E331-4CB4-AB9E-1D34CAD645B1}" type="datetime1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76A-69D4-4865-887F-A4F2B681C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0809-9AB6-485F-B57E-C2E451E63BA6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76A-69D4-4865-887F-A4F2B681C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E5CF1-92C8-4A38-A8BA-9F2D7E220BF0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76A-69D4-4865-887F-A4F2B681C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D9547-638D-4277-A09D-4E65167FF07B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4676A-69D4-4865-887F-A4F2B681C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33" y="6149094"/>
            <a:ext cx="1016354" cy="47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4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/>
  <p:txStyles>
    <p:titleStyle>
      <a:lvl1pPr algn="l" defTabSz="68566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15" indent="-171415" algn="l" defTabSz="68566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14246" indent="-171415" algn="l" defTabSz="68566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76" indent="-171415" algn="l" defTabSz="68566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07" indent="-171415" algn="l" defTabSz="68566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37" indent="-171415" algn="l" defTabSz="68566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567" indent="-171415" algn="l" defTabSz="68566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98" indent="-171415" algn="l" defTabSz="68566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229" indent="-171415" algn="l" defTabSz="68566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59" indent="-171415" algn="l" defTabSz="68566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1" algn="l" defTabSz="6856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61" algn="l" defTabSz="6856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91" algn="l" defTabSz="6856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22" algn="l" defTabSz="6856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52" algn="l" defTabSz="6856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83" algn="l" defTabSz="6856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13" algn="l" defTabSz="6856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644" algn="l" defTabSz="6856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0"/>
            <a:ext cx="9144000" cy="1730188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algn="ctr">
              <a:buNone/>
            </a:pPr>
            <a:r>
              <a:rPr lang="en-GB" sz="4000" b="1" dirty="0">
                <a:cs typeface="David"/>
              </a:rPr>
              <a:t>Integration of a wireless sensor network and a participatory soil monitoring system for smallholder agriculture: SDI for agriculture </a:t>
            </a:r>
          </a:p>
          <a:p>
            <a:pPr algn="ctr">
              <a:buNone/>
            </a:pPr>
            <a:endParaRPr lang="en-US" sz="4000" b="1" dirty="0">
              <a:cs typeface="David"/>
            </a:endParaRPr>
          </a:p>
          <a:p>
            <a:pPr>
              <a:buNone/>
            </a:pPr>
            <a:r>
              <a:rPr lang="en-US" sz="4000" b="1" i="1" dirty="0">
                <a:cs typeface="David"/>
              </a:rPr>
              <a:t>Progress report</a:t>
            </a:r>
            <a:endParaRPr lang="en-US" b="1" dirty="0">
              <a:cs typeface="Calibri"/>
            </a:endParaRPr>
          </a:p>
          <a:p>
            <a:pPr>
              <a:buNone/>
            </a:pPr>
            <a:r>
              <a:rPr lang="en-US" sz="1200" b="1" i="1" dirty="0">
                <a:cs typeface="David"/>
              </a:rPr>
              <a:t>  </a:t>
            </a:r>
            <a:endParaRPr lang="en-GB" sz="1200" b="1" dirty="0"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 l="19167"/>
          <a:stretch/>
        </p:blipFill>
        <p:spPr bwMode="auto">
          <a:xfrm>
            <a:off x="1752600" y="5983432"/>
            <a:ext cx="7391400" cy="87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42900" y="-372466"/>
            <a:ext cx="9829800" cy="3080655"/>
            <a:chOff x="0" y="-5060"/>
            <a:chExt cx="13086" cy="400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" t="9500" r="-298" b="14606"/>
            <a:stretch/>
          </p:blipFill>
          <p:spPr bwMode="auto">
            <a:xfrm>
              <a:off x="420" y="-4797"/>
              <a:ext cx="12246" cy="3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5" y="-4521"/>
              <a:ext cx="1261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" y="-4410"/>
              <a:ext cx="405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5" y="-4521"/>
              <a:ext cx="2389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3" y="-4406"/>
              <a:ext cx="295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4" y="-4395"/>
              <a:ext cx="291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9" y="-4291"/>
              <a:ext cx="44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4" y="-4292"/>
              <a:ext cx="20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9" y="-4517"/>
              <a:ext cx="2471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" y="-4322"/>
              <a:ext cx="46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" y="-4435"/>
              <a:ext cx="386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0" y="-5060"/>
              <a:ext cx="360" cy="2"/>
              <a:chOff x="0" y="-5060"/>
              <a:chExt cx="360" cy="2"/>
            </a:xfrm>
          </p:grpSpPr>
          <p:sp>
            <p:nvSpPr>
              <p:cNvPr id="8" name="Freeform 15"/>
              <p:cNvSpPr>
                <a:spLocks/>
              </p:cNvSpPr>
              <p:nvPr/>
            </p:nvSpPr>
            <p:spPr bwMode="auto">
              <a:xfrm>
                <a:off x="0" y="-5060"/>
                <a:ext cx="360" cy="2"/>
              </a:xfrm>
              <a:custGeom>
                <a:avLst/>
                <a:gdLst>
                  <a:gd name="T0" fmla="*/ 360 w 360"/>
                  <a:gd name="T1" fmla="*/ 0 w 36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60">
                    <a:moveTo>
                      <a:pt x="360" y="0"/>
                    </a:move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12726" y="-5060"/>
              <a:ext cx="360" cy="2"/>
              <a:chOff x="12726" y="-5060"/>
              <a:chExt cx="360" cy="2"/>
            </a:xfrm>
          </p:grpSpPr>
          <p:sp>
            <p:nvSpPr>
              <p:cNvPr id="6" name="Freeform 17"/>
              <p:cNvSpPr>
                <a:spLocks/>
              </p:cNvSpPr>
              <p:nvPr/>
            </p:nvSpPr>
            <p:spPr bwMode="auto">
              <a:xfrm>
                <a:off x="12726" y="-5060"/>
                <a:ext cx="360" cy="2"/>
              </a:xfrm>
              <a:custGeom>
                <a:avLst/>
                <a:gdLst>
                  <a:gd name="T0" fmla="+- 0 12726 12726"/>
                  <a:gd name="T1" fmla="*/ T0 w 360"/>
                  <a:gd name="T2" fmla="+- 0 13086 12726"/>
                  <a:gd name="T3" fmla="*/ T2 w 36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60">
                    <a:moveTo>
                      <a:pt x="0" y="0"/>
                    </a:moveTo>
                    <a:lnTo>
                      <a:pt x="36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77" y="6068552"/>
            <a:ext cx="1600029" cy="6370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099" y="5065986"/>
            <a:ext cx="906780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None/>
            </a:pPr>
            <a:r>
              <a:rPr lang="en-US" sz="1800" i="1" dirty="0" err="1">
                <a:cs typeface="David"/>
              </a:rPr>
              <a:t>Phd</a:t>
            </a:r>
            <a:r>
              <a:rPr lang="en-US" sz="1800" i="1" dirty="0">
                <a:cs typeface="David"/>
              </a:rPr>
              <a:t> candidate: Amsale Zelalem, GIP, Addis Ababa University</a:t>
            </a:r>
          </a:p>
          <a:p>
            <a:pPr>
              <a:buNone/>
            </a:pPr>
            <a:r>
              <a:rPr lang="en-US" i="1" dirty="0">
                <a:ea typeface="+mn-lt"/>
                <a:cs typeface="+mn-lt"/>
              </a:rPr>
              <a:t>Supervisor (s): </a:t>
            </a:r>
            <a:r>
              <a:rPr lang="en-GB" dirty="0" err="1">
                <a:ea typeface="+mn-lt"/>
                <a:cs typeface="+mn-lt"/>
              </a:rPr>
              <a:t>Dr.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ir.</a:t>
            </a:r>
            <a:r>
              <a:rPr lang="en-GB" dirty="0">
                <a:ea typeface="+mn-lt"/>
                <a:cs typeface="+mn-lt"/>
              </a:rPr>
              <a:t> Rolf A. de By, </a:t>
            </a:r>
            <a:r>
              <a:rPr lang="en-GB" dirty="0" err="1">
                <a:ea typeface="+mn-lt"/>
                <a:cs typeface="+mn-lt"/>
              </a:rPr>
              <a:t>Dr.</a:t>
            </a:r>
            <a:r>
              <a:rPr lang="en-GB" dirty="0">
                <a:ea typeface="+mn-lt"/>
                <a:cs typeface="+mn-lt"/>
              </a:rPr>
              <a:t> Javier Morales </a:t>
            </a:r>
            <a:r>
              <a:rPr lang="en-GB" dirty="0" err="1">
                <a:ea typeface="+mn-lt"/>
                <a:cs typeface="+mn-lt"/>
              </a:rPr>
              <a:t>Guarin</a:t>
            </a:r>
            <a:r>
              <a:rPr lang="en-GB" dirty="0">
                <a:ea typeface="+mn-lt"/>
                <a:cs typeface="+mn-lt"/>
              </a:rPr>
              <a:t>,  </a:t>
            </a:r>
            <a:r>
              <a:rPr lang="en-GB" dirty="0" err="1">
                <a:ea typeface="+mn-lt"/>
                <a:cs typeface="+mn-lt"/>
              </a:rPr>
              <a:t>Dr.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Yaregal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Assabie</a:t>
            </a:r>
            <a:endParaRPr lang="en-US" dirty="0" err="1"/>
          </a:p>
          <a:p>
            <a:pPr algn="ctr"/>
            <a:endParaRPr lang="en-US" dirty="0">
              <a:cs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59C256-2536-4149-925D-E44A45E1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76A-69D4-4865-887F-A4F2B681C25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B12CB28E-DDDD-4396-A84A-E34014449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7A5-8B90-4939-BE9E-9934897C76E2}" type="datetime1">
              <a:rPr lang="en-US" smtClean="0"/>
              <a:t>10/12/2023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4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ea typeface="+mn-lt"/>
                <a:cs typeface="+mn-lt"/>
              </a:rPr>
              <a:t>Objective </a:t>
            </a:r>
            <a:r>
              <a:rPr lang="en-US" i="1" dirty="0"/>
              <a:t> 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262" y="1110480"/>
            <a:ext cx="8407138" cy="457641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GB" dirty="0"/>
              <a:t>Design and implement a (near) real-time, robust, usable, rapidly deployable and affordable soil data collection and analysis tool to assist agricultural decision makings</a:t>
            </a:r>
            <a:endParaRPr lang="en-GB" dirty="0">
              <a:cs typeface="Calibri"/>
            </a:endParaRPr>
          </a:p>
          <a:p>
            <a:pPr lvl="2" algn="just">
              <a:lnSpc>
                <a:spcPct val="150000"/>
              </a:lnSpc>
            </a:pPr>
            <a:r>
              <a:rPr lang="en-GB" dirty="0">
                <a:cs typeface="Calibri"/>
              </a:rPr>
              <a:t>Deployment of IoT-WSN for soil physical properties monitoring </a:t>
            </a:r>
          </a:p>
          <a:p>
            <a:pPr lvl="2" algn="just">
              <a:lnSpc>
                <a:spcPct val="150000"/>
              </a:lnSpc>
            </a:pPr>
            <a:r>
              <a:rPr lang="en-GB" dirty="0">
                <a:cs typeface="Calibri"/>
              </a:rPr>
              <a:t>Citizen science for soil chemical properties monitoring</a:t>
            </a:r>
          </a:p>
          <a:p>
            <a:pPr lvl="2" algn="just">
              <a:lnSpc>
                <a:spcPct val="150000"/>
              </a:lnSpc>
            </a:pPr>
            <a:r>
              <a:rPr lang="en-GB" dirty="0">
                <a:cs typeface="Calibri"/>
              </a:rPr>
              <a:t>Build a spatial data infrastructure (SDI) </a:t>
            </a:r>
          </a:p>
          <a:p>
            <a:pPr lvl="2" algn="just">
              <a:lnSpc>
                <a:spcPct val="150000"/>
              </a:lnSpc>
            </a:pPr>
            <a:r>
              <a:rPr lang="en-GB" dirty="0">
                <a:cs typeface="Calibri"/>
              </a:rPr>
              <a:t>Develop agricultural decision support system (</a:t>
            </a:r>
            <a:r>
              <a:rPr lang="en-GB" dirty="0" err="1">
                <a:cs typeface="Calibri"/>
              </a:rPr>
              <a:t>AgDSS</a:t>
            </a:r>
            <a:r>
              <a:rPr lang="en-GB" dirty="0">
                <a:cs typeface="Calibri"/>
              </a:rPr>
              <a:t>)</a:t>
            </a:r>
          </a:p>
          <a:p>
            <a:pPr lvl="2" algn="just">
              <a:lnSpc>
                <a:spcPct val="150000"/>
              </a:lnSpc>
            </a:pPr>
            <a:endParaRPr lang="en-GB" dirty="0">
              <a:cs typeface="Calibri"/>
            </a:endParaRPr>
          </a:p>
          <a:p>
            <a:pPr algn="just"/>
            <a:endParaRPr lang="en-GB" dirty="0">
              <a:cs typeface="Calibri"/>
            </a:endParaRPr>
          </a:p>
          <a:p>
            <a:pPr algn="just"/>
            <a:endParaRPr lang="en-US" dirty="0">
              <a:cs typeface="Calibri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500194" y="5943600"/>
            <a:ext cx="10151788" cy="914400"/>
            <a:chOff x="-3" y="-1660"/>
            <a:chExt cx="13091" cy="132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" y="-1657"/>
              <a:ext cx="12237" cy="1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-1657"/>
              <a:ext cx="360" cy="2"/>
              <a:chOff x="0" y="-1657"/>
              <a:chExt cx="360" cy="2"/>
            </a:xfrm>
          </p:grpSpPr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0" y="-1657"/>
                <a:ext cx="360" cy="2"/>
              </a:xfrm>
              <a:custGeom>
                <a:avLst/>
                <a:gdLst>
                  <a:gd name="T0" fmla="*/ 360 w 360"/>
                  <a:gd name="T1" fmla="*/ 0 w 36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60">
                    <a:moveTo>
                      <a:pt x="360" y="0"/>
                    </a:move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2726" y="-1657"/>
              <a:ext cx="360" cy="2"/>
              <a:chOff x="12726" y="-1657"/>
              <a:chExt cx="360" cy="2"/>
            </a:xfrm>
          </p:grpSpPr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12726" y="-1657"/>
                <a:ext cx="360" cy="2"/>
              </a:xfrm>
              <a:custGeom>
                <a:avLst/>
                <a:gdLst>
                  <a:gd name="T0" fmla="+- 0 12726 12726"/>
                  <a:gd name="T1" fmla="*/ T0 w 360"/>
                  <a:gd name="T2" fmla="+- 0 13086 12726"/>
                  <a:gd name="T3" fmla="*/ T2 w 36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60">
                    <a:moveTo>
                      <a:pt x="0" y="0"/>
                    </a:moveTo>
                    <a:lnTo>
                      <a:pt x="36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2" name="Straight Connector 11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DB2278-6C3D-4A42-830A-0E66AD99F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76A-69D4-4865-887F-A4F2B681C25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7ECE42-C184-47E1-852B-68C66B4F1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55D9-9819-4E1F-9D2B-09D91F26BD1D}" type="datetime1">
              <a:rPr lang="en-US" smtClean="0"/>
              <a:t>10/12/2023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10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4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Progress </a:t>
            </a:r>
            <a:endParaRPr lang="en-US" b="1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503894" y="5943600"/>
            <a:ext cx="10151788" cy="914400"/>
            <a:chOff x="-3" y="-1660"/>
            <a:chExt cx="13091" cy="132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" y="-1657"/>
              <a:ext cx="12237" cy="1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-1657"/>
              <a:ext cx="360" cy="2"/>
              <a:chOff x="0" y="-1657"/>
              <a:chExt cx="360" cy="2"/>
            </a:xfrm>
          </p:grpSpPr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0" y="-1657"/>
                <a:ext cx="360" cy="2"/>
              </a:xfrm>
              <a:custGeom>
                <a:avLst/>
                <a:gdLst>
                  <a:gd name="T0" fmla="*/ 360 w 360"/>
                  <a:gd name="T1" fmla="*/ 0 w 36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60">
                    <a:moveTo>
                      <a:pt x="360" y="0"/>
                    </a:move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2726" y="-1657"/>
              <a:ext cx="360" cy="2"/>
              <a:chOff x="12726" y="-1657"/>
              <a:chExt cx="360" cy="2"/>
            </a:xfrm>
          </p:grpSpPr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12726" y="-1657"/>
                <a:ext cx="360" cy="2"/>
              </a:xfrm>
              <a:custGeom>
                <a:avLst/>
                <a:gdLst>
                  <a:gd name="T0" fmla="+- 0 12726 12726"/>
                  <a:gd name="T1" fmla="*/ T0 w 360"/>
                  <a:gd name="T2" fmla="+- 0 13086 12726"/>
                  <a:gd name="T3" fmla="*/ T2 w 36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60">
                    <a:moveTo>
                      <a:pt x="0" y="0"/>
                    </a:moveTo>
                    <a:lnTo>
                      <a:pt x="36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2" name="Straight Connector 11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77F6F92-6DDB-46CB-8156-D4873DAC1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85" y="1036641"/>
            <a:ext cx="8375715" cy="4449755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GB" sz="3600" dirty="0"/>
              <a:t>Developed IoT-WSN architecture for soil monitoring in smallholder agriculture</a:t>
            </a:r>
          </a:p>
          <a:p>
            <a:pPr lvl="1" algn="just">
              <a:lnSpc>
                <a:spcPct val="150000"/>
              </a:lnSpc>
            </a:pPr>
            <a:r>
              <a:rPr lang="en-GB" sz="3200" dirty="0"/>
              <a:t>Farm-level soil moisture and temperature data collected since end of 2019</a:t>
            </a:r>
          </a:p>
          <a:p>
            <a:pPr algn="just">
              <a:lnSpc>
                <a:spcPct val="150000"/>
              </a:lnSpc>
            </a:pPr>
            <a:r>
              <a:rPr lang="en-GB" sz="3600" dirty="0"/>
              <a:t>Designed framework for integration of citizen science and commercial soil test kits </a:t>
            </a:r>
          </a:p>
          <a:p>
            <a:pPr lvl="1" algn="just">
              <a:lnSpc>
                <a:spcPct val="150000"/>
              </a:lnSpc>
            </a:pPr>
            <a:r>
              <a:rPr lang="en-GB" sz="3200" dirty="0"/>
              <a:t>Experimental farm-level soil NPK data collected, 2020 and 2023</a:t>
            </a:r>
          </a:p>
          <a:p>
            <a:pPr algn="just">
              <a:lnSpc>
                <a:spcPct val="150000"/>
              </a:lnSpc>
            </a:pPr>
            <a:r>
              <a:rPr lang="en-US" sz="3600" dirty="0"/>
              <a:t>Designed and developed data schema/model for integration of heterogeneous inputs</a:t>
            </a:r>
          </a:p>
          <a:p>
            <a:pPr lvl="2" algn="just">
              <a:lnSpc>
                <a:spcPct val="150000"/>
              </a:lnSpc>
            </a:pPr>
            <a:endParaRPr lang="en-NL" sz="2800" dirty="0"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99BA55-8FDF-4D50-8EB1-07C566873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76A-69D4-4865-887F-A4F2B681C25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60D40-BB03-4126-8222-81A4C38CB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0F64-5574-4BB1-B71D-DA6F84EBCEA6}" type="datetime1">
              <a:rPr lang="en-US" smtClean="0"/>
              <a:t>10/12/2023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59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4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Current status</a:t>
            </a:r>
            <a:endParaRPr lang="en-US" b="1" i="1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503894" y="5943600"/>
            <a:ext cx="10151788" cy="914400"/>
            <a:chOff x="-3" y="-1660"/>
            <a:chExt cx="13091" cy="132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" y="-1657"/>
              <a:ext cx="12237" cy="1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-1657"/>
              <a:ext cx="360" cy="2"/>
              <a:chOff x="0" y="-1657"/>
              <a:chExt cx="360" cy="2"/>
            </a:xfrm>
          </p:grpSpPr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0" y="-1657"/>
                <a:ext cx="360" cy="2"/>
              </a:xfrm>
              <a:custGeom>
                <a:avLst/>
                <a:gdLst>
                  <a:gd name="T0" fmla="*/ 360 w 360"/>
                  <a:gd name="T1" fmla="*/ 0 w 36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60">
                    <a:moveTo>
                      <a:pt x="360" y="0"/>
                    </a:move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2726" y="-1657"/>
              <a:ext cx="360" cy="2"/>
              <a:chOff x="12726" y="-1657"/>
              <a:chExt cx="360" cy="2"/>
            </a:xfrm>
          </p:grpSpPr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12726" y="-1657"/>
                <a:ext cx="360" cy="2"/>
              </a:xfrm>
              <a:custGeom>
                <a:avLst/>
                <a:gdLst>
                  <a:gd name="T0" fmla="+- 0 12726 12726"/>
                  <a:gd name="T1" fmla="*/ T0 w 360"/>
                  <a:gd name="T2" fmla="+- 0 13086 12726"/>
                  <a:gd name="T3" fmla="*/ T2 w 36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60">
                    <a:moveTo>
                      <a:pt x="0" y="0"/>
                    </a:moveTo>
                    <a:lnTo>
                      <a:pt x="36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2" name="Straight Connector 11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743B8D-DB22-403B-A002-A6E506305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76A-69D4-4865-887F-A4F2B681C25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3B92DC-8819-49F3-9ADC-B35392CEB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C42A-C360-40E0-8DC4-CDC78DAF8C8F}" type="datetime1">
              <a:rPr lang="en-US" smtClean="0"/>
              <a:t>10/12/2023</a:t>
            </a:fld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9A3C9D0-00BB-20EC-6AC6-75036C59B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214374"/>
            <a:ext cx="8382000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GB" dirty="0"/>
              <a:t>Technical</a:t>
            </a:r>
          </a:p>
          <a:p>
            <a:pPr lvl="1" algn="just"/>
            <a:r>
              <a:rPr lang="en-GB" dirty="0"/>
              <a:t>Completed in-situ data cleaning and pre-processing</a:t>
            </a:r>
          </a:p>
          <a:p>
            <a:pPr lvl="1" algn="just"/>
            <a:r>
              <a:rPr lang="en-GB" dirty="0"/>
              <a:t>Completed data migration into </a:t>
            </a:r>
            <a:r>
              <a:rPr lang="en-GB" dirty="0" err="1"/>
              <a:t>PostGres</a:t>
            </a:r>
            <a:r>
              <a:rPr lang="en-GB" dirty="0"/>
              <a:t> based data schema</a:t>
            </a:r>
          </a:p>
          <a:p>
            <a:pPr lvl="1" algn="just"/>
            <a:r>
              <a:rPr lang="en-GB" dirty="0"/>
              <a:t>Currently working on developing the decision support system</a:t>
            </a:r>
          </a:p>
          <a:p>
            <a:pPr algn="just"/>
            <a:r>
              <a:rPr lang="en-GB" dirty="0"/>
              <a:t>Writing</a:t>
            </a:r>
          </a:p>
          <a:p>
            <a:pPr lvl="1" algn="just"/>
            <a:r>
              <a:rPr lang="en-GB" dirty="0"/>
              <a:t>1 journal publication (Sensors )</a:t>
            </a:r>
          </a:p>
          <a:p>
            <a:pPr lvl="1" algn="just"/>
            <a:r>
              <a:rPr lang="en-GB" dirty="0"/>
              <a:t>1 conference presentation and publication (ICEOGI 23, Algiers; IEEE); won best paper award</a:t>
            </a:r>
          </a:p>
          <a:p>
            <a:pPr lvl="1" algn="just"/>
            <a:r>
              <a:rPr lang="en-GB" dirty="0"/>
              <a:t>Manual prepared on </a:t>
            </a:r>
            <a:r>
              <a:rPr lang="en-GB"/>
              <a:t>IoT-WSN configuration</a:t>
            </a:r>
            <a:endParaRPr lang="en-GB" dirty="0"/>
          </a:p>
          <a:p>
            <a:pPr lvl="1" algn="just"/>
            <a:r>
              <a:rPr lang="en-GB" dirty="0"/>
              <a:t>Citizen science finding written but not published, yet</a:t>
            </a:r>
          </a:p>
          <a:p>
            <a:pPr lvl="1" algn="just"/>
            <a:r>
              <a:rPr lang="en-GB" dirty="0"/>
              <a:t>Decision support system writing not completed</a:t>
            </a:r>
          </a:p>
          <a:p>
            <a:pPr lvl="1" algn="just"/>
            <a:r>
              <a:rPr lang="en-GB" dirty="0"/>
              <a:t>Thesis: skeleton defined</a:t>
            </a:r>
          </a:p>
          <a:p>
            <a:pPr algn="just"/>
            <a:r>
              <a:rPr lang="en-GB" dirty="0"/>
              <a:t>ECTS: completed</a:t>
            </a:r>
          </a:p>
          <a:p>
            <a:pPr algn="just"/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693590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FD775-83B4-4D8A-9F5F-74683790F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cs typeface="Calibri"/>
              </a:rPr>
              <a:t>Challenges</a:t>
            </a:r>
            <a:r>
              <a:rPr lang="en-US" dirty="0">
                <a:cs typeface="Calibri"/>
              </a:rPr>
              <a:t>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1F867-2AEC-4313-8742-3A894229A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927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dirty="0">
                <a:cs typeface="Calibri"/>
              </a:rPr>
              <a:t>Political instability</a:t>
            </a:r>
          </a:p>
          <a:p>
            <a:pPr algn="just"/>
            <a:r>
              <a:rPr lang="en-US" dirty="0">
                <a:cs typeface="Calibri"/>
              </a:rPr>
              <a:t>Severe data loss</a:t>
            </a:r>
          </a:p>
          <a:p>
            <a:pPr lvl="1" algn="just"/>
            <a:r>
              <a:rPr lang="en-US" dirty="0">
                <a:cs typeface="Calibri"/>
              </a:rPr>
              <a:t>Devices stolen, damaged</a:t>
            </a:r>
          </a:p>
          <a:p>
            <a:pPr lvl="1" algn="just"/>
            <a:r>
              <a:rPr lang="en-US" dirty="0">
                <a:cs typeface="Calibri"/>
              </a:rPr>
              <a:t>Communication, power, transport interruptions</a:t>
            </a:r>
          </a:p>
          <a:p>
            <a:pPr lvl="1" algn="just"/>
            <a:r>
              <a:rPr lang="en-US" dirty="0">
                <a:cs typeface="Calibri"/>
              </a:rPr>
              <a:t>Safety concerns to travel</a:t>
            </a:r>
          </a:p>
          <a:p>
            <a:pPr lvl="1" algn="just"/>
            <a:r>
              <a:rPr lang="en-US" dirty="0">
                <a:cs typeface="Calibri"/>
              </a:rPr>
              <a:t>Non-existence/scarcity of alternative data sources</a:t>
            </a:r>
          </a:p>
          <a:p>
            <a:pPr algn="just"/>
            <a:r>
              <a:rPr lang="en-US" dirty="0">
                <a:cs typeface="Calibri"/>
              </a:rPr>
              <a:t>Vague expectations/requirements</a:t>
            </a:r>
          </a:p>
          <a:p>
            <a:pPr algn="just"/>
            <a:r>
              <a:rPr lang="en-US" dirty="0">
                <a:cs typeface="Calibri"/>
              </a:rPr>
              <a:t>Work load</a:t>
            </a:r>
            <a:endParaRPr lang="am-ET" dirty="0">
              <a:cs typeface="Calibri"/>
            </a:endParaRPr>
          </a:p>
          <a:p>
            <a:pPr marL="457200" lvl="1" indent="0" algn="just">
              <a:buNone/>
            </a:pPr>
            <a:endParaRPr lang="en-US" dirty="0">
              <a:cs typeface="Calibri"/>
            </a:endParaRPr>
          </a:p>
          <a:p>
            <a:pPr lvl="1" algn="just"/>
            <a:endParaRPr lang="en-US" dirty="0">
              <a:cs typeface="Calibri"/>
            </a:endParaRPr>
          </a:p>
          <a:p>
            <a:pPr algn="just"/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4015B-B616-4CFD-8D55-7C7BFFE11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76A-69D4-4865-887F-A4F2B681C25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AA07E-FF42-47C5-A344-088FEDFB4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7B02-B0D5-4157-9B1B-AD1C30AA117F}" type="datetime1">
              <a:rPr lang="en-US" smtClean="0"/>
              <a:t>10/12/2023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0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B3A9D-884A-4758-8761-8B79CA58B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85" y="379809"/>
            <a:ext cx="8229600" cy="905668"/>
          </a:xfrm>
        </p:spPr>
        <p:txBody>
          <a:bodyPr anchor="b">
            <a:noAutofit/>
          </a:bodyPr>
          <a:lstStyle/>
          <a:p>
            <a:pPr>
              <a:spcBef>
                <a:spcPct val="20000"/>
              </a:spcBef>
            </a:pPr>
            <a:br>
              <a:rPr lang="en-US" sz="3200" b="1" dirty="0">
                <a:cs typeface="Calibri"/>
              </a:rPr>
            </a:br>
            <a:br>
              <a:rPr lang="en-US" sz="3200" b="1" dirty="0">
                <a:cs typeface="Calibri"/>
              </a:rPr>
            </a:br>
            <a:br>
              <a:rPr lang="en-US" sz="3200" b="1" dirty="0">
                <a:cs typeface="Calibri"/>
              </a:rPr>
            </a:br>
            <a:br>
              <a:rPr lang="en-US" sz="3200" b="1" dirty="0">
                <a:cs typeface="Calibri"/>
              </a:rPr>
            </a:br>
            <a:br>
              <a:rPr lang="en-US" sz="3200" b="1" dirty="0">
                <a:cs typeface="Calibri"/>
              </a:rPr>
            </a:br>
            <a:br>
              <a:rPr lang="en-US" sz="3200" b="1" dirty="0">
                <a:cs typeface="Calibri"/>
              </a:rPr>
            </a:br>
            <a:r>
              <a:rPr lang="en-US" sz="4000" b="1" dirty="0">
                <a:cs typeface="Calibri"/>
              </a:rPr>
              <a:t>Plan</a:t>
            </a:r>
            <a:endParaRPr lang="en-US" sz="4000" b="1" dirty="0">
              <a:ea typeface="+mj-lt"/>
              <a:cs typeface="+mj-lt"/>
            </a:endParaRPr>
          </a:p>
          <a:p>
            <a:endParaRPr lang="en-US" sz="3200" b="1" dirty="0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9103A-2CB5-40C2-B730-21DB31A28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7768"/>
            <a:ext cx="8229600" cy="515858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US" sz="2800" dirty="0">
                <a:cs typeface="Calibri"/>
              </a:rPr>
              <a:t>November 2023-May 2024</a:t>
            </a:r>
          </a:p>
          <a:p>
            <a:pPr lvl="1" algn="just"/>
            <a:r>
              <a:rPr lang="en-US" sz="2400" dirty="0">
                <a:cs typeface="Calibri"/>
              </a:rPr>
              <a:t>Hope to submit second and third papers for publication</a:t>
            </a:r>
          </a:p>
          <a:p>
            <a:pPr lvl="1" algn="just"/>
            <a:r>
              <a:rPr lang="en-US" sz="2400" dirty="0">
                <a:cs typeface="Calibri"/>
              </a:rPr>
              <a:t>Model and deploy decision support system</a:t>
            </a:r>
          </a:p>
          <a:p>
            <a:pPr lvl="1" algn="just"/>
            <a:r>
              <a:rPr lang="en-US" sz="2400" dirty="0">
                <a:cs typeface="Calibri"/>
              </a:rPr>
              <a:t>Draft findings of the decision support system </a:t>
            </a:r>
          </a:p>
          <a:p>
            <a:pPr lvl="1" algn="just"/>
            <a:r>
              <a:rPr lang="en-US" sz="2400" dirty="0">
                <a:cs typeface="Calibri"/>
              </a:rPr>
              <a:t>Start working on the thesis body</a:t>
            </a:r>
          </a:p>
          <a:p>
            <a:pPr algn="just"/>
            <a:r>
              <a:rPr lang="en-US" sz="2800" dirty="0">
                <a:cs typeface="Calibri"/>
              </a:rPr>
              <a:t>June-October 2024</a:t>
            </a:r>
          </a:p>
          <a:p>
            <a:pPr lvl="1" algn="just"/>
            <a:r>
              <a:rPr lang="en-US" sz="2400" dirty="0">
                <a:cs typeface="Calibri"/>
              </a:rPr>
              <a:t>Complete thesis write up and other requirements</a:t>
            </a:r>
          </a:p>
          <a:p>
            <a:pPr algn="just"/>
            <a:endParaRPr lang="en-US" sz="2800" dirty="0">
              <a:solidFill>
                <a:srgbClr val="FF0000"/>
              </a:solidFill>
              <a:cs typeface="Calibri"/>
            </a:endParaRPr>
          </a:p>
          <a:p>
            <a:pPr lvl="1" algn="just"/>
            <a:endParaRPr lang="en-US" sz="1800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32984-37AD-43B4-B25F-19639DC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76A-69D4-4865-887F-A4F2B681C25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EB44FCF-3FEE-41E2-B19C-5FCAA33E6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A040-DCDC-4DEA-8992-E2E37FE311CC}" type="datetime1">
              <a:rPr lang="en-US" smtClean="0"/>
              <a:t>10/12/2023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63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34D8B5-F161-4966-A83B-BD2A0213C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096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am-ET" dirty="0"/>
          </a:p>
          <a:p>
            <a:pPr marL="0" indent="0">
              <a:buNone/>
            </a:pPr>
            <a:endParaRPr lang="am-ET" dirty="0"/>
          </a:p>
          <a:p>
            <a:pPr marL="0" indent="0">
              <a:buNone/>
            </a:pPr>
            <a:r>
              <a:rPr lang="am-ET" dirty="0"/>
              <a:t>		</a:t>
            </a:r>
          </a:p>
          <a:p>
            <a:pPr marL="0" indent="0">
              <a:buNone/>
            </a:pPr>
            <a:r>
              <a:rPr lang="en-GB" dirty="0"/>
              <a:t>				Thank you</a:t>
            </a: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C5DD6-5AF6-462D-9EED-FAC5A36A1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A7C6-08E0-4684-89F4-364957B46CD0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4207AB-362D-4AB0-8809-C3F10D0B3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76A-69D4-4865-887F-A4F2B681C25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35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el slides U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10915</TotalTime>
  <Words>350</Words>
  <Application>Microsoft Office PowerPoint</Application>
  <PresentationFormat>On-screen Show (4:3)</PresentationFormat>
  <Paragraphs>68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Nyala</vt:lpstr>
      <vt:lpstr>Office Theme</vt:lpstr>
      <vt:lpstr>Titel slides UT</vt:lpstr>
      <vt:lpstr>PowerPoint Presentation</vt:lpstr>
      <vt:lpstr>Objective   </vt:lpstr>
      <vt:lpstr>Progress </vt:lpstr>
      <vt:lpstr>Current status</vt:lpstr>
      <vt:lpstr>Challenges </vt:lpstr>
      <vt:lpstr>      Plan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BG</dc:creator>
  <cp:lastModifiedBy>Bayih, Amsale (UT-ITC)</cp:lastModifiedBy>
  <cp:revision>466</cp:revision>
  <dcterms:created xsi:type="dcterms:W3CDTF">2017-09-24T23:56:56Z</dcterms:created>
  <dcterms:modified xsi:type="dcterms:W3CDTF">2023-10-12T14:26:46Z</dcterms:modified>
</cp:coreProperties>
</file>