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82" r:id="rId5"/>
    <p:sldId id="300" r:id="rId6"/>
    <p:sldId id="347" r:id="rId7"/>
    <p:sldId id="386" r:id="rId8"/>
    <p:sldId id="280" r:id="rId9"/>
    <p:sldId id="368" r:id="rId10"/>
    <p:sldId id="383" r:id="rId11"/>
    <p:sldId id="380" r:id="rId12"/>
    <p:sldId id="384" r:id="rId13"/>
    <p:sldId id="385" r:id="rId14"/>
    <p:sldId id="387" r:id="rId15"/>
    <p:sldId id="362" r:id="rId16"/>
    <p:sldId id="263"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C19C39-1B90-73B0-B010-DD77F9CD482E}" name="UNEP CEW&amp;CB" initials="UC" userId="UNEP CEW&amp;CB"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95" d="100"/>
          <a:sy n="95" d="100"/>
        </p:scale>
        <p:origin x="115" y="7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49F49-A26B-453E-9FCB-968DBC16FCF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BDC160A7-D885-4E08-A52E-E59CC3DF8FFF}">
      <dgm:prSet phldrT="[Tex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March 2025</a:t>
          </a:r>
        </a:p>
        <a:p>
          <a:r>
            <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Kick-off / inception workshop</a:t>
          </a:r>
        </a:p>
      </dgm:t>
    </dgm:pt>
    <dgm:pt modelId="{E8FE6FD3-6D1F-44D2-8E87-80F419A4ADC4}" type="parTrans" cxnId="{ADDE2019-8BF0-4E7B-9D56-96B8E5F35190}">
      <dgm:prSet/>
      <dgm:spPr/>
      <dgm:t>
        <a:bodyPr/>
        <a:lstStyle/>
        <a:p>
          <a:endParaRPr lang="en-GB"/>
        </a:p>
      </dgm:t>
    </dgm:pt>
    <dgm:pt modelId="{AD28680A-6CF5-4579-836B-F0125517FF1F}" type="sibTrans" cxnId="{ADDE2019-8BF0-4E7B-9D56-96B8E5F35190}">
      <dgm:prSet/>
      <dgm:spPr/>
      <dgm:t>
        <a:bodyPr/>
        <a:lstStyle/>
        <a:p>
          <a:endParaRPr lang="en-GB"/>
        </a:p>
      </dgm:t>
    </dgm:pt>
    <dgm:pt modelId="{3E565B40-898F-49C0-A841-8A33D031B6A0}">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Q4 -2025</a:t>
          </a:r>
        </a:p>
        <a:p>
          <a:r>
            <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Onsite basic training ICT @ Data Communication  +</a:t>
          </a:r>
        </a:p>
        <a:p>
          <a:r>
            <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ICT advice</a:t>
          </a:r>
          <a:br>
            <a:rPr lang="en-US" sz="1050" b="1" dirty="0">
              <a:solidFill>
                <a:schemeClr val="tx1">
                  <a:lumMod val="85000"/>
                  <a:lumOff val="15000"/>
                </a:schemeClr>
              </a:solidFill>
            </a:rPr>
          </a:br>
          <a:endParaRPr lang="en-US" sz="1050" dirty="0">
            <a:solidFill>
              <a:schemeClr val="tx1">
                <a:lumMod val="85000"/>
                <a:lumOff val="15000"/>
              </a:schemeClr>
            </a:solidFill>
          </a:endParaRPr>
        </a:p>
      </dgm:t>
    </dgm:pt>
    <dgm:pt modelId="{18F65763-33CA-4200-A7BF-AC580091FEF7}" type="parTrans" cxnId="{0D505F33-F653-4A62-8437-8C6B6DB6E8FD}">
      <dgm:prSet/>
      <dgm:spPr/>
      <dgm:t>
        <a:bodyPr/>
        <a:lstStyle/>
        <a:p>
          <a:endParaRPr lang="en-GB"/>
        </a:p>
      </dgm:t>
    </dgm:pt>
    <dgm:pt modelId="{AD5B5687-7BB2-4933-8888-C15AF970255C}" type="sibTrans" cxnId="{0D505F33-F653-4A62-8437-8C6B6DB6E8FD}">
      <dgm:prSet/>
      <dgm:spPr/>
      <dgm:t>
        <a:bodyPr/>
        <a:lstStyle/>
        <a:p>
          <a:endParaRPr lang="en-GB"/>
        </a:p>
      </dgm:t>
    </dgm:pt>
    <dgm:pt modelId="{C0A319A9-2400-4E54-AF8E-4347AF88EFD7}">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Q1-Q3 2026</a:t>
          </a:r>
        </a:p>
        <a:p>
          <a:r>
            <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Online basic training events for ICT @ Data Communication </a:t>
          </a:r>
        </a:p>
      </dgm:t>
    </dgm:pt>
    <dgm:pt modelId="{787809B0-9F35-4FCA-9B90-DD56F8433098}" type="parTrans" cxnId="{6E6589EB-6F1C-4E01-8398-80BE25B90249}">
      <dgm:prSet/>
      <dgm:spPr/>
      <dgm:t>
        <a:bodyPr/>
        <a:lstStyle/>
        <a:p>
          <a:endParaRPr lang="en-GB"/>
        </a:p>
      </dgm:t>
    </dgm:pt>
    <dgm:pt modelId="{48783EDA-1E06-4E88-B30F-9755806BB8CC}" type="sibTrans" cxnId="{6E6589EB-6F1C-4E01-8398-80BE25B90249}">
      <dgm:prSet/>
      <dgm:spPr/>
      <dgm:t>
        <a:bodyPr/>
        <a:lstStyle/>
        <a:p>
          <a:endParaRPr lang="en-GB"/>
        </a:p>
      </dgm:t>
    </dgm:pt>
    <dgm:pt modelId="{36359A04-F259-4522-9078-AF4AFA19ECBD}">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Q4 - 2026</a:t>
          </a:r>
          <a:br>
            <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br>
          <a:r>
            <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Onsite basic training CDMS Concepts, geospatial and relational databases, data rescue and climate data analysis </a:t>
          </a:r>
        </a:p>
        <a:p>
          <a:r>
            <a:rPr lang="en-US" sz="1050" i="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ICT advice</a:t>
          </a:r>
        </a:p>
      </dgm:t>
    </dgm:pt>
    <dgm:pt modelId="{A9EB99CB-7F39-47AC-9094-1BB76C713271}" type="parTrans" cxnId="{64F1BE86-973E-4B57-8084-7D016512A687}">
      <dgm:prSet/>
      <dgm:spPr/>
      <dgm:t>
        <a:bodyPr/>
        <a:lstStyle/>
        <a:p>
          <a:endParaRPr lang="en-GB"/>
        </a:p>
      </dgm:t>
    </dgm:pt>
    <dgm:pt modelId="{ABC2ABE2-F22B-485A-91FB-2BC94F43624B}" type="sibTrans" cxnId="{64F1BE86-973E-4B57-8084-7D016512A687}">
      <dgm:prSet/>
      <dgm:spPr/>
      <dgm:t>
        <a:bodyPr/>
        <a:lstStyle/>
        <a:p>
          <a:endParaRPr lang="en-GB"/>
        </a:p>
      </dgm:t>
    </dgm:pt>
    <dgm:pt modelId="{D7FE50E9-BC43-45F2-98AE-397EA1F9BF3F}">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Q1-Q3 2028</a:t>
          </a:r>
        </a:p>
        <a:p>
          <a:r>
            <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Online advanced training events for ICT @ Data Communication </a:t>
          </a:r>
          <a:endPar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gm:t>
    </dgm:pt>
    <dgm:pt modelId="{2C128575-887E-4EAF-90BB-A6EE2C0C8F54}" type="parTrans" cxnId="{7A017212-9903-4079-93FF-FD7865F9A525}">
      <dgm:prSet/>
      <dgm:spPr/>
      <dgm:t>
        <a:bodyPr/>
        <a:lstStyle/>
        <a:p>
          <a:endParaRPr lang="en-GB"/>
        </a:p>
      </dgm:t>
    </dgm:pt>
    <dgm:pt modelId="{A2093892-14B9-4AD9-94B5-7CBE9655E464}" type="sibTrans" cxnId="{7A017212-9903-4079-93FF-FD7865F9A525}">
      <dgm:prSet/>
      <dgm:spPr/>
      <dgm:t>
        <a:bodyPr/>
        <a:lstStyle/>
        <a:p>
          <a:endParaRPr lang="en-GB"/>
        </a:p>
      </dgm:t>
    </dgm:pt>
    <dgm:pt modelId="{29844A4B-0A04-4882-AF2E-D1DCF0711254}">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Review ICT Infrastructure</a:t>
          </a:r>
          <a:endPar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gm:t>
    </dgm:pt>
    <dgm:pt modelId="{68B72252-CB17-4318-82A8-D026D26A5E9B}" type="parTrans" cxnId="{2874587E-7746-48CE-ACE7-7D3C68DC506D}">
      <dgm:prSet/>
      <dgm:spPr/>
      <dgm:t>
        <a:bodyPr/>
        <a:lstStyle/>
        <a:p>
          <a:endParaRPr lang="en-GB"/>
        </a:p>
      </dgm:t>
    </dgm:pt>
    <dgm:pt modelId="{3E96783C-FFED-469E-912D-7B97BF7C7C05}" type="sibTrans" cxnId="{2874587E-7746-48CE-ACE7-7D3C68DC506D}">
      <dgm:prSet/>
      <dgm:spPr/>
      <dgm:t>
        <a:bodyPr/>
        <a:lstStyle/>
        <a:p>
          <a:endParaRPr lang="en-GB"/>
        </a:p>
      </dgm:t>
    </dgm:pt>
    <dgm:pt modelId="{0C8A77FF-F047-4FAE-9B0B-F4A98DD2BE98}">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Apr – Oct 2025</a:t>
          </a:r>
        </a:p>
        <a:p>
          <a:r>
            <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Prepare ICT @ Data Communication Training / </a:t>
          </a:r>
          <a:r>
            <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CDMS Concepts, geospatial and relational databases, data rescue and climate data analysis </a:t>
          </a:r>
          <a:endPar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gm:t>
    </dgm:pt>
    <dgm:pt modelId="{EBB8786B-8346-455B-B534-D70CF77F1167}" type="sibTrans" cxnId="{FFCDCE8B-5B87-4A9C-8C64-8A795BD7DEA5}">
      <dgm:prSet/>
      <dgm:spPr/>
      <dgm:t>
        <a:bodyPr/>
        <a:lstStyle/>
        <a:p>
          <a:endParaRPr lang="en-GB"/>
        </a:p>
      </dgm:t>
    </dgm:pt>
    <dgm:pt modelId="{23FA2820-A5CA-4CFF-AE7B-9B446C441D87}" type="parTrans" cxnId="{FFCDCE8B-5B87-4A9C-8C64-8A795BD7DEA5}">
      <dgm:prSet/>
      <dgm:spPr/>
      <dgm:t>
        <a:bodyPr/>
        <a:lstStyle/>
        <a:p>
          <a:endParaRPr lang="en-GB"/>
        </a:p>
      </dgm:t>
    </dgm:pt>
    <dgm:pt modelId="{42C0D5E5-5037-4CED-BDA3-DE23B089C0A0}">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Q1-Q3 2027</a:t>
          </a:r>
        </a:p>
        <a:p>
          <a:r>
            <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Online basic training CDMS Concepts, geospatial and relational databases, data rescue and climate data analysis </a:t>
          </a:r>
        </a:p>
      </dgm:t>
    </dgm:pt>
    <dgm:pt modelId="{AAF835FB-2DEB-45FF-A2AF-10211CFCD87D}" type="parTrans" cxnId="{36D0BAF9-9168-44F4-9696-B54CEE73C38F}">
      <dgm:prSet/>
      <dgm:spPr/>
      <dgm:t>
        <a:bodyPr/>
        <a:lstStyle/>
        <a:p>
          <a:endParaRPr lang="en-GB"/>
        </a:p>
      </dgm:t>
    </dgm:pt>
    <dgm:pt modelId="{65EDCF94-BC48-4301-BB8E-94B0F614F6FE}" type="sibTrans" cxnId="{36D0BAF9-9168-44F4-9696-B54CEE73C38F}">
      <dgm:prSet/>
      <dgm:spPr/>
      <dgm:t>
        <a:bodyPr/>
        <a:lstStyle/>
        <a:p>
          <a:endParaRPr lang="en-GB"/>
        </a:p>
      </dgm:t>
    </dgm:pt>
    <dgm:pt modelId="{E373FF26-1F60-4589-BF4C-A33C44C8F253}">
      <dgm:prSet custT="1"/>
      <dgm:spPr/>
      <dgm:t>
        <a:bodyPr lIns="36000" tIns="36000" rIns="36000" bIns="36000"/>
        <a:lstStyle/>
        <a:p>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Q4 -2027</a:t>
          </a:r>
        </a:p>
        <a:p>
          <a:r>
            <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Onsite advanced training ICT @ Data Communication  +</a:t>
          </a:r>
        </a:p>
        <a:p>
          <a:r>
            <a:rPr lang="en-US" sz="1050" b="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ICT advice</a:t>
          </a:r>
          <a:endParaRPr lang="en-US" sz="105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gm:t>
    </dgm:pt>
    <dgm:pt modelId="{B4EC90A9-AC36-4D06-9F0D-FA3D8BB70ACD}" type="sibTrans" cxnId="{5F26EBE8-6FF2-451F-B34C-FA64145B8144}">
      <dgm:prSet/>
      <dgm:spPr/>
      <dgm:t>
        <a:bodyPr/>
        <a:lstStyle/>
        <a:p>
          <a:endParaRPr lang="en-GB"/>
        </a:p>
      </dgm:t>
    </dgm:pt>
    <dgm:pt modelId="{7CA7D27C-38F8-48C1-91F0-166F087691C5}" type="parTrans" cxnId="{5F26EBE8-6FF2-451F-B34C-FA64145B8144}">
      <dgm:prSet/>
      <dgm:spPr/>
      <dgm:t>
        <a:bodyPr/>
        <a:lstStyle/>
        <a:p>
          <a:endParaRPr lang="en-GB"/>
        </a:p>
      </dgm:t>
    </dgm:pt>
    <dgm:pt modelId="{35319C1B-68E5-4334-8B4C-14115AC08761}" type="pres">
      <dgm:prSet presAssocID="{B6749F49-A26B-453E-9FCB-968DBC16FCFD}" presName="Name0" presStyleCnt="0">
        <dgm:presLayoutVars>
          <dgm:dir/>
          <dgm:resizeHandles val="exact"/>
        </dgm:presLayoutVars>
      </dgm:prSet>
      <dgm:spPr/>
    </dgm:pt>
    <dgm:pt modelId="{46B8D334-75E1-41E4-8678-15CE083378B5}" type="pres">
      <dgm:prSet presAssocID="{B6749F49-A26B-453E-9FCB-968DBC16FCFD}" presName="arrow" presStyleLbl="bgShp" presStyleIdx="0" presStyleCnt="1" custLinFactNeighborX="-204" custLinFactNeighborY="-432"/>
      <dgm:spPr/>
    </dgm:pt>
    <dgm:pt modelId="{DE1C8560-7E80-4F6A-9989-A4DA4A6EE7E7}" type="pres">
      <dgm:prSet presAssocID="{B6749F49-A26B-453E-9FCB-968DBC16FCFD}" presName="points" presStyleCnt="0"/>
      <dgm:spPr/>
    </dgm:pt>
    <dgm:pt modelId="{1C813112-CC7C-4C75-A2A0-CC995A968F34}" type="pres">
      <dgm:prSet presAssocID="{BDC160A7-D885-4E08-A52E-E59CC3DF8FFF}" presName="compositeA" presStyleCnt="0"/>
      <dgm:spPr/>
    </dgm:pt>
    <dgm:pt modelId="{5468FD3E-3935-444A-94A5-F4919A405D62}" type="pres">
      <dgm:prSet presAssocID="{BDC160A7-D885-4E08-A52E-E59CC3DF8FFF}" presName="textA" presStyleLbl="revTx" presStyleIdx="0" presStyleCnt="9" custScaleX="102861">
        <dgm:presLayoutVars>
          <dgm:bulletEnabled val="1"/>
        </dgm:presLayoutVars>
      </dgm:prSet>
      <dgm:spPr/>
    </dgm:pt>
    <dgm:pt modelId="{E339E321-CF59-4472-8E4B-9844FE55668A}" type="pres">
      <dgm:prSet presAssocID="{BDC160A7-D885-4E08-A52E-E59CC3DF8FFF}" presName="circleA" presStyleLbl="node1" presStyleIdx="0" presStyleCnt="9"/>
      <dgm:spPr/>
    </dgm:pt>
    <dgm:pt modelId="{E0C89B75-505C-4C01-926A-0D0A0834FAEF}" type="pres">
      <dgm:prSet presAssocID="{BDC160A7-D885-4E08-A52E-E59CC3DF8FFF}" presName="spaceA" presStyleCnt="0"/>
      <dgm:spPr/>
    </dgm:pt>
    <dgm:pt modelId="{890F24D6-5B57-4A2D-AC9A-31F618E7269B}" type="pres">
      <dgm:prSet presAssocID="{AD28680A-6CF5-4579-836B-F0125517FF1F}" presName="space" presStyleCnt="0"/>
      <dgm:spPr/>
    </dgm:pt>
    <dgm:pt modelId="{D3D65FB6-8A91-4D8E-984C-E8019801A422}" type="pres">
      <dgm:prSet presAssocID="{0C8A77FF-F047-4FAE-9B0B-F4A98DD2BE98}" presName="compositeB" presStyleCnt="0"/>
      <dgm:spPr/>
    </dgm:pt>
    <dgm:pt modelId="{94B47316-AFC9-46B1-9337-E442CACB35AD}" type="pres">
      <dgm:prSet presAssocID="{0C8A77FF-F047-4FAE-9B0B-F4A98DD2BE98}" presName="textB" presStyleLbl="revTx" presStyleIdx="1" presStyleCnt="9" custScaleX="132957" custLinFactNeighborX="-33163" custLinFactNeighborY="752">
        <dgm:presLayoutVars>
          <dgm:bulletEnabled val="1"/>
        </dgm:presLayoutVars>
      </dgm:prSet>
      <dgm:spPr/>
    </dgm:pt>
    <dgm:pt modelId="{2A13FE2C-6CF9-4EF5-AC9A-0904C2F1454B}" type="pres">
      <dgm:prSet presAssocID="{0C8A77FF-F047-4FAE-9B0B-F4A98DD2BE98}" presName="circleB" presStyleLbl="node1" presStyleIdx="1" presStyleCnt="9" custLinFactNeighborX="-77378" custLinFactNeighborY="-6561"/>
      <dgm:spPr/>
    </dgm:pt>
    <dgm:pt modelId="{722EFA11-8901-4D78-B240-056154961F2E}" type="pres">
      <dgm:prSet presAssocID="{0C8A77FF-F047-4FAE-9B0B-F4A98DD2BE98}" presName="spaceB" presStyleCnt="0"/>
      <dgm:spPr/>
    </dgm:pt>
    <dgm:pt modelId="{A644CC14-69C0-4289-B5EB-0B9DB2B08F95}" type="pres">
      <dgm:prSet presAssocID="{EBB8786B-8346-455B-B534-D70CF77F1167}" presName="space" presStyleCnt="0"/>
      <dgm:spPr/>
    </dgm:pt>
    <dgm:pt modelId="{A3B2616C-40DA-40D9-A2C7-BF5462F77B07}" type="pres">
      <dgm:prSet presAssocID="{3E565B40-898F-49C0-A841-8A33D031B6A0}" presName="compositeA" presStyleCnt="0"/>
      <dgm:spPr/>
    </dgm:pt>
    <dgm:pt modelId="{2E0B069D-A8A5-4D1F-8B26-46217A5D1299}" type="pres">
      <dgm:prSet presAssocID="{3E565B40-898F-49C0-A841-8A33D031B6A0}" presName="textA" presStyleLbl="revTx" presStyleIdx="2" presStyleCnt="9" custScaleX="102861" custLinFactNeighborX="-57505" custLinFactNeighborY="8884">
        <dgm:presLayoutVars>
          <dgm:bulletEnabled val="1"/>
        </dgm:presLayoutVars>
      </dgm:prSet>
      <dgm:spPr/>
    </dgm:pt>
    <dgm:pt modelId="{D3B40CE3-84B1-42A1-A4D7-140957F62130}" type="pres">
      <dgm:prSet presAssocID="{3E565B40-898F-49C0-A841-8A33D031B6A0}" presName="circleA" presStyleLbl="node1" presStyleIdx="2" presStyleCnt="9" custLinFactX="-45208" custLinFactNeighborX="-100000" custLinFactNeighborY="-6912"/>
      <dgm:spPr/>
    </dgm:pt>
    <dgm:pt modelId="{84293F82-DFD9-43B1-B0B9-7C23FB478D46}" type="pres">
      <dgm:prSet presAssocID="{3E565B40-898F-49C0-A841-8A33D031B6A0}" presName="spaceA" presStyleCnt="0"/>
      <dgm:spPr/>
    </dgm:pt>
    <dgm:pt modelId="{4CB760B1-F834-4892-8785-328DCF6935CD}" type="pres">
      <dgm:prSet presAssocID="{AD5B5687-7BB2-4933-8888-C15AF970255C}" presName="space" presStyleCnt="0"/>
      <dgm:spPr/>
    </dgm:pt>
    <dgm:pt modelId="{9EC2668C-BCAD-4BF1-A8FC-4B06CEE0583B}" type="pres">
      <dgm:prSet presAssocID="{C0A319A9-2400-4E54-AF8E-4347AF88EFD7}" presName="compositeB" presStyleCnt="0"/>
      <dgm:spPr/>
    </dgm:pt>
    <dgm:pt modelId="{7E549A5A-515A-4789-945D-82B950327803}" type="pres">
      <dgm:prSet presAssocID="{C0A319A9-2400-4E54-AF8E-4347AF88EFD7}" presName="textB" presStyleLbl="revTx" presStyleIdx="3" presStyleCnt="9" custScaleX="131990" custLinFactNeighborX="-76805" custLinFactNeighborY="779">
        <dgm:presLayoutVars>
          <dgm:bulletEnabled val="1"/>
        </dgm:presLayoutVars>
      </dgm:prSet>
      <dgm:spPr/>
    </dgm:pt>
    <dgm:pt modelId="{6F7F665C-B073-4645-BDB1-D2174D71DF84}" type="pres">
      <dgm:prSet presAssocID="{C0A319A9-2400-4E54-AF8E-4347AF88EFD7}" presName="circleB" presStyleLbl="node1" presStyleIdx="3" presStyleCnt="9" custLinFactX="-84913" custLinFactNeighborX="-100000" custLinFactNeighborY="-8641"/>
      <dgm:spPr/>
    </dgm:pt>
    <dgm:pt modelId="{8C68F5D2-1BC5-4640-A7FE-94441B37394B}" type="pres">
      <dgm:prSet presAssocID="{C0A319A9-2400-4E54-AF8E-4347AF88EFD7}" presName="spaceB" presStyleCnt="0"/>
      <dgm:spPr/>
    </dgm:pt>
    <dgm:pt modelId="{C960BDA9-F744-4CEC-ABC0-10DE6D780C66}" type="pres">
      <dgm:prSet presAssocID="{48783EDA-1E06-4E88-B30F-9755806BB8CC}" presName="space" presStyleCnt="0"/>
      <dgm:spPr/>
    </dgm:pt>
    <dgm:pt modelId="{C6BD8691-7D59-4426-8581-D445801D0F09}" type="pres">
      <dgm:prSet presAssocID="{36359A04-F259-4522-9078-AF4AFA19ECBD}" presName="compositeA" presStyleCnt="0"/>
      <dgm:spPr/>
    </dgm:pt>
    <dgm:pt modelId="{C722B121-87F4-4E75-A2A4-D6C907244AA6}" type="pres">
      <dgm:prSet presAssocID="{36359A04-F259-4522-9078-AF4AFA19ECBD}" presName="textA" presStyleLbl="revTx" presStyleIdx="4" presStyleCnt="9" custScaleX="102861" custLinFactNeighborX="-93096" custLinFactNeighborY="1296">
        <dgm:presLayoutVars>
          <dgm:bulletEnabled val="1"/>
        </dgm:presLayoutVars>
      </dgm:prSet>
      <dgm:spPr/>
    </dgm:pt>
    <dgm:pt modelId="{5422097C-B78E-4397-B5EC-5C66B28F804D}" type="pres">
      <dgm:prSet presAssocID="{36359A04-F259-4522-9078-AF4AFA19ECBD}" presName="circleA" presStyleLbl="node1" presStyleIdx="4" presStyleCnt="9" custLinFactX="-100000" custLinFactNeighborX="-122932" custLinFactNeighborY="-6912"/>
      <dgm:spPr/>
    </dgm:pt>
    <dgm:pt modelId="{115A94BD-923F-46CD-BD99-C4FE2FD6A03A}" type="pres">
      <dgm:prSet presAssocID="{36359A04-F259-4522-9078-AF4AFA19ECBD}" presName="spaceA" presStyleCnt="0"/>
      <dgm:spPr/>
    </dgm:pt>
    <dgm:pt modelId="{543A14CF-1416-4031-BBCA-D9BB6F5A98A3}" type="pres">
      <dgm:prSet presAssocID="{ABC2ABE2-F22B-485A-91FB-2BC94F43624B}" presName="space" presStyleCnt="0"/>
      <dgm:spPr/>
    </dgm:pt>
    <dgm:pt modelId="{89F795B5-38F6-46F2-90E1-37F6AC1C9C8E}" type="pres">
      <dgm:prSet presAssocID="{42C0D5E5-5037-4CED-BDA3-DE23B089C0A0}" presName="compositeB" presStyleCnt="0"/>
      <dgm:spPr/>
    </dgm:pt>
    <dgm:pt modelId="{0A28881C-C620-45B7-9401-4274CC101F9F}" type="pres">
      <dgm:prSet presAssocID="{42C0D5E5-5037-4CED-BDA3-DE23B089C0A0}" presName="textB" presStyleLbl="revTx" presStyleIdx="5" presStyleCnt="9" custScaleX="102861" custLinFactNeighborX="-98021" custLinFactNeighborY="779">
        <dgm:presLayoutVars>
          <dgm:bulletEnabled val="1"/>
        </dgm:presLayoutVars>
      </dgm:prSet>
      <dgm:spPr/>
    </dgm:pt>
    <dgm:pt modelId="{839E7644-E357-4700-956A-45D74C758044}" type="pres">
      <dgm:prSet presAssocID="{42C0D5E5-5037-4CED-BDA3-DE23B089C0A0}" presName="circleB" presStyleLbl="node1" presStyleIdx="5" presStyleCnt="9" custLinFactX="-100000" custLinFactNeighborX="-124660" custLinFactNeighborY="-10369"/>
      <dgm:spPr/>
    </dgm:pt>
    <dgm:pt modelId="{BBA74858-96DA-4359-A537-4AE10EF6B7C7}" type="pres">
      <dgm:prSet presAssocID="{42C0D5E5-5037-4CED-BDA3-DE23B089C0A0}" presName="spaceB" presStyleCnt="0"/>
      <dgm:spPr/>
    </dgm:pt>
    <dgm:pt modelId="{D1B98590-2747-4C33-83A8-2023F91C8CF0}" type="pres">
      <dgm:prSet presAssocID="{65EDCF94-BC48-4301-BB8E-94B0F614F6FE}" presName="space" presStyleCnt="0"/>
      <dgm:spPr/>
    </dgm:pt>
    <dgm:pt modelId="{0AD98880-EDC8-4827-BBA8-26AC5B2AF369}" type="pres">
      <dgm:prSet presAssocID="{E373FF26-1F60-4589-BF4C-A33C44C8F253}" presName="compositeA" presStyleCnt="0"/>
      <dgm:spPr/>
    </dgm:pt>
    <dgm:pt modelId="{26D07477-21E1-431E-9587-A2F516E61A1F}" type="pres">
      <dgm:prSet presAssocID="{E373FF26-1F60-4589-BF4C-A33C44C8F253}" presName="textA" presStyleLbl="revTx" presStyleIdx="6" presStyleCnt="9" custScaleX="102861" custLinFactX="-12391" custLinFactNeighborX="-100000" custLinFactNeighborY="0">
        <dgm:presLayoutVars>
          <dgm:bulletEnabled val="1"/>
        </dgm:presLayoutVars>
      </dgm:prSet>
      <dgm:spPr/>
    </dgm:pt>
    <dgm:pt modelId="{D2F0C0AC-4B68-4A06-BBAB-80BCD32C20A6}" type="pres">
      <dgm:prSet presAssocID="{E373FF26-1F60-4589-BF4C-A33C44C8F253}" presName="circleA" presStyleLbl="node1" presStyleIdx="6" presStyleCnt="9" custLinFactX="-100000" custLinFactNeighborX="-159224" custLinFactNeighborY="-10369"/>
      <dgm:spPr/>
    </dgm:pt>
    <dgm:pt modelId="{D0920A71-B090-4660-A757-8637B0394542}" type="pres">
      <dgm:prSet presAssocID="{E373FF26-1F60-4589-BF4C-A33C44C8F253}" presName="spaceA" presStyleCnt="0"/>
      <dgm:spPr/>
    </dgm:pt>
    <dgm:pt modelId="{7E6CF6E8-7A1D-49CC-965D-AAA0FC302B29}" type="pres">
      <dgm:prSet presAssocID="{B4EC90A9-AC36-4D06-9F0D-FA3D8BB70ACD}" presName="space" presStyleCnt="0"/>
      <dgm:spPr/>
    </dgm:pt>
    <dgm:pt modelId="{21725F8E-FCE7-4485-9298-5CCEB803C2EF}" type="pres">
      <dgm:prSet presAssocID="{D7FE50E9-BC43-45F2-98AE-397EA1F9BF3F}" presName="compositeB" presStyleCnt="0"/>
      <dgm:spPr/>
    </dgm:pt>
    <dgm:pt modelId="{5714ABA6-74B3-40E7-BAF1-D60BE61A5ACE}" type="pres">
      <dgm:prSet presAssocID="{D7FE50E9-BC43-45F2-98AE-397EA1F9BF3F}" presName="textB" presStyleLbl="revTx" presStyleIdx="7" presStyleCnt="9" custScaleX="121756" custLinFactX="-30902" custLinFactNeighborX="-100000" custLinFactNeighborY="53">
        <dgm:presLayoutVars>
          <dgm:bulletEnabled val="1"/>
        </dgm:presLayoutVars>
      </dgm:prSet>
      <dgm:spPr/>
    </dgm:pt>
    <dgm:pt modelId="{D0B82048-0C48-473E-B8EF-371EAF8B6036}" type="pres">
      <dgm:prSet presAssocID="{D7FE50E9-BC43-45F2-98AE-397EA1F9BF3F}" presName="circleB" presStyleLbl="node1" presStyleIdx="7" presStyleCnt="9" custLinFactNeighborX="-70829" custLinFactNeighborY="-10964"/>
      <dgm:spPr/>
    </dgm:pt>
    <dgm:pt modelId="{22A59117-E489-451C-A3E7-F6BA849654EA}" type="pres">
      <dgm:prSet presAssocID="{D7FE50E9-BC43-45F2-98AE-397EA1F9BF3F}" presName="spaceB" presStyleCnt="0"/>
      <dgm:spPr/>
    </dgm:pt>
    <dgm:pt modelId="{3967499B-5945-458F-B7CB-62152F3CCA71}" type="pres">
      <dgm:prSet presAssocID="{A2093892-14B9-4AD9-94B5-7CBE9655E464}" presName="space" presStyleCnt="0"/>
      <dgm:spPr/>
    </dgm:pt>
    <dgm:pt modelId="{206E021C-C8F3-4AA1-9760-0BBE0B3A4D21}" type="pres">
      <dgm:prSet presAssocID="{29844A4B-0A04-4882-AF2E-D1DCF0711254}" presName="compositeA" presStyleCnt="0"/>
      <dgm:spPr/>
    </dgm:pt>
    <dgm:pt modelId="{0345E214-812C-4339-9273-39E00239134A}" type="pres">
      <dgm:prSet presAssocID="{29844A4B-0A04-4882-AF2E-D1DCF0711254}" presName="textA" presStyleLbl="revTx" presStyleIdx="8" presStyleCnt="9" custScaleX="102861" custLinFactNeighborX="-7685" custLinFactNeighborY="-25">
        <dgm:presLayoutVars>
          <dgm:bulletEnabled val="1"/>
        </dgm:presLayoutVars>
      </dgm:prSet>
      <dgm:spPr/>
    </dgm:pt>
    <dgm:pt modelId="{922366CF-6749-4DBB-BA12-0F4633BB923E}" type="pres">
      <dgm:prSet presAssocID="{29844A4B-0A04-4882-AF2E-D1DCF0711254}" presName="circleA" presStyleLbl="node1" presStyleIdx="8" presStyleCnt="9" custLinFactNeighborX="-19518" custLinFactNeighborY="-6561"/>
      <dgm:spPr/>
    </dgm:pt>
    <dgm:pt modelId="{1927D3BB-730A-45CA-B25F-BA753A000930}" type="pres">
      <dgm:prSet presAssocID="{29844A4B-0A04-4882-AF2E-D1DCF0711254}" presName="spaceA" presStyleCnt="0"/>
      <dgm:spPr/>
    </dgm:pt>
  </dgm:ptLst>
  <dgm:cxnLst>
    <dgm:cxn modelId="{CBD33305-2876-4330-9034-743050506B97}" type="presOf" srcId="{3E565B40-898F-49C0-A841-8A33D031B6A0}" destId="{2E0B069D-A8A5-4D1F-8B26-46217A5D1299}" srcOrd="0" destOrd="0" presId="urn:microsoft.com/office/officeart/2005/8/layout/hProcess11"/>
    <dgm:cxn modelId="{C8BCCE08-6FC1-4517-8B73-F47CEFEBE916}" type="presOf" srcId="{29844A4B-0A04-4882-AF2E-D1DCF0711254}" destId="{0345E214-812C-4339-9273-39E00239134A}" srcOrd="0" destOrd="0" presId="urn:microsoft.com/office/officeart/2005/8/layout/hProcess11"/>
    <dgm:cxn modelId="{7A017212-9903-4079-93FF-FD7865F9A525}" srcId="{B6749F49-A26B-453E-9FCB-968DBC16FCFD}" destId="{D7FE50E9-BC43-45F2-98AE-397EA1F9BF3F}" srcOrd="7" destOrd="0" parTransId="{2C128575-887E-4EAF-90BB-A6EE2C0C8F54}" sibTransId="{A2093892-14B9-4AD9-94B5-7CBE9655E464}"/>
    <dgm:cxn modelId="{4F8BB217-5D3A-4C40-8CA1-5986E4874F12}" type="presOf" srcId="{C0A319A9-2400-4E54-AF8E-4347AF88EFD7}" destId="{7E549A5A-515A-4789-945D-82B950327803}" srcOrd="0" destOrd="0" presId="urn:microsoft.com/office/officeart/2005/8/layout/hProcess11"/>
    <dgm:cxn modelId="{ADDE2019-8BF0-4E7B-9D56-96B8E5F35190}" srcId="{B6749F49-A26B-453E-9FCB-968DBC16FCFD}" destId="{BDC160A7-D885-4E08-A52E-E59CC3DF8FFF}" srcOrd="0" destOrd="0" parTransId="{E8FE6FD3-6D1F-44D2-8E87-80F419A4ADC4}" sibTransId="{AD28680A-6CF5-4579-836B-F0125517FF1F}"/>
    <dgm:cxn modelId="{0D505F33-F653-4A62-8437-8C6B6DB6E8FD}" srcId="{B6749F49-A26B-453E-9FCB-968DBC16FCFD}" destId="{3E565B40-898F-49C0-A841-8A33D031B6A0}" srcOrd="2" destOrd="0" parTransId="{18F65763-33CA-4200-A7BF-AC580091FEF7}" sibTransId="{AD5B5687-7BB2-4933-8888-C15AF970255C}"/>
    <dgm:cxn modelId="{7235EC3B-CF57-4CF3-9102-05D4DAF79A18}" type="presOf" srcId="{36359A04-F259-4522-9078-AF4AFA19ECBD}" destId="{C722B121-87F4-4E75-A2A4-D6C907244AA6}" srcOrd="0" destOrd="0" presId="urn:microsoft.com/office/officeart/2005/8/layout/hProcess11"/>
    <dgm:cxn modelId="{46A0E65B-A1AD-48B8-A462-5CE2BA62C083}" type="presOf" srcId="{B6749F49-A26B-453E-9FCB-968DBC16FCFD}" destId="{35319C1B-68E5-4334-8B4C-14115AC08761}" srcOrd="0" destOrd="0" presId="urn:microsoft.com/office/officeart/2005/8/layout/hProcess11"/>
    <dgm:cxn modelId="{1C29D44D-D616-45F6-8F29-D9480D745DE5}" type="presOf" srcId="{E373FF26-1F60-4589-BF4C-A33C44C8F253}" destId="{26D07477-21E1-431E-9587-A2F516E61A1F}" srcOrd="0" destOrd="0" presId="urn:microsoft.com/office/officeart/2005/8/layout/hProcess11"/>
    <dgm:cxn modelId="{32B0DF55-493B-4F6A-955D-F48E1293ECD0}" type="presOf" srcId="{0C8A77FF-F047-4FAE-9B0B-F4A98DD2BE98}" destId="{94B47316-AFC9-46B1-9337-E442CACB35AD}" srcOrd="0" destOrd="0" presId="urn:microsoft.com/office/officeart/2005/8/layout/hProcess11"/>
    <dgm:cxn modelId="{2874587E-7746-48CE-ACE7-7D3C68DC506D}" srcId="{B6749F49-A26B-453E-9FCB-968DBC16FCFD}" destId="{29844A4B-0A04-4882-AF2E-D1DCF0711254}" srcOrd="8" destOrd="0" parTransId="{68B72252-CB17-4318-82A8-D026D26A5E9B}" sibTransId="{3E96783C-FFED-469E-912D-7B97BF7C7C05}"/>
    <dgm:cxn modelId="{64F1BE86-973E-4B57-8084-7D016512A687}" srcId="{B6749F49-A26B-453E-9FCB-968DBC16FCFD}" destId="{36359A04-F259-4522-9078-AF4AFA19ECBD}" srcOrd="4" destOrd="0" parTransId="{A9EB99CB-7F39-47AC-9094-1BB76C713271}" sibTransId="{ABC2ABE2-F22B-485A-91FB-2BC94F43624B}"/>
    <dgm:cxn modelId="{FFCDCE8B-5B87-4A9C-8C64-8A795BD7DEA5}" srcId="{B6749F49-A26B-453E-9FCB-968DBC16FCFD}" destId="{0C8A77FF-F047-4FAE-9B0B-F4A98DD2BE98}" srcOrd="1" destOrd="0" parTransId="{23FA2820-A5CA-4CFF-AE7B-9B446C441D87}" sibTransId="{EBB8786B-8346-455B-B534-D70CF77F1167}"/>
    <dgm:cxn modelId="{D601978F-388A-46BE-87FE-0C4924A255EB}" type="presOf" srcId="{BDC160A7-D885-4E08-A52E-E59CC3DF8FFF}" destId="{5468FD3E-3935-444A-94A5-F4919A405D62}" srcOrd="0" destOrd="0" presId="urn:microsoft.com/office/officeart/2005/8/layout/hProcess11"/>
    <dgm:cxn modelId="{AB82BDE0-C68E-400B-9DC1-E418C1B87591}" type="presOf" srcId="{D7FE50E9-BC43-45F2-98AE-397EA1F9BF3F}" destId="{5714ABA6-74B3-40E7-BAF1-D60BE61A5ACE}" srcOrd="0" destOrd="0" presId="urn:microsoft.com/office/officeart/2005/8/layout/hProcess11"/>
    <dgm:cxn modelId="{5F26EBE8-6FF2-451F-B34C-FA64145B8144}" srcId="{B6749F49-A26B-453E-9FCB-968DBC16FCFD}" destId="{E373FF26-1F60-4589-BF4C-A33C44C8F253}" srcOrd="6" destOrd="0" parTransId="{7CA7D27C-38F8-48C1-91F0-166F087691C5}" sibTransId="{B4EC90A9-AC36-4D06-9F0D-FA3D8BB70ACD}"/>
    <dgm:cxn modelId="{48B55AE9-D16E-493D-A9DF-22AA4F0E4496}" type="presOf" srcId="{42C0D5E5-5037-4CED-BDA3-DE23B089C0A0}" destId="{0A28881C-C620-45B7-9401-4274CC101F9F}" srcOrd="0" destOrd="0" presId="urn:microsoft.com/office/officeart/2005/8/layout/hProcess11"/>
    <dgm:cxn modelId="{6E6589EB-6F1C-4E01-8398-80BE25B90249}" srcId="{B6749F49-A26B-453E-9FCB-968DBC16FCFD}" destId="{C0A319A9-2400-4E54-AF8E-4347AF88EFD7}" srcOrd="3" destOrd="0" parTransId="{787809B0-9F35-4FCA-9B90-DD56F8433098}" sibTransId="{48783EDA-1E06-4E88-B30F-9755806BB8CC}"/>
    <dgm:cxn modelId="{36D0BAF9-9168-44F4-9696-B54CEE73C38F}" srcId="{B6749F49-A26B-453E-9FCB-968DBC16FCFD}" destId="{42C0D5E5-5037-4CED-BDA3-DE23B089C0A0}" srcOrd="5" destOrd="0" parTransId="{AAF835FB-2DEB-45FF-A2AF-10211CFCD87D}" sibTransId="{65EDCF94-BC48-4301-BB8E-94B0F614F6FE}"/>
    <dgm:cxn modelId="{8F4FFB1C-282F-4F34-94F6-F5BB1623A3BE}" type="presParOf" srcId="{35319C1B-68E5-4334-8B4C-14115AC08761}" destId="{46B8D334-75E1-41E4-8678-15CE083378B5}" srcOrd="0" destOrd="0" presId="urn:microsoft.com/office/officeart/2005/8/layout/hProcess11"/>
    <dgm:cxn modelId="{E5F9DE17-74AB-4437-9ADD-41999050D9A7}" type="presParOf" srcId="{35319C1B-68E5-4334-8B4C-14115AC08761}" destId="{DE1C8560-7E80-4F6A-9989-A4DA4A6EE7E7}" srcOrd="1" destOrd="0" presId="urn:microsoft.com/office/officeart/2005/8/layout/hProcess11"/>
    <dgm:cxn modelId="{806D9938-527A-4D41-B268-EA026DCF1F00}" type="presParOf" srcId="{DE1C8560-7E80-4F6A-9989-A4DA4A6EE7E7}" destId="{1C813112-CC7C-4C75-A2A0-CC995A968F34}" srcOrd="0" destOrd="0" presId="urn:microsoft.com/office/officeart/2005/8/layout/hProcess11"/>
    <dgm:cxn modelId="{9CDEB81B-0149-4146-8B77-48BE195528F1}" type="presParOf" srcId="{1C813112-CC7C-4C75-A2A0-CC995A968F34}" destId="{5468FD3E-3935-444A-94A5-F4919A405D62}" srcOrd="0" destOrd="0" presId="urn:microsoft.com/office/officeart/2005/8/layout/hProcess11"/>
    <dgm:cxn modelId="{5248F761-3513-4471-9FF2-A8512AC7D267}" type="presParOf" srcId="{1C813112-CC7C-4C75-A2A0-CC995A968F34}" destId="{E339E321-CF59-4472-8E4B-9844FE55668A}" srcOrd="1" destOrd="0" presId="urn:microsoft.com/office/officeart/2005/8/layout/hProcess11"/>
    <dgm:cxn modelId="{59E2D162-EBB6-456D-860F-D30BCB6DD62E}" type="presParOf" srcId="{1C813112-CC7C-4C75-A2A0-CC995A968F34}" destId="{E0C89B75-505C-4C01-926A-0D0A0834FAEF}" srcOrd="2" destOrd="0" presId="urn:microsoft.com/office/officeart/2005/8/layout/hProcess11"/>
    <dgm:cxn modelId="{3852E89D-64C6-4A15-8D5B-E979DE8FFB62}" type="presParOf" srcId="{DE1C8560-7E80-4F6A-9989-A4DA4A6EE7E7}" destId="{890F24D6-5B57-4A2D-AC9A-31F618E7269B}" srcOrd="1" destOrd="0" presId="urn:microsoft.com/office/officeart/2005/8/layout/hProcess11"/>
    <dgm:cxn modelId="{0F0D06DB-E378-4AFF-A20D-E9F73ABF26FE}" type="presParOf" srcId="{DE1C8560-7E80-4F6A-9989-A4DA4A6EE7E7}" destId="{D3D65FB6-8A91-4D8E-984C-E8019801A422}" srcOrd="2" destOrd="0" presId="urn:microsoft.com/office/officeart/2005/8/layout/hProcess11"/>
    <dgm:cxn modelId="{9F052AB2-90EC-49AE-9922-39A5F13C7160}" type="presParOf" srcId="{D3D65FB6-8A91-4D8E-984C-E8019801A422}" destId="{94B47316-AFC9-46B1-9337-E442CACB35AD}" srcOrd="0" destOrd="0" presId="urn:microsoft.com/office/officeart/2005/8/layout/hProcess11"/>
    <dgm:cxn modelId="{BD7C0F69-D9EE-41DD-AB41-85ABB582A890}" type="presParOf" srcId="{D3D65FB6-8A91-4D8E-984C-E8019801A422}" destId="{2A13FE2C-6CF9-4EF5-AC9A-0904C2F1454B}" srcOrd="1" destOrd="0" presId="urn:microsoft.com/office/officeart/2005/8/layout/hProcess11"/>
    <dgm:cxn modelId="{EE51C023-1A7E-43EE-8D51-AEB50C43A940}" type="presParOf" srcId="{D3D65FB6-8A91-4D8E-984C-E8019801A422}" destId="{722EFA11-8901-4D78-B240-056154961F2E}" srcOrd="2" destOrd="0" presId="urn:microsoft.com/office/officeart/2005/8/layout/hProcess11"/>
    <dgm:cxn modelId="{EAE3F05A-121C-44B1-9D94-48AB47A54D0A}" type="presParOf" srcId="{DE1C8560-7E80-4F6A-9989-A4DA4A6EE7E7}" destId="{A644CC14-69C0-4289-B5EB-0B9DB2B08F95}" srcOrd="3" destOrd="0" presId="urn:microsoft.com/office/officeart/2005/8/layout/hProcess11"/>
    <dgm:cxn modelId="{FCF3CBFA-A3CC-44DF-96FF-1D822A7A9FC9}" type="presParOf" srcId="{DE1C8560-7E80-4F6A-9989-A4DA4A6EE7E7}" destId="{A3B2616C-40DA-40D9-A2C7-BF5462F77B07}" srcOrd="4" destOrd="0" presId="urn:microsoft.com/office/officeart/2005/8/layout/hProcess11"/>
    <dgm:cxn modelId="{2F3A589C-E7DF-402F-8CA5-FA53B9CF9FD2}" type="presParOf" srcId="{A3B2616C-40DA-40D9-A2C7-BF5462F77B07}" destId="{2E0B069D-A8A5-4D1F-8B26-46217A5D1299}" srcOrd="0" destOrd="0" presId="urn:microsoft.com/office/officeart/2005/8/layout/hProcess11"/>
    <dgm:cxn modelId="{1C3A06BD-A215-45E3-AF66-BD67157F55D3}" type="presParOf" srcId="{A3B2616C-40DA-40D9-A2C7-BF5462F77B07}" destId="{D3B40CE3-84B1-42A1-A4D7-140957F62130}" srcOrd="1" destOrd="0" presId="urn:microsoft.com/office/officeart/2005/8/layout/hProcess11"/>
    <dgm:cxn modelId="{FDF85545-2AF6-4FD1-A070-71F16E730A65}" type="presParOf" srcId="{A3B2616C-40DA-40D9-A2C7-BF5462F77B07}" destId="{84293F82-DFD9-43B1-B0B9-7C23FB478D46}" srcOrd="2" destOrd="0" presId="urn:microsoft.com/office/officeart/2005/8/layout/hProcess11"/>
    <dgm:cxn modelId="{C160A75A-7D55-4DF0-A778-9AC5AE2C5794}" type="presParOf" srcId="{DE1C8560-7E80-4F6A-9989-A4DA4A6EE7E7}" destId="{4CB760B1-F834-4892-8785-328DCF6935CD}" srcOrd="5" destOrd="0" presId="urn:microsoft.com/office/officeart/2005/8/layout/hProcess11"/>
    <dgm:cxn modelId="{FE3F3FEB-C09B-4CDD-8946-A87D09C36B56}" type="presParOf" srcId="{DE1C8560-7E80-4F6A-9989-A4DA4A6EE7E7}" destId="{9EC2668C-BCAD-4BF1-A8FC-4B06CEE0583B}" srcOrd="6" destOrd="0" presId="urn:microsoft.com/office/officeart/2005/8/layout/hProcess11"/>
    <dgm:cxn modelId="{21573295-A4E7-44C7-B5CD-37D52D0FC1BE}" type="presParOf" srcId="{9EC2668C-BCAD-4BF1-A8FC-4B06CEE0583B}" destId="{7E549A5A-515A-4789-945D-82B950327803}" srcOrd="0" destOrd="0" presId="urn:microsoft.com/office/officeart/2005/8/layout/hProcess11"/>
    <dgm:cxn modelId="{B2EA1C12-7B0B-4DF5-B181-E7710EC4DB3E}" type="presParOf" srcId="{9EC2668C-BCAD-4BF1-A8FC-4B06CEE0583B}" destId="{6F7F665C-B073-4645-BDB1-D2174D71DF84}" srcOrd="1" destOrd="0" presId="urn:microsoft.com/office/officeart/2005/8/layout/hProcess11"/>
    <dgm:cxn modelId="{36F994BC-AAB6-486B-8672-673E3B36145F}" type="presParOf" srcId="{9EC2668C-BCAD-4BF1-A8FC-4B06CEE0583B}" destId="{8C68F5D2-1BC5-4640-A7FE-94441B37394B}" srcOrd="2" destOrd="0" presId="urn:microsoft.com/office/officeart/2005/8/layout/hProcess11"/>
    <dgm:cxn modelId="{83FF7818-98F0-4517-BE36-585F31D2D88D}" type="presParOf" srcId="{DE1C8560-7E80-4F6A-9989-A4DA4A6EE7E7}" destId="{C960BDA9-F744-4CEC-ABC0-10DE6D780C66}" srcOrd="7" destOrd="0" presId="urn:microsoft.com/office/officeart/2005/8/layout/hProcess11"/>
    <dgm:cxn modelId="{E11B7A5A-6FD0-404E-8062-7544E6918522}" type="presParOf" srcId="{DE1C8560-7E80-4F6A-9989-A4DA4A6EE7E7}" destId="{C6BD8691-7D59-4426-8581-D445801D0F09}" srcOrd="8" destOrd="0" presId="urn:microsoft.com/office/officeart/2005/8/layout/hProcess11"/>
    <dgm:cxn modelId="{BFCEA2DB-2FE6-4AD2-888E-4FBE8598D7DF}" type="presParOf" srcId="{C6BD8691-7D59-4426-8581-D445801D0F09}" destId="{C722B121-87F4-4E75-A2A4-D6C907244AA6}" srcOrd="0" destOrd="0" presId="urn:microsoft.com/office/officeart/2005/8/layout/hProcess11"/>
    <dgm:cxn modelId="{5525A9D8-6039-4D94-929E-63D6147D5E51}" type="presParOf" srcId="{C6BD8691-7D59-4426-8581-D445801D0F09}" destId="{5422097C-B78E-4397-B5EC-5C66B28F804D}" srcOrd="1" destOrd="0" presId="urn:microsoft.com/office/officeart/2005/8/layout/hProcess11"/>
    <dgm:cxn modelId="{F53F4B7C-B16F-4D28-B194-C6DFF0B8FB63}" type="presParOf" srcId="{C6BD8691-7D59-4426-8581-D445801D0F09}" destId="{115A94BD-923F-46CD-BD99-C4FE2FD6A03A}" srcOrd="2" destOrd="0" presId="urn:microsoft.com/office/officeart/2005/8/layout/hProcess11"/>
    <dgm:cxn modelId="{813CD823-54D8-4448-A4B2-EAE021F44635}" type="presParOf" srcId="{DE1C8560-7E80-4F6A-9989-A4DA4A6EE7E7}" destId="{543A14CF-1416-4031-BBCA-D9BB6F5A98A3}" srcOrd="9" destOrd="0" presId="urn:microsoft.com/office/officeart/2005/8/layout/hProcess11"/>
    <dgm:cxn modelId="{2BE7EAEE-EEBC-4CD5-BACF-544A8228F4D6}" type="presParOf" srcId="{DE1C8560-7E80-4F6A-9989-A4DA4A6EE7E7}" destId="{89F795B5-38F6-46F2-90E1-37F6AC1C9C8E}" srcOrd="10" destOrd="0" presId="urn:microsoft.com/office/officeart/2005/8/layout/hProcess11"/>
    <dgm:cxn modelId="{93429F67-FF72-4B41-BBA4-0C7843E01A09}" type="presParOf" srcId="{89F795B5-38F6-46F2-90E1-37F6AC1C9C8E}" destId="{0A28881C-C620-45B7-9401-4274CC101F9F}" srcOrd="0" destOrd="0" presId="urn:microsoft.com/office/officeart/2005/8/layout/hProcess11"/>
    <dgm:cxn modelId="{FC5ED75D-E8CA-46CC-83B4-ED03F4F24E60}" type="presParOf" srcId="{89F795B5-38F6-46F2-90E1-37F6AC1C9C8E}" destId="{839E7644-E357-4700-956A-45D74C758044}" srcOrd="1" destOrd="0" presId="urn:microsoft.com/office/officeart/2005/8/layout/hProcess11"/>
    <dgm:cxn modelId="{7A3313F3-8F6F-4D57-B5AA-ACB13C6781FA}" type="presParOf" srcId="{89F795B5-38F6-46F2-90E1-37F6AC1C9C8E}" destId="{BBA74858-96DA-4359-A537-4AE10EF6B7C7}" srcOrd="2" destOrd="0" presId="urn:microsoft.com/office/officeart/2005/8/layout/hProcess11"/>
    <dgm:cxn modelId="{0D331248-BAA4-46B8-AF8C-E6CF72224E34}" type="presParOf" srcId="{DE1C8560-7E80-4F6A-9989-A4DA4A6EE7E7}" destId="{D1B98590-2747-4C33-83A8-2023F91C8CF0}" srcOrd="11" destOrd="0" presId="urn:microsoft.com/office/officeart/2005/8/layout/hProcess11"/>
    <dgm:cxn modelId="{66232CB8-A8A8-4EB1-BC17-34962AF3A593}" type="presParOf" srcId="{DE1C8560-7E80-4F6A-9989-A4DA4A6EE7E7}" destId="{0AD98880-EDC8-4827-BBA8-26AC5B2AF369}" srcOrd="12" destOrd="0" presId="urn:microsoft.com/office/officeart/2005/8/layout/hProcess11"/>
    <dgm:cxn modelId="{71624610-C22D-48A5-83A7-AE5CDE403578}" type="presParOf" srcId="{0AD98880-EDC8-4827-BBA8-26AC5B2AF369}" destId="{26D07477-21E1-431E-9587-A2F516E61A1F}" srcOrd="0" destOrd="0" presId="urn:microsoft.com/office/officeart/2005/8/layout/hProcess11"/>
    <dgm:cxn modelId="{A5F65207-936E-447F-8335-2D848486BC3A}" type="presParOf" srcId="{0AD98880-EDC8-4827-BBA8-26AC5B2AF369}" destId="{D2F0C0AC-4B68-4A06-BBAB-80BCD32C20A6}" srcOrd="1" destOrd="0" presId="urn:microsoft.com/office/officeart/2005/8/layout/hProcess11"/>
    <dgm:cxn modelId="{F723A809-EF7E-47E1-B819-812AA36AD885}" type="presParOf" srcId="{0AD98880-EDC8-4827-BBA8-26AC5B2AF369}" destId="{D0920A71-B090-4660-A757-8637B0394542}" srcOrd="2" destOrd="0" presId="urn:microsoft.com/office/officeart/2005/8/layout/hProcess11"/>
    <dgm:cxn modelId="{F8D1E55D-BCC5-4B41-973D-92DDD02BD8A1}" type="presParOf" srcId="{DE1C8560-7E80-4F6A-9989-A4DA4A6EE7E7}" destId="{7E6CF6E8-7A1D-49CC-965D-AAA0FC302B29}" srcOrd="13" destOrd="0" presId="urn:microsoft.com/office/officeart/2005/8/layout/hProcess11"/>
    <dgm:cxn modelId="{C00F5C99-F2BE-4F9A-8859-B828F0FD9AC2}" type="presParOf" srcId="{DE1C8560-7E80-4F6A-9989-A4DA4A6EE7E7}" destId="{21725F8E-FCE7-4485-9298-5CCEB803C2EF}" srcOrd="14" destOrd="0" presId="urn:microsoft.com/office/officeart/2005/8/layout/hProcess11"/>
    <dgm:cxn modelId="{BE25DF70-7178-4185-A74E-0C048EDEC044}" type="presParOf" srcId="{21725F8E-FCE7-4485-9298-5CCEB803C2EF}" destId="{5714ABA6-74B3-40E7-BAF1-D60BE61A5ACE}" srcOrd="0" destOrd="0" presId="urn:microsoft.com/office/officeart/2005/8/layout/hProcess11"/>
    <dgm:cxn modelId="{C561A732-B79F-4F85-ACC0-5008657C34E5}" type="presParOf" srcId="{21725F8E-FCE7-4485-9298-5CCEB803C2EF}" destId="{D0B82048-0C48-473E-B8EF-371EAF8B6036}" srcOrd="1" destOrd="0" presId="urn:microsoft.com/office/officeart/2005/8/layout/hProcess11"/>
    <dgm:cxn modelId="{1A564A81-2058-453F-90E2-A61F8179E055}" type="presParOf" srcId="{21725F8E-FCE7-4485-9298-5CCEB803C2EF}" destId="{22A59117-E489-451C-A3E7-F6BA849654EA}" srcOrd="2" destOrd="0" presId="urn:microsoft.com/office/officeart/2005/8/layout/hProcess11"/>
    <dgm:cxn modelId="{122D770B-EB4F-489C-B524-614A06AC91EC}" type="presParOf" srcId="{DE1C8560-7E80-4F6A-9989-A4DA4A6EE7E7}" destId="{3967499B-5945-458F-B7CB-62152F3CCA71}" srcOrd="15" destOrd="0" presId="urn:microsoft.com/office/officeart/2005/8/layout/hProcess11"/>
    <dgm:cxn modelId="{91AC4DDD-1A8F-4FA7-B658-BB05D74ED7AD}" type="presParOf" srcId="{DE1C8560-7E80-4F6A-9989-A4DA4A6EE7E7}" destId="{206E021C-C8F3-4AA1-9760-0BBE0B3A4D21}" srcOrd="16" destOrd="0" presId="urn:microsoft.com/office/officeart/2005/8/layout/hProcess11"/>
    <dgm:cxn modelId="{1B6CF624-B04C-44FC-84BC-72725F0FF14D}" type="presParOf" srcId="{206E021C-C8F3-4AA1-9760-0BBE0B3A4D21}" destId="{0345E214-812C-4339-9273-39E00239134A}" srcOrd="0" destOrd="0" presId="urn:microsoft.com/office/officeart/2005/8/layout/hProcess11"/>
    <dgm:cxn modelId="{6C9731D2-5BA9-471C-967A-9AD748C1B662}" type="presParOf" srcId="{206E021C-C8F3-4AA1-9760-0BBE0B3A4D21}" destId="{922366CF-6749-4DBB-BA12-0F4633BB923E}" srcOrd="1" destOrd="0" presId="urn:microsoft.com/office/officeart/2005/8/layout/hProcess11"/>
    <dgm:cxn modelId="{E561FA73-64BF-4285-BEA4-E9A702FE1ADC}" type="presParOf" srcId="{206E021C-C8F3-4AA1-9760-0BBE0B3A4D21}" destId="{1927D3BB-730A-45CA-B25F-BA753A00093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8D334-75E1-41E4-8678-15CE083378B5}">
      <dsp:nvSpPr>
        <dsp:cNvPr id="0" name=""/>
        <dsp:cNvSpPr/>
      </dsp:nvSpPr>
      <dsp:spPr>
        <a:xfrm>
          <a:off x="0" y="1372358"/>
          <a:ext cx="11899204" cy="184041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68FD3E-3935-444A-94A5-F4919A405D62}">
      <dsp:nvSpPr>
        <dsp:cNvPr id="0" name=""/>
        <dsp:cNvSpPr/>
      </dsp:nvSpPr>
      <dsp:spPr>
        <a:xfrm>
          <a:off x="5272" y="0"/>
          <a:ext cx="1054234"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March 2025</a:t>
          </a:r>
        </a:p>
        <a:p>
          <a:pPr marL="0" lvl="0" indent="0" algn="ctr" defTabSz="466725">
            <a:lnSpc>
              <a:spcPct val="90000"/>
            </a:lnSpc>
            <a:spcBef>
              <a:spcPct val="0"/>
            </a:spcBef>
            <a:spcAft>
              <a:spcPct val="35000"/>
            </a:spcAft>
            <a:buNone/>
          </a:pPr>
          <a: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Kick-off / inception workshop</a:t>
          </a:r>
        </a:p>
      </dsp:txBody>
      <dsp:txXfrm>
        <a:off x="5272" y="0"/>
        <a:ext cx="1054234" cy="1840411"/>
      </dsp:txXfrm>
    </dsp:sp>
    <dsp:sp modelId="{E339E321-CF59-4472-8E4B-9844FE55668A}">
      <dsp:nvSpPr>
        <dsp:cNvPr id="0" name=""/>
        <dsp:cNvSpPr/>
      </dsp:nvSpPr>
      <dsp:spPr>
        <a:xfrm>
          <a:off x="302338" y="2070463"/>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47316-AFC9-46B1-9337-E442CACB35AD}">
      <dsp:nvSpPr>
        <dsp:cNvPr id="0" name=""/>
        <dsp:cNvSpPr/>
      </dsp:nvSpPr>
      <dsp:spPr>
        <a:xfrm>
          <a:off x="770861" y="2760617"/>
          <a:ext cx="1362692"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t"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Apr – Oct 2025</a:t>
          </a:r>
        </a:p>
        <a:p>
          <a:pPr marL="0" lvl="0" indent="0" algn="ctr" defTabSz="466725">
            <a:lnSpc>
              <a:spcPct val="90000"/>
            </a:lnSpc>
            <a:spcBef>
              <a:spcPct val="0"/>
            </a:spcBef>
            <a:spcAft>
              <a:spcPct val="35000"/>
            </a:spcAft>
            <a:buNone/>
          </a:pPr>
          <a:r>
            <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Prepare ICT @ Data Communication Training / </a:t>
          </a:r>
          <a: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CDMS Concepts, geospatial and relational databases, data rescue and climate data analysis </a:t>
          </a:r>
          <a:endPar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sp:txBody>
      <dsp:txXfrm>
        <a:off x="770861" y="2760617"/>
        <a:ext cx="1362692" cy="1840411"/>
      </dsp:txXfrm>
    </dsp:sp>
    <dsp:sp modelId="{2A13FE2C-6CF9-4EF5-AC9A-0904C2F1454B}">
      <dsp:nvSpPr>
        <dsp:cNvPr id="0" name=""/>
        <dsp:cNvSpPr/>
      </dsp:nvSpPr>
      <dsp:spPr>
        <a:xfrm>
          <a:off x="1206029" y="2040275"/>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B069D-A8A5-4D1F-8B26-46217A5D1299}">
      <dsp:nvSpPr>
        <dsp:cNvPr id="0" name=""/>
        <dsp:cNvSpPr/>
      </dsp:nvSpPr>
      <dsp:spPr>
        <a:xfrm>
          <a:off x="1935315" y="163502"/>
          <a:ext cx="1054234"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Q4 -2025</a:t>
          </a:r>
        </a:p>
        <a:p>
          <a:pPr marL="0" lvl="0" indent="0" algn="ctr" defTabSz="466725">
            <a:lnSpc>
              <a:spcPct val="90000"/>
            </a:lnSpc>
            <a:spcBef>
              <a:spcPct val="0"/>
            </a:spcBef>
            <a:spcAft>
              <a:spcPct val="35000"/>
            </a:spcAft>
            <a:buNone/>
          </a:pPr>
          <a:r>
            <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Onsite basic training ICT @ Data Communication  +</a:t>
          </a:r>
        </a:p>
        <a:p>
          <a:pPr marL="0" lvl="0" indent="0" algn="ctr" defTabSz="466725">
            <a:lnSpc>
              <a:spcPct val="90000"/>
            </a:lnSpc>
            <a:spcBef>
              <a:spcPct val="0"/>
            </a:spcBef>
            <a:spcAft>
              <a:spcPct val="35000"/>
            </a:spcAft>
            <a:buNone/>
          </a:pPr>
          <a:r>
            <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ICT advice</a:t>
          </a:r>
          <a:br>
            <a:rPr lang="en-US" sz="1050" b="1" kern="1200" dirty="0">
              <a:solidFill>
                <a:schemeClr val="tx1">
                  <a:lumMod val="85000"/>
                  <a:lumOff val="15000"/>
                </a:schemeClr>
              </a:solidFill>
            </a:rPr>
          </a:br>
          <a:endParaRPr lang="en-US" sz="1050" kern="1200" dirty="0">
            <a:solidFill>
              <a:schemeClr val="tx1">
                <a:lumMod val="85000"/>
                <a:lumOff val="15000"/>
              </a:schemeClr>
            </a:solidFill>
          </a:endParaRPr>
        </a:p>
      </dsp:txBody>
      <dsp:txXfrm>
        <a:off x="1935315" y="163502"/>
        <a:ext cx="1054234" cy="1840411"/>
      </dsp:txXfrm>
    </dsp:sp>
    <dsp:sp modelId="{D3B40CE3-84B1-42A1-A4D7-140957F62130}">
      <dsp:nvSpPr>
        <dsp:cNvPr id="0" name=""/>
        <dsp:cNvSpPr/>
      </dsp:nvSpPr>
      <dsp:spPr>
        <a:xfrm>
          <a:off x="2153650" y="2038660"/>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49A5A-515A-4789-945D-82B950327803}">
      <dsp:nvSpPr>
        <dsp:cNvPr id="0" name=""/>
        <dsp:cNvSpPr/>
      </dsp:nvSpPr>
      <dsp:spPr>
        <a:xfrm>
          <a:off x="2842987" y="2760617"/>
          <a:ext cx="1352781"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t"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Q1-Q3 2026</a:t>
          </a:r>
        </a:p>
        <a:p>
          <a:pPr marL="0" lvl="0" indent="0" algn="ctr" defTabSz="466725">
            <a:lnSpc>
              <a:spcPct val="90000"/>
            </a:lnSpc>
            <a:spcBef>
              <a:spcPct val="0"/>
            </a:spcBef>
            <a:spcAft>
              <a:spcPct val="35000"/>
            </a:spcAft>
            <a:buNone/>
          </a:pPr>
          <a:r>
            <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Online basic training events for ICT @ Data Communication </a:t>
          </a:r>
        </a:p>
      </dsp:txBody>
      <dsp:txXfrm>
        <a:off x="2842987" y="2760617"/>
        <a:ext cx="1352781" cy="1840411"/>
      </dsp:txXfrm>
    </dsp:sp>
    <dsp:sp modelId="{6F7F665C-B073-4645-BDB1-D2174D71DF84}">
      <dsp:nvSpPr>
        <dsp:cNvPr id="0" name=""/>
        <dsp:cNvSpPr/>
      </dsp:nvSpPr>
      <dsp:spPr>
        <a:xfrm>
          <a:off x="3225720" y="2030705"/>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2B121-87F4-4E75-A2A4-D6C907244AA6}">
      <dsp:nvSpPr>
        <dsp:cNvPr id="0" name=""/>
        <dsp:cNvSpPr/>
      </dsp:nvSpPr>
      <dsp:spPr>
        <a:xfrm>
          <a:off x="4080046" y="23851"/>
          <a:ext cx="1054234"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Q4 - 2026</a:t>
          </a:r>
          <a:b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br>
          <a: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Onsite basic training CDMS Concepts, geospatial and relational databases, data rescue and climate data analysis </a:t>
          </a:r>
        </a:p>
        <a:p>
          <a:pPr marL="0" lvl="0" indent="0" algn="ctr" defTabSz="466725">
            <a:lnSpc>
              <a:spcPct val="90000"/>
            </a:lnSpc>
            <a:spcBef>
              <a:spcPct val="0"/>
            </a:spcBef>
            <a:spcAft>
              <a:spcPct val="35000"/>
            </a:spcAft>
            <a:buNone/>
          </a:pPr>
          <a:r>
            <a:rPr lang="en-US" sz="1050" i="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ICT advice</a:t>
          </a:r>
        </a:p>
      </dsp:txBody>
      <dsp:txXfrm>
        <a:off x="4080046" y="23851"/>
        <a:ext cx="1054234" cy="1840411"/>
      </dsp:txXfrm>
    </dsp:sp>
    <dsp:sp modelId="{5422097C-B78E-4397-B5EC-5C66B28F804D}">
      <dsp:nvSpPr>
        <dsp:cNvPr id="0" name=""/>
        <dsp:cNvSpPr/>
      </dsp:nvSpPr>
      <dsp:spPr>
        <a:xfrm>
          <a:off x="4305547" y="2038660"/>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28881C-C620-45B7-9401-4274CC101F9F}">
      <dsp:nvSpPr>
        <dsp:cNvPr id="0" name=""/>
        <dsp:cNvSpPr/>
      </dsp:nvSpPr>
      <dsp:spPr>
        <a:xfrm>
          <a:off x="5135049" y="2760617"/>
          <a:ext cx="1054234"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t"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Q1-Q3 2027</a:t>
          </a:r>
        </a:p>
        <a:p>
          <a:pPr marL="0" lvl="0" indent="0" algn="ctr" defTabSz="466725">
            <a:lnSpc>
              <a:spcPct val="90000"/>
            </a:lnSpc>
            <a:spcBef>
              <a:spcPct val="0"/>
            </a:spcBef>
            <a:spcAft>
              <a:spcPct val="35000"/>
            </a:spcAft>
            <a:buNone/>
          </a:pPr>
          <a: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Online basic training CDMS Concepts, geospatial and relational databases, data rescue and climate data analysis </a:t>
          </a:r>
        </a:p>
      </dsp:txBody>
      <dsp:txXfrm>
        <a:off x="5135049" y="2760617"/>
        <a:ext cx="1054234" cy="1840411"/>
      </dsp:txXfrm>
    </dsp:sp>
    <dsp:sp modelId="{839E7644-E357-4700-956A-45D74C758044}">
      <dsp:nvSpPr>
        <dsp:cNvPr id="0" name=""/>
        <dsp:cNvSpPr/>
      </dsp:nvSpPr>
      <dsp:spPr>
        <a:xfrm>
          <a:off x="5403077" y="2022754"/>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07477-21E1-431E-9587-A2F516E61A1F}">
      <dsp:nvSpPr>
        <dsp:cNvPr id="0" name=""/>
        <dsp:cNvSpPr/>
      </dsp:nvSpPr>
      <dsp:spPr>
        <a:xfrm>
          <a:off x="6093250" y="0"/>
          <a:ext cx="1054234"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Q4 -2027</a:t>
          </a:r>
        </a:p>
        <a:p>
          <a:pPr marL="0" lvl="0" indent="0" algn="ctr" defTabSz="466725">
            <a:lnSpc>
              <a:spcPct val="90000"/>
            </a:lnSpc>
            <a:spcBef>
              <a:spcPct val="0"/>
            </a:spcBef>
            <a:spcAft>
              <a:spcPct val="35000"/>
            </a:spcAft>
            <a:buNone/>
          </a:pPr>
          <a:r>
            <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Onsite advanced training ICT @ Data Communication  +</a:t>
          </a:r>
        </a:p>
        <a:p>
          <a:pPr marL="0" lvl="0" indent="0" algn="ctr" defTabSz="466725">
            <a:lnSpc>
              <a:spcPct val="90000"/>
            </a:lnSpc>
            <a:spcBef>
              <a:spcPct val="0"/>
            </a:spcBef>
            <a:spcAft>
              <a:spcPct val="35000"/>
            </a:spcAft>
            <a:buNone/>
          </a:pPr>
          <a:r>
            <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ICT advice</a:t>
          </a:r>
          <a:endPar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sp:txBody>
      <dsp:txXfrm>
        <a:off x="6093250" y="0"/>
        <a:ext cx="1054234" cy="1840411"/>
      </dsp:txXfrm>
    </dsp:sp>
    <dsp:sp modelId="{D2F0C0AC-4B68-4A06-BBAB-80BCD32C20A6}">
      <dsp:nvSpPr>
        <dsp:cNvPr id="0" name=""/>
        <dsp:cNvSpPr/>
      </dsp:nvSpPr>
      <dsp:spPr>
        <a:xfrm>
          <a:off x="6349527" y="2022754"/>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4ABA6-74B3-40E7-BAF1-D60BE61A5ACE}">
      <dsp:nvSpPr>
        <dsp:cNvPr id="0" name=""/>
        <dsp:cNvSpPr/>
      </dsp:nvSpPr>
      <dsp:spPr>
        <a:xfrm>
          <a:off x="7009009" y="2760617"/>
          <a:ext cx="1247891"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t"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Q1-Q3 2028</a:t>
          </a:r>
        </a:p>
        <a:p>
          <a:pPr marL="0" lvl="0" indent="0" algn="ctr" defTabSz="466725">
            <a:lnSpc>
              <a:spcPct val="90000"/>
            </a:lnSpc>
            <a:spcBef>
              <a:spcPct val="0"/>
            </a:spcBef>
            <a:spcAft>
              <a:spcPct val="35000"/>
            </a:spcAft>
            <a:buNone/>
          </a:pPr>
          <a:r>
            <a:rPr lang="en-US" sz="1050" b="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Online advanced training events for ICT @ Data Communication </a:t>
          </a:r>
          <a:endPar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sp:txBody>
      <dsp:txXfrm>
        <a:off x="7009009" y="2760617"/>
        <a:ext cx="1247891" cy="1840411"/>
      </dsp:txXfrm>
    </dsp:sp>
    <dsp:sp modelId="{D0B82048-0C48-473E-B8EF-371EAF8B6036}">
      <dsp:nvSpPr>
        <dsp:cNvPr id="0" name=""/>
        <dsp:cNvSpPr/>
      </dsp:nvSpPr>
      <dsp:spPr>
        <a:xfrm>
          <a:off x="8418647" y="2020017"/>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5E214-812C-4339-9273-39E00239134A}">
      <dsp:nvSpPr>
        <dsp:cNvPr id="0" name=""/>
        <dsp:cNvSpPr/>
      </dsp:nvSpPr>
      <dsp:spPr>
        <a:xfrm>
          <a:off x="9571012" y="0"/>
          <a:ext cx="1054234" cy="184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Review ICT Infrastructure</a:t>
          </a:r>
          <a:endPar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dsp:txBody>
      <dsp:txXfrm>
        <a:off x="9571012" y="0"/>
        <a:ext cx="1054234" cy="1840411"/>
      </dsp:txXfrm>
    </dsp:sp>
    <dsp:sp modelId="{922366CF-6749-4DBB-BA12-0F4633BB923E}">
      <dsp:nvSpPr>
        <dsp:cNvPr id="0" name=""/>
        <dsp:cNvSpPr/>
      </dsp:nvSpPr>
      <dsp:spPr>
        <a:xfrm>
          <a:off x="9857039" y="2040275"/>
          <a:ext cx="460102" cy="4601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4FDB6-8E8E-405F-B7AE-D9848231BABB}" type="datetimeFigureOut">
              <a:rPr lang="en-GB" smtClean="0"/>
              <a:t>20/03/2025</a:t>
            </a:fld>
            <a:endParaRPr lang="en-GB"/>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A5136-5727-4A73-AB47-56BD7CAD4A5A}" type="slidenum">
              <a:rPr lang="en-GB" smtClean="0"/>
              <a:t>‹nr.›</a:t>
            </a:fld>
            <a:endParaRPr lang="en-GB"/>
          </a:p>
        </p:txBody>
      </p:sp>
    </p:spTree>
    <p:extLst>
      <p:ext uri="{BB962C8B-B14F-4D97-AF65-F5344CB8AC3E}">
        <p14:creationId xmlns:p14="http://schemas.microsoft.com/office/powerpoint/2010/main" val="332541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426B78-950D-0B45-B694-D406D7D4BE9C}" type="slidenum">
              <a:rPr lang="en-US" smtClean="0"/>
              <a:t>2</a:t>
            </a:fld>
            <a:endParaRPr lang="en-US"/>
          </a:p>
        </p:txBody>
      </p:sp>
    </p:spTree>
    <p:extLst>
      <p:ext uri="{BB962C8B-B14F-4D97-AF65-F5344CB8AC3E}">
        <p14:creationId xmlns:p14="http://schemas.microsoft.com/office/powerpoint/2010/main" val="21163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426B78-950D-0B45-B694-D406D7D4BE9C}" type="slidenum">
              <a:rPr lang="en-US" smtClean="0"/>
              <a:t>3</a:t>
            </a:fld>
            <a:endParaRPr lang="en-US"/>
          </a:p>
        </p:txBody>
      </p:sp>
    </p:spTree>
    <p:extLst>
      <p:ext uri="{BB962C8B-B14F-4D97-AF65-F5344CB8AC3E}">
        <p14:creationId xmlns:p14="http://schemas.microsoft.com/office/powerpoint/2010/main" val="1899082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42C0-C8B2-DC55-2830-6BF7F4F28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D3CCF-54CD-A134-DEE1-DBC96B07B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4C171-43BB-05E5-5376-84FAEFB49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31D464-A93E-D181-EF4A-02EEF585D11A}"/>
              </a:ext>
            </a:extLst>
          </p:cNvPr>
          <p:cNvSpPr>
            <a:spLocks noGrp="1"/>
          </p:cNvSpPr>
          <p:nvPr>
            <p:ph type="sldNum" sz="quarter" idx="5"/>
          </p:nvPr>
        </p:nvSpPr>
        <p:spPr/>
        <p:txBody>
          <a:bodyPr/>
          <a:lstStyle/>
          <a:p>
            <a:fld id="{12426B78-950D-0B45-B694-D406D7D4BE9C}" type="slidenum">
              <a:rPr lang="en-US" smtClean="0"/>
              <a:t>4</a:t>
            </a:fld>
            <a:endParaRPr lang="en-US"/>
          </a:p>
        </p:txBody>
      </p:sp>
    </p:spTree>
    <p:extLst>
      <p:ext uri="{BB962C8B-B14F-4D97-AF65-F5344CB8AC3E}">
        <p14:creationId xmlns:p14="http://schemas.microsoft.com/office/powerpoint/2010/main" val="331718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426B78-950D-0B45-B694-D406D7D4BE9C}" type="slidenum">
              <a:rPr lang="en-US" smtClean="0"/>
              <a:t>5</a:t>
            </a:fld>
            <a:endParaRPr lang="en-US"/>
          </a:p>
        </p:txBody>
      </p:sp>
    </p:spTree>
    <p:extLst>
      <p:ext uri="{BB962C8B-B14F-4D97-AF65-F5344CB8AC3E}">
        <p14:creationId xmlns:p14="http://schemas.microsoft.com/office/powerpoint/2010/main" val="294844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426B78-950D-0B45-B694-D406D7D4BE9C}" type="slidenum">
              <a:rPr lang="en-US" smtClean="0"/>
              <a:t>8</a:t>
            </a:fld>
            <a:endParaRPr lang="en-US"/>
          </a:p>
        </p:txBody>
      </p:sp>
    </p:spTree>
    <p:extLst>
      <p:ext uri="{BB962C8B-B14F-4D97-AF65-F5344CB8AC3E}">
        <p14:creationId xmlns:p14="http://schemas.microsoft.com/office/powerpoint/2010/main" val="53794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426B78-950D-0B45-B694-D406D7D4BE9C}" type="slidenum">
              <a:rPr lang="en-US" smtClean="0"/>
              <a:t>12</a:t>
            </a:fld>
            <a:endParaRPr lang="en-US"/>
          </a:p>
        </p:txBody>
      </p:sp>
    </p:spTree>
    <p:extLst>
      <p:ext uri="{BB962C8B-B14F-4D97-AF65-F5344CB8AC3E}">
        <p14:creationId xmlns:p14="http://schemas.microsoft.com/office/powerpoint/2010/main" val="4085808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426B78-950D-0B45-B694-D406D7D4BE9C}" type="slidenum">
              <a:rPr lang="en-US" smtClean="0"/>
              <a:t>13</a:t>
            </a:fld>
            <a:endParaRPr lang="en-US"/>
          </a:p>
        </p:txBody>
      </p:sp>
    </p:spTree>
    <p:extLst>
      <p:ext uri="{BB962C8B-B14F-4D97-AF65-F5344CB8AC3E}">
        <p14:creationId xmlns:p14="http://schemas.microsoft.com/office/powerpoint/2010/main" val="3776722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2FFB779-270B-4192-84BA-A697F48306DC}" type="datetimeFigureOut">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1610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206572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81226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270371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FFB779-270B-4192-84BA-A697F48306DC}" type="datetimeFigureOut">
              <a:rPr lang="ru-RU" smtClean="0"/>
              <a:t>20.03.2025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407636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FFB779-270B-4192-84BA-A697F48306DC}" type="datetimeFigureOut">
              <a:rPr lang="ru-RU" smtClean="0"/>
              <a:t>20.03.2025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262576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FFB779-270B-4192-84BA-A697F48306DC}" type="datetimeFigureOut">
              <a:rPr lang="ru-RU" smtClean="0"/>
              <a:t>20.03.2025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18800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FFB779-270B-4192-84BA-A697F48306DC}" type="datetimeFigureOut">
              <a:rPr lang="ru-RU" smtClean="0"/>
              <a:t>20.03.2025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229533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FB779-270B-4192-84BA-A697F48306DC}" type="datetimeFigureOut">
              <a:rPr lang="ru-RU" smtClean="0"/>
              <a:t>20.03.2025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1988754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20.03.2025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366569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20.03.2025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‹nr.›</a:t>
            </a:fld>
            <a:endParaRPr lang="ru-RU"/>
          </a:p>
        </p:txBody>
      </p:sp>
    </p:spTree>
    <p:extLst>
      <p:ext uri="{BB962C8B-B14F-4D97-AF65-F5344CB8AC3E}">
        <p14:creationId xmlns:p14="http://schemas.microsoft.com/office/powerpoint/2010/main" val="213416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FFB779-270B-4192-84BA-A697F48306DC}" type="datetimeFigureOut">
              <a:rPr lang="ru-RU" smtClean="0"/>
              <a:t>20.03.2025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5DC19C-03DA-4066-9FF7-D0BF1BC6D6F6}" type="slidenum">
              <a:rPr lang="ru-RU" smtClean="0"/>
              <a:t>‹nr.›</a:t>
            </a:fld>
            <a:endParaRPr lang="ru-RU"/>
          </a:p>
        </p:txBody>
      </p:sp>
    </p:spTree>
    <p:extLst>
      <p:ext uri="{BB962C8B-B14F-4D97-AF65-F5344CB8AC3E}">
        <p14:creationId xmlns:p14="http://schemas.microsoft.com/office/powerpoint/2010/main" val="315497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1.png"/><Relationship Id="rId7" Type="http://schemas.openxmlformats.org/officeDocument/2006/relationships/image" Target="../media/image7.jpe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hyperlink" Target="https://www.geoversity.io/" TargetMode="External"/><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1.png"/><Relationship Id="rId7" Type="http://schemas.openxmlformats.org/officeDocument/2006/relationships/image" Target="../media/image7.jpe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hyperlink" Target="https://www.geoversity.io/" TargetMode="External"/><Relationship Id="rId4" Type="http://schemas.openxmlformats.org/officeDocument/2006/relationships/image" Target="../media/image4.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0.emf"/><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emf"/><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8.jpeg"/><Relationship Id="rId4" Type="http://schemas.openxmlformats.org/officeDocument/2006/relationships/image" Target="../media/image10.emf"/><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7.jpeg"/><Relationship Id="rId3" Type="http://schemas.openxmlformats.org/officeDocument/2006/relationships/hyperlink" Target="https://www.itc/" TargetMode="External"/><Relationship Id="rId7" Type="http://schemas.openxmlformats.org/officeDocument/2006/relationships/image" Target="../media/image15.gif"/><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5.png"/><Relationship Id="rId5" Type="http://schemas.openxmlformats.org/officeDocument/2006/relationships/image" Target="../media/image13.gif"/><Relationship Id="rId10" Type="http://schemas.openxmlformats.org/officeDocument/2006/relationships/image" Target="../media/image4.png"/><Relationship Id="rId4" Type="http://schemas.openxmlformats.org/officeDocument/2006/relationships/image" Target="../media/image9.jpeg"/><Relationship Id="rId9" Type="http://schemas.openxmlformats.org/officeDocument/2006/relationships/image" Target="../media/image11.png"/><Relationship Id="rId1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8.jpeg"/><Relationship Id="rId4" Type="http://schemas.openxmlformats.org/officeDocument/2006/relationships/image" Target="../media/image10.emf"/><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5.png"/><Relationship Id="rId10" Type="http://schemas.openxmlformats.org/officeDocument/2006/relationships/image" Target="../media/image8.jpeg"/><Relationship Id="rId4" Type="http://schemas.openxmlformats.org/officeDocument/2006/relationships/image" Target="../media/image18.pn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0.emf"/><Relationship Id="rId7" Type="http://schemas.openxmlformats.org/officeDocument/2006/relationships/image" Target="../media/image12.jpe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1.png"/><Relationship Id="rId7" Type="http://schemas.openxmlformats.org/officeDocument/2006/relationships/image" Target="../media/image7.jpe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emf"/><Relationship Id="rId1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1.png"/><Relationship Id="rId7" Type="http://schemas.openxmlformats.org/officeDocument/2006/relationships/image" Target="../media/image7.jpe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buitenshuis, water, hemel, boom&#10;&#10;Door AI gegenereerde inhoud is mogelijk onjuist.">
            <a:extLst>
              <a:ext uri="{FF2B5EF4-FFF2-40B4-BE49-F238E27FC236}">
                <a16:creationId xmlns:a16="http://schemas.microsoft.com/office/drawing/2014/main" id="{0559EC93-7520-708F-B23C-11F4046E6C2F}"/>
              </a:ext>
            </a:extLst>
          </p:cNvPr>
          <p:cNvPicPr>
            <a:picLocks noChangeAspect="1"/>
          </p:cNvPicPr>
          <p:nvPr/>
        </p:nvPicPr>
        <p:blipFill>
          <a:blip r:embed="rId2" cstate="print">
            <a:extLst>
              <a:ext uri="{28A0092B-C50C-407E-A947-70E740481C1C}">
                <a14:useLocalDpi xmlns:a14="http://schemas.microsoft.com/office/drawing/2010/main" val="0"/>
              </a:ext>
            </a:extLst>
          </a:blip>
          <a:srcRect t="10555" b="13778"/>
          <a:stretch/>
        </p:blipFill>
        <p:spPr>
          <a:xfrm>
            <a:off x="0" y="-75252"/>
            <a:ext cx="12189746" cy="6917756"/>
          </a:xfrm>
          <a:prstGeom prst="rect">
            <a:avLst/>
          </a:prstGeom>
        </p:spPr>
      </p:pic>
      <p:graphicFrame>
        <p:nvGraphicFramePr>
          <p:cNvPr id="7" name="Table 6">
            <a:extLst>
              <a:ext uri="{FF2B5EF4-FFF2-40B4-BE49-F238E27FC236}">
                <a16:creationId xmlns:a16="http://schemas.microsoft.com/office/drawing/2014/main" id="{AF09A6B2-A937-9B4D-A91B-21EDFEAE8527}"/>
              </a:ext>
            </a:extLst>
          </p:cNvPr>
          <p:cNvGraphicFramePr>
            <a:graphicFrameLocks noGrp="1"/>
          </p:cNvGraphicFramePr>
          <p:nvPr>
            <p:extLst>
              <p:ext uri="{D42A27DB-BD31-4B8C-83A1-F6EECF244321}">
                <p14:modId xmlns:p14="http://schemas.microsoft.com/office/powerpoint/2010/main" val="3855466173"/>
              </p:ext>
            </p:extLst>
          </p:nvPr>
        </p:nvGraphicFramePr>
        <p:xfrm>
          <a:off x="673100" y="1650594"/>
          <a:ext cx="10845800" cy="4483562"/>
        </p:xfrm>
        <a:graphic>
          <a:graphicData uri="http://schemas.openxmlformats.org/drawingml/2006/table">
            <a:tbl>
              <a:tblPr>
                <a:effectLst/>
                <a:tableStyleId>{5C22544A-7EE6-4342-B048-85BDC9FD1C3A}</a:tableStyleId>
              </a:tblPr>
              <a:tblGrid>
                <a:gridCol w="10637520">
                  <a:extLst>
                    <a:ext uri="{9D8B030D-6E8A-4147-A177-3AD203B41FA5}">
                      <a16:colId xmlns:a16="http://schemas.microsoft.com/office/drawing/2014/main" val="1031637976"/>
                    </a:ext>
                  </a:extLst>
                </a:gridCol>
                <a:gridCol w="208280">
                  <a:extLst>
                    <a:ext uri="{9D8B030D-6E8A-4147-A177-3AD203B41FA5}">
                      <a16:colId xmlns:a16="http://schemas.microsoft.com/office/drawing/2014/main" val="655879346"/>
                    </a:ext>
                  </a:extLst>
                </a:gridCol>
              </a:tblGrid>
              <a:tr h="2806700">
                <a:tc gridSpan="2">
                  <a:txBody>
                    <a:bodyPr/>
                    <a:lstStyle/>
                    <a:p>
                      <a:endParaRPr lang="en-GB" sz="4000" b="1" kern="12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endParaRPr lang="en-GB" sz="4000" b="1" kern="12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r>
                        <a:rPr lang="en-GB" sz="4000" b="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SOFF investment phase in Cabo Verde</a:t>
                      </a:r>
                    </a:p>
                    <a:p>
                      <a:r>
                        <a:rPr lang="en-GB" sz="4000" b="1" kern="1200" dirty="0">
                          <a:solidFill>
                            <a:schemeClr val="bg1"/>
                          </a:solidFill>
                          <a:effectLst/>
                          <a:latin typeface="Roboto" panose="02000000000000000000" pitchFamily="2" charset="0"/>
                          <a:ea typeface="Roboto" panose="02000000000000000000" pitchFamily="2" charset="0"/>
                          <a:cs typeface="Roboto" panose="02000000000000000000" pitchFamily="2" charset="0"/>
                        </a:rPr>
                        <a:t>Role ITC as Capacity Development partner</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107996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Roboto" panose="02000000000000000000" pitchFamily="2" charset="0"/>
                          <a:ea typeface="Roboto" panose="02000000000000000000" pitchFamily="2" charset="0"/>
                          <a:cs typeface="Roboto" panose="02000000000000000000" pitchFamily="2" charset="0"/>
                        </a:rPr>
                        <a:t>Dr. Ben Maathuis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Roboto" panose="02000000000000000000" pitchFamily="2" charset="0"/>
                          <a:ea typeface="Roboto" panose="02000000000000000000" pitchFamily="2" charset="0"/>
                          <a:cs typeface="Roboto" panose="02000000000000000000" pitchFamily="2" charset="0"/>
                        </a:rPr>
                        <a:t>Dept. of Water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Roboto" panose="02000000000000000000" pitchFamily="2" charset="0"/>
                          <a:ea typeface="Roboto" panose="02000000000000000000" pitchFamily="2" charset="0"/>
                          <a:cs typeface="Roboto" panose="02000000000000000000" pitchFamily="2" charset="0"/>
                        </a:rPr>
                        <a:t>University of Twente – Faculty ITC</a:t>
                      </a:r>
                      <a:endParaRPr lang="en-US" b="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596900">
                <a:tc>
                  <a:txBody>
                    <a:bodyPr/>
                    <a:lstStyle/>
                    <a:p>
                      <a:r>
                        <a:rPr lang="en-US" sz="1200" b="0" dirty="0">
                          <a:solidFill>
                            <a:schemeClr val="bg1"/>
                          </a:solidFill>
                          <a:latin typeface="Roboto"/>
                          <a:ea typeface="Roboto"/>
                          <a:cs typeface="Roboto"/>
                        </a:rPr>
                        <a:t>25-March-2025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noFill/>
                  </a:tcPr>
                </a:tc>
                <a:tc>
                  <a:txBody>
                    <a:bodyPr/>
                    <a:lstStyle/>
                    <a:p>
                      <a:endParaRPr lang="en-US"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grpSp>
        <p:nvGrpSpPr>
          <p:cNvPr id="10" name="Groep 9">
            <a:extLst>
              <a:ext uri="{FF2B5EF4-FFF2-40B4-BE49-F238E27FC236}">
                <a16:creationId xmlns:a16="http://schemas.microsoft.com/office/drawing/2014/main" id="{EAC95059-59B3-C8D4-2D88-25AD0AB12792}"/>
              </a:ext>
            </a:extLst>
          </p:cNvPr>
          <p:cNvGrpSpPr/>
          <p:nvPr/>
        </p:nvGrpSpPr>
        <p:grpSpPr>
          <a:xfrm>
            <a:off x="152047" y="110635"/>
            <a:ext cx="11700985" cy="828759"/>
            <a:chOff x="152047" y="110635"/>
            <a:chExt cx="11700985" cy="828759"/>
          </a:xfrm>
        </p:grpSpPr>
        <p:pic>
          <p:nvPicPr>
            <p:cNvPr id="2" name="Picture 7">
              <a:extLst>
                <a:ext uri="{FF2B5EF4-FFF2-40B4-BE49-F238E27FC236}">
                  <a16:creationId xmlns:a16="http://schemas.microsoft.com/office/drawing/2014/main" id="{200D28F3-08C5-8EA1-5AB8-E84127098C33}"/>
                </a:ext>
              </a:extLst>
            </p:cNvPr>
            <p:cNvPicPr>
              <a:picLocks noChangeAspect="1"/>
            </p:cNvPicPr>
            <p:nvPr/>
          </p:nvPicPr>
          <p:blipFill>
            <a:blip r:embed="rId3"/>
            <a:stretch>
              <a:fillRect/>
            </a:stretch>
          </p:blipFill>
          <p:spPr>
            <a:xfrm>
              <a:off x="10716828" y="110635"/>
              <a:ext cx="1136204" cy="828759"/>
            </a:xfrm>
            <a:prstGeom prst="rect">
              <a:avLst/>
            </a:prstGeom>
          </p:spPr>
        </p:pic>
        <p:pic>
          <p:nvPicPr>
            <p:cNvPr id="8" name="Рисунок 7">
              <a:extLst>
                <a:ext uri="{FF2B5EF4-FFF2-40B4-BE49-F238E27FC236}">
                  <a16:creationId xmlns:a16="http://schemas.microsoft.com/office/drawing/2014/main" id="{5A7A2955-425E-4648-C6BF-61C6FA41B2DA}"/>
                </a:ext>
              </a:extLst>
            </p:cNvPr>
            <p:cNvPicPr>
              <a:picLocks noChangeAspect="1"/>
            </p:cNvPicPr>
            <p:nvPr/>
          </p:nvPicPr>
          <p:blipFill>
            <a:blip r:embed="rId4"/>
            <a:stretch>
              <a:fillRect/>
            </a:stretch>
          </p:blipFill>
          <p:spPr>
            <a:xfrm>
              <a:off x="6507521" y="154263"/>
              <a:ext cx="3902642" cy="741502"/>
            </a:xfrm>
            <a:prstGeom prst="rect">
              <a:avLst/>
            </a:prstGeom>
          </p:spPr>
        </p:pic>
        <p:grpSp>
          <p:nvGrpSpPr>
            <p:cNvPr id="15" name="Groep 14">
              <a:extLst>
                <a:ext uri="{FF2B5EF4-FFF2-40B4-BE49-F238E27FC236}">
                  <a16:creationId xmlns:a16="http://schemas.microsoft.com/office/drawing/2014/main" id="{CE621873-560E-3938-8132-0BF3E9F8497F}"/>
                </a:ext>
              </a:extLst>
            </p:cNvPr>
            <p:cNvGrpSpPr/>
            <p:nvPr/>
          </p:nvGrpSpPr>
          <p:grpSpPr>
            <a:xfrm>
              <a:off x="152047" y="197952"/>
              <a:ext cx="2129648" cy="654124"/>
              <a:chOff x="4288514" y="209405"/>
              <a:chExt cx="2129648" cy="654124"/>
            </a:xfrm>
          </p:grpSpPr>
          <p:pic>
            <p:nvPicPr>
              <p:cNvPr id="9" name="Afbeelding 8">
                <a:extLst>
                  <a:ext uri="{FF2B5EF4-FFF2-40B4-BE49-F238E27FC236}">
                    <a16:creationId xmlns:a16="http://schemas.microsoft.com/office/drawing/2014/main" id="{8830D6C9-33EF-320D-4043-28E728DAF449}"/>
                  </a:ext>
                </a:extLst>
              </p:cNvPr>
              <p:cNvPicPr>
                <a:picLocks noChangeAspect="1"/>
              </p:cNvPicPr>
              <p:nvPr/>
            </p:nvPicPr>
            <p:blipFill>
              <a:blip r:embed="rId5"/>
              <a:stretch>
                <a:fillRect/>
              </a:stretch>
            </p:blipFill>
            <p:spPr>
              <a:xfrm>
                <a:off x="4288514" y="234842"/>
                <a:ext cx="1478122" cy="628687"/>
              </a:xfrm>
              <a:prstGeom prst="rect">
                <a:avLst/>
              </a:prstGeom>
            </p:spPr>
          </p:pic>
          <p:pic>
            <p:nvPicPr>
              <p:cNvPr id="11" name="Afbeelding 10" descr="Afbeelding met Graphics, Kleurrijkheid, grafische vormgeving, cirkel&#10;&#10;Door AI gegenereerde inhoud is mogelijk onjuist.">
                <a:extLst>
                  <a:ext uri="{FF2B5EF4-FFF2-40B4-BE49-F238E27FC236}">
                    <a16:creationId xmlns:a16="http://schemas.microsoft.com/office/drawing/2014/main" id="{494B79D6-CA1F-A9A7-C440-F1E2B87AE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13" name="Rechte verbindingslijn 12">
                <a:extLst>
                  <a:ext uri="{FF2B5EF4-FFF2-40B4-BE49-F238E27FC236}">
                    <a16:creationId xmlns:a16="http://schemas.microsoft.com/office/drawing/2014/main" id="{0B183598-0B4D-8A40-EFAF-EF130F60B173}"/>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3" name="Picture 1">
              <a:extLst>
                <a:ext uri="{FF2B5EF4-FFF2-40B4-BE49-F238E27FC236}">
                  <a16:creationId xmlns:a16="http://schemas.microsoft.com/office/drawing/2014/main" id="{5D865CCC-7EBE-7F8B-8692-281AE3F93E3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9861" y="150084"/>
              <a:ext cx="704959" cy="711991"/>
            </a:xfrm>
            <a:prstGeom prst="rect">
              <a:avLst/>
            </a:prstGeom>
            <a:noFill/>
            <a:ln>
              <a:noFill/>
            </a:ln>
          </p:spPr>
        </p:pic>
        <p:pic>
          <p:nvPicPr>
            <p:cNvPr id="4" name="Picture 1" descr="The Consortium">
              <a:extLst>
                <a:ext uri="{FF2B5EF4-FFF2-40B4-BE49-F238E27FC236}">
                  <a16:creationId xmlns:a16="http://schemas.microsoft.com/office/drawing/2014/main" id="{7AA04CF1-CD31-2187-179A-8858C799380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5585" y="120921"/>
              <a:ext cx="1141900" cy="759694"/>
            </a:xfrm>
            <a:prstGeom prst="rect">
              <a:avLst/>
            </a:prstGeom>
            <a:noFill/>
            <a:ln>
              <a:noFill/>
            </a:ln>
          </p:spPr>
        </p:pic>
        <p:pic>
          <p:nvPicPr>
            <p:cNvPr id="6" name="Picture 2" descr="A logo for a institute&#10;&#10;Description automatically generated">
              <a:extLst>
                <a:ext uri="{FF2B5EF4-FFF2-40B4-BE49-F238E27FC236}">
                  <a16:creationId xmlns:a16="http://schemas.microsoft.com/office/drawing/2014/main" id="{B41FEF69-0412-39A9-159C-9AD9C1E1D5B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36966" y="110635"/>
              <a:ext cx="1959790" cy="759694"/>
            </a:xfrm>
            <a:prstGeom prst="rect">
              <a:avLst/>
            </a:prstGeom>
            <a:noFill/>
            <a:ln>
              <a:noFill/>
            </a:ln>
          </p:spPr>
        </p:pic>
      </p:grpSp>
    </p:spTree>
    <p:extLst>
      <p:ext uri="{BB962C8B-B14F-4D97-AF65-F5344CB8AC3E}">
        <p14:creationId xmlns:p14="http://schemas.microsoft.com/office/powerpoint/2010/main" val="235676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9BB8-6A8C-BAC1-D739-7718E464C87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7B89A7-F996-4541-5EBC-77F917D6823E}"/>
              </a:ext>
            </a:extLst>
          </p:cNvPr>
          <p:cNvGraphicFramePr>
            <a:graphicFrameLocks noGrp="1"/>
          </p:cNvGraphicFramePr>
          <p:nvPr>
            <p:extLst>
              <p:ext uri="{D42A27DB-BD31-4B8C-83A1-F6EECF244321}">
                <p14:modId xmlns:p14="http://schemas.microsoft.com/office/powerpoint/2010/main" val="3063252185"/>
              </p:ext>
            </p:extLst>
          </p:nvPr>
        </p:nvGraphicFramePr>
        <p:xfrm>
          <a:off x="0" y="330200"/>
          <a:ext cx="12192000" cy="6406585"/>
        </p:xfrm>
        <a:graphic>
          <a:graphicData uri="http://schemas.openxmlformats.org/drawingml/2006/table">
            <a:tbl>
              <a:tblPr>
                <a:effectLst/>
                <a:tableStyleId>{5C22544A-7EE6-4342-B048-85BDC9FD1C3A}</a:tableStyleId>
              </a:tblPr>
              <a:tblGrid>
                <a:gridCol w="8128000">
                  <a:extLst>
                    <a:ext uri="{9D8B030D-6E8A-4147-A177-3AD203B41FA5}">
                      <a16:colId xmlns:a16="http://schemas.microsoft.com/office/drawing/2014/main" val="1031637976"/>
                    </a:ext>
                  </a:extLst>
                </a:gridCol>
                <a:gridCol w="4064000">
                  <a:extLst>
                    <a:ext uri="{9D8B030D-6E8A-4147-A177-3AD203B41FA5}">
                      <a16:colId xmlns:a16="http://schemas.microsoft.com/office/drawing/2014/main" val="655879346"/>
                    </a:ext>
                  </a:extLst>
                </a:gridCol>
              </a:tblGrid>
              <a:tr h="1217109">
                <a:tc gridSpan="2">
                  <a:txBody>
                    <a:bodyPr/>
                    <a:lstStyle/>
                    <a:p>
                      <a:pPr lvl="1"/>
                      <a:r>
                        <a:rPr lang="en-US" sz="3600" b="1" dirty="0">
                          <a:solidFill>
                            <a:srgbClr val="00B0F0"/>
                          </a:solidFill>
                          <a:latin typeface="Roboto" panose="02000000000000000000" pitchFamily="2" charset="0"/>
                          <a:ea typeface="Roboto" panose="02000000000000000000" pitchFamily="2" charset="0"/>
                        </a:rPr>
                        <a:t>Ongoing work</a:t>
                      </a:r>
                      <a:endParaRPr lang="en-US" sz="3600" b="1" dirty="0">
                        <a:solidFill>
                          <a:srgbClr val="FF0000"/>
                        </a:solidFill>
                      </a:endParaRP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335895">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EEF"/>
                        </a:solidFill>
                        <a:latin typeface="Roboto" panose="02000000000000000000" pitchFamily="2" charset="0"/>
                        <a:ea typeface="Roboto" panose="02000000000000000000" pitchFamily="2" charset="0"/>
                      </a:endParaRPr>
                    </a:p>
                  </a:txBody>
                  <a:tcPr marR="180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53581">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pic>
        <p:nvPicPr>
          <p:cNvPr id="7" name="Picture 2">
            <a:extLst>
              <a:ext uri="{FF2B5EF4-FFF2-40B4-BE49-F238E27FC236}">
                <a16:creationId xmlns:a16="http://schemas.microsoft.com/office/drawing/2014/main" id="{0BB43FC3-5494-451D-2EDC-134EF3F3F2FC}"/>
              </a:ext>
            </a:extLst>
          </p:cNvPr>
          <p:cNvPicPr>
            <a:picLocks noChangeAspect="1"/>
          </p:cNvPicPr>
          <p:nvPr/>
        </p:nvPicPr>
        <p:blipFill>
          <a:blip r:embed="rId2"/>
          <a:stretch>
            <a:fillRect/>
          </a:stretch>
        </p:blipFill>
        <p:spPr>
          <a:xfrm>
            <a:off x="10775460" y="5951505"/>
            <a:ext cx="887257" cy="647176"/>
          </a:xfrm>
          <a:prstGeom prst="rect">
            <a:avLst/>
          </a:prstGeom>
        </p:spPr>
      </p:pic>
      <p:pic>
        <p:nvPicPr>
          <p:cNvPr id="8" name="Picture 2">
            <a:extLst>
              <a:ext uri="{FF2B5EF4-FFF2-40B4-BE49-F238E27FC236}">
                <a16:creationId xmlns:a16="http://schemas.microsoft.com/office/drawing/2014/main" id="{F58B4795-B9C1-01F5-2204-43A114B6C097}"/>
              </a:ext>
            </a:extLst>
          </p:cNvPr>
          <p:cNvPicPr>
            <a:picLocks noChangeAspect="1"/>
          </p:cNvPicPr>
          <p:nvPr/>
        </p:nvPicPr>
        <p:blipFill>
          <a:blip r:embed="rId3" cstate="print">
            <a:extLst>
              <a:ext uri="{28A0092B-C50C-407E-A947-70E740481C1C}">
                <a14:useLocalDpi xmlns:a14="http://schemas.microsoft.com/office/drawing/2010/main" val="0"/>
              </a:ext>
            </a:extLst>
          </a:blip>
          <a:srcRect l="6834" t="20519" r="7763" b="21545"/>
          <a:stretch>
            <a:fillRect/>
          </a:stretch>
        </p:blipFill>
        <p:spPr>
          <a:xfrm>
            <a:off x="7244277" y="5977946"/>
            <a:ext cx="3285453" cy="647176"/>
          </a:xfrm>
          <a:prstGeom prst="rect">
            <a:avLst/>
          </a:prstGeom>
        </p:spPr>
      </p:pic>
      <p:grpSp>
        <p:nvGrpSpPr>
          <p:cNvPr id="9" name="Groep 8">
            <a:extLst>
              <a:ext uri="{FF2B5EF4-FFF2-40B4-BE49-F238E27FC236}">
                <a16:creationId xmlns:a16="http://schemas.microsoft.com/office/drawing/2014/main" id="{0255553C-75FD-FF19-0071-847F05A59E7B}"/>
              </a:ext>
            </a:extLst>
          </p:cNvPr>
          <p:cNvGrpSpPr/>
          <p:nvPr/>
        </p:nvGrpSpPr>
        <p:grpSpPr>
          <a:xfrm>
            <a:off x="391627" y="6003017"/>
            <a:ext cx="2079359" cy="595664"/>
            <a:chOff x="4288514" y="209405"/>
            <a:chExt cx="2129648" cy="654124"/>
          </a:xfrm>
        </p:grpSpPr>
        <p:pic>
          <p:nvPicPr>
            <p:cNvPr id="14" name="Afbeelding 13">
              <a:extLst>
                <a:ext uri="{FF2B5EF4-FFF2-40B4-BE49-F238E27FC236}">
                  <a16:creationId xmlns:a16="http://schemas.microsoft.com/office/drawing/2014/main" id="{FF78A448-EDAC-651E-0F2A-790AED53E4D6}"/>
                </a:ext>
              </a:extLst>
            </p:cNvPr>
            <p:cNvPicPr>
              <a:picLocks noChangeAspect="1"/>
            </p:cNvPicPr>
            <p:nvPr/>
          </p:nvPicPr>
          <p:blipFill>
            <a:blip r:embed="rId4"/>
            <a:stretch>
              <a:fillRect/>
            </a:stretch>
          </p:blipFill>
          <p:spPr>
            <a:xfrm>
              <a:off x="4288514" y="234842"/>
              <a:ext cx="1478122" cy="628687"/>
            </a:xfrm>
            <a:prstGeom prst="rect">
              <a:avLst/>
            </a:prstGeom>
          </p:spPr>
        </p:pic>
        <p:pic>
          <p:nvPicPr>
            <p:cNvPr id="15" name="Afbeelding 14" descr="Afbeelding met Graphics, Kleurrijkheid, grafische vormgeving, cirkel&#10;&#10;Door AI gegenereerde inhoud is mogelijk onjuist.">
              <a:extLst>
                <a:ext uri="{FF2B5EF4-FFF2-40B4-BE49-F238E27FC236}">
                  <a16:creationId xmlns:a16="http://schemas.microsoft.com/office/drawing/2014/main" id="{CF105938-4F08-BDF8-5B68-468E8F695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16" name="Rechte verbindingslijn 15">
              <a:extLst>
                <a:ext uri="{FF2B5EF4-FFF2-40B4-BE49-F238E27FC236}">
                  <a16:creationId xmlns:a16="http://schemas.microsoft.com/office/drawing/2014/main" id="{72EA419B-5E21-7076-4862-8E6CD5522B72}"/>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1" name="Picture 1">
            <a:extLst>
              <a:ext uri="{FF2B5EF4-FFF2-40B4-BE49-F238E27FC236}">
                <a16:creationId xmlns:a16="http://schemas.microsoft.com/office/drawing/2014/main" id="{0850EF6F-F510-5F2D-79E2-6BDDF321279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716" y="5977946"/>
            <a:ext cx="648048" cy="654512"/>
          </a:xfrm>
          <a:prstGeom prst="rect">
            <a:avLst/>
          </a:prstGeom>
          <a:noFill/>
          <a:ln>
            <a:noFill/>
          </a:ln>
        </p:spPr>
      </p:pic>
      <p:pic>
        <p:nvPicPr>
          <p:cNvPr id="12" name="Picture 1" descr="The Consortium">
            <a:extLst>
              <a:ext uri="{FF2B5EF4-FFF2-40B4-BE49-F238E27FC236}">
                <a16:creationId xmlns:a16="http://schemas.microsoft.com/office/drawing/2014/main" id="{365278B6-5511-0A57-84F6-E8E83D23E05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7405" y="5980947"/>
            <a:ext cx="1141900" cy="759694"/>
          </a:xfrm>
          <a:prstGeom prst="rect">
            <a:avLst/>
          </a:prstGeom>
          <a:noFill/>
          <a:ln>
            <a:noFill/>
          </a:ln>
        </p:spPr>
      </p:pic>
      <p:pic>
        <p:nvPicPr>
          <p:cNvPr id="13" name="Picture 2" descr="A logo for a institute&#10;&#10;Description automatically generated">
            <a:extLst>
              <a:ext uri="{FF2B5EF4-FFF2-40B4-BE49-F238E27FC236}">
                <a16:creationId xmlns:a16="http://schemas.microsoft.com/office/drawing/2014/main" id="{018A5DAC-BA04-3638-36D2-BAE02216ACE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92982" y="5890667"/>
            <a:ext cx="2067618" cy="801493"/>
          </a:xfrm>
          <a:prstGeom prst="rect">
            <a:avLst/>
          </a:prstGeom>
          <a:noFill/>
          <a:ln>
            <a:noFill/>
          </a:ln>
        </p:spPr>
      </p:pic>
      <p:sp>
        <p:nvSpPr>
          <p:cNvPr id="2" name="Tekstvak 1">
            <a:extLst>
              <a:ext uri="{FF2B5EF4-FFF2-40B4-BE49-F238E27FC236}">
                <a16:creationId xmlns:a16="http://schemas.microsoft.com/office/drawing/2014/main" id="{991FCE5A-A690-0D2A-FE52-0B0B7BA2D842}"/>
              </a:ext>
            </a:extLst>
          </p:cNvPr>
          <p:cNvSpPr txBox="1"/>
          <p:nvPr/>
        </p:nvSpPr>
        <p:spPr>
          <a:xfrm>
            <a:off x="176463" y="1542323"/>
            <a:ext cx="11486254" cy="461665"/>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Prepare online training environment using ‘Geoversity’ dedicated portal</a:t>
            </a:r>
          </a:p>
        </p:txBody>
      </p:sp>
      <p:pic>
        <p:nvPicPr>
          <p:cNvPr id="6" name="Afbeelding 5">
            <a:extLst>
              <a:ext uri="{FF2B5EF4-FFF2-40B4-BE49-F238E27FC236}">
                <a16:creationId xmlns:a16="http://schemas.microsoft.com/office/drawing/2014/main" id="{D453C731-8A1C-69BE-70EC-65E706C08D1A}"/>
              </a:ext>
            </a:extLst>
          </p:cNvPr>
          <p:cNvPicPr>
            <a:picLocks noChangeAspect="1"/>
          </p:cNvPicPr>
          <p:nvPr/>
        </p:nvPicPr>
        <p:blipFill>
          <a:blip r:embed="rId9"/>
          <a:stretch>
            <a:fillRect/>
          </a:stretch>
        </p:blipFill>
        <p:spPr>
          <a:xfrm>
            <a:off x="9088681" y="232878"/>
            <a:ext cx="2639493" cy="516785"/>
          </a:xfrm>
          <a:prstGeom prst="rect">
            <a:avLst/>
          </a:prstGeom>
        </p:spPr>
      </p:pic>
      <p:sp>
        <p:nvSpPr>
          <p:cNvPr id="10" name="Tekstvak 9">
            <a:extLst>
              <a:ext uri="{FF2B5EF4-FFF2-40B4-BE49-F238E27FC236}">
                <a16:creationId xmlns:a16="http://schemas.microsoft.com/office/drawing/2014/main" id="{B9459FBB-F101-26E6-B108-69B0E23F3B5D}"/>
              </a:ext>
            </a:extLst>
          </p:cNvPr>
          <p:cNvSpPr txBox="1"/>
          <p:nvPr/>
        </p:nvSpPr>
        <p:spPr>
          <a:xfrm>
            <a:off x="9088681" y="739656"/>
            <a:ext cx="2760756" cy="369332"/>
          </a:xfrm>
          <a:prstGeom prst="rect">
            <a:avLst/>
          </a:prstGeom>
          <a:noFill/>
        </p:spPr>
        <p:txBody>
          <a:bodyPr wrap="none" rtlCol="0">
            <a:spAutoFit/>
          </a:bodyPr>
          <a:lstStyle/>
          <a:p>
            <a:r>
              <a:rPr lang="en-GB" dirty="0"/>
              <a:t>Lifelong learning platform</a:t>
            </a:r>
            <a:endParaRPr lang="en-US" dirty="0"/>
          </a:p>
        </p:txBody>
      </p:sp>
      <p:pic>
        <p:nvPicPr>
          <p:cNvPr id="20" name="Afbeelding 19">
            <a:extLst>
              <a:ext uri="{FF2B5EF4-FFF2-40B4-BE49-F238E27FC236}">
                <a16:creationId xmlns:a16="http://schemas.microsoft.com/office/drawing/2014/main" id="{0572D186-BC4C-972D-F115-D69133721D3C}"/>
              </a:ext>
            </a:extLst>
          </p:cNvPr>
          <p:cNvPicPr>
            <a:picLocks noChangeAspect="1"/>
          </p:cNvPicPr>
          <p:nvPr/>
        </p:nvPicPr>
        <p:blipFill>
          <a:blip r:embed="rId10"/>
          <a:stretch>
            <a:fillRect/>
          </a:stretch>
        </p:blipFill>
        <p:spPr>
          <a:xfrm>
            <a:off x="3626375" y="2013944"/>
            <a:ext cx="6782052" cy="3632593"/>
          </a:xfrm>
          <a:prstGeom prst="rect">
            <a:avLst/>
          </a:prstGeom>
        </p:spPr>
      </p:pic>
      <p:sp>
        <p:nvSpPr>
          <p:cNvPr id="23" name="Tekstvak 22">
            <a:extLst>
              <a:ext uri="{FF2B5EF4-FFF2-40B4-BE49-F238E27FC236}">
                <a16:creationId xmlns:a16="http://schemas.microsoft.com/office/drawing/2014/main" id="{01E07DAF-D042-58A4-AACA-1D5C551B5653}"/>
              </a:ext>
            </a:extLst>
          </p:cNvPr>
          <p:cNvSpPr txBox="1"/>
          <p:nvPr/>
        </p:nvSpPr>
        <p:spPr>
          <a:xfrm>
            <a:off x="9088681" y="1025100"/>
            <a:ext cx="6102626" cy="369332"/>
          </a:xfrm>
          <a:prstGeom prst="rect">
            <a:avLst/>
          </a:prstGeom>
          <a:noFill/>
        </p:spPr>
        <p:txBody>
          <a:bodyPr wrap="square">
            <a:spAutoFit/>
          </a:bodyPr>
          <a:lstStyle/>
          <a:p>
            <a:r>
              <a:rPr lang="en-US" dirty="0">
                <a:hlinkClick r:id="rId11"/>
              </a:rPr>
              <a:t>https://www.geoversity.io/</a:t>
            </a:r>
            <a:endParaRPr lang="en-US" dirty="0"/>
          </a:p>
        </p:txBody>
      </p:sp>
      <p:sp>
        <p:nvSpPr>
          <p:cNvPr id="5" name="Rechthoek 4">
            <a:extLst>
              <a:ext uri="{FF2B5EF4-FFF2-40B4-BE49-F238E27FC236}">
                <a16:creationId xmlns:a16="http://schemas.microsoft.com/office/drawing/2014/main" id="{C4A1D832-3101-C431-6839-C85E25ADF86F}"/>
              </a:ext>
            </a:extLst>
          </p:cNvPr>
          <p:cNvSpPr/>
          <p:nvPr/>
        </p:nvSpPr>
        <p:spPr>
          <a:xfrm>
            <a:off x="9554710" y="3884118"/>
            <a:ext cx="2150047" cy="1088601"/>
          </a:xfrm>
          <a:prstGeom prst="rect">
            <a:avLst/>
          </a:prstGeom>
          <a:solidFill>
            <a:srgbClr val="FFC00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kstvak 20">
            <a:extLst>
              <a:ext uri="{FF2B5EF4-FFF2-40B4-BE49-F238E27FC236}">
                <a16:creationId xmlns:a16="http://schemas.microsoft.com/office/drawing/2014/main" id="{66D764E1-7F9C-1C57-7BDF-DBF3BF4AD5F8}"/>
              </a:ext>
            </a:extLst>
          </p:cNvPr>
          <p:cNvSpPr txBox="1"/>
          <p:nvPr/>
        </p:nvSpPr>
        <p:spPr>
          <a:xfrm>
            <a:off x="9536875" y="3847972"/>
            <a:ext cx="2525580" cy="1200329"/>
          </a:xfrm>
          <a:prstGeom prst="rect">
            <a:avLst/>
          </a:prstGeom>
          <a:noFill/>
        </p:spPr>
        <p:txBody>
          <a:bodyPr wrap="square" rtlCol="0">
            <a:spAutoFit/>
          </a:bodyPr>
          <a:lstStyle/>
          <a:p>
            <a:r>
              <a:rPr lang="en-GB" dirty="0"/>
              <a:t>Advantage of using Jupyter Notebooks:</a:t>
            </a:r>
          </a:p>
          <a:p>
            <a:pPr marL="285750" indent="-285750">
              <a:buFont typeface="Arial" panose="020B0604020202020204" pitchFamily="34" charset="0"/>
              <a:buChar char="•"/>
            </a:pPr>
            <a:r>
              <a:rPr lang="en-GB" dirty="0"/>
              <a:t>Explanatory text</a:t>
            </a:r>
          </a:p>
          <a:p>
            <a:pPr marL="285750" indent="-285750">
              <a:buFont typeface="Arial" panose="020B0604020202020204" pitchFamily="34" charset="0"/>
              <a:buChar char="•"/>
            </a:pPr>
            <a:r>
              <a:rPr lang="en-GB" dirty="0"/>
              <a:t>Python code</a:t>
            </a:r>
            <a:endParaRPr lang="en-US" dirty="0"/>
          </a:p>
        </p:txBody>
      </p:sp>
      <p:sp>
        <p:nvSpPr>
          <p:cNvPr id="17" name="Rechthoek 16">
            <a:extLst>
              <a:ext uri="{FF2B5EF4-FFF2-40B4-BE49-F238E27FC236}">
                <a16:creationId xmlns:a16="http://schemas.microsoft.com/office/drawing/2014/main" id="{6D4FBF92-F93A-D343-F1BB-8E254118B8B2}"/>
              </a:ext>
            </a:extLst>
          </p:cNvPr>
          <p:cNvSpPr/>
          <p:nvPr/>
        </p:nvSpPr>
        <p:spPr>
          <a:xfrm>
            <a:off x="1017476" y="2151879"/>
            <a:ext cx="2230930" cy="2581467"/>
          </a:xfrm>
          <a:prstGeom prst="rect">
            <a:avLst/>
          </a:prstGeom>
          <a:solidFill>
            <a:srgbClr val="FFC000">
              <a:alpha val="3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CB772B62-7E09-D6F5-AB34-10DC2B5F117E}"/>
              </a:ext>
            </a:extLst>
          </p:cNvPr>
          <p:cNvSpPr txBox="1"/>
          <p:nvPr/>
        </p:nvSpPr>
        <p:spPr>
          <a:xfrm>
            <a:off x="1017476" y="2139557"/>
            <a:ext cx="2367563" cy="2585323"/>
          </a:xfrm>
          <a:prstGeom prst="rect">
            <a:avLst/>
          </a:prstGeom>
          <a:noFill/>
        </p:spPr>
        <p:txBody>
          <a:bodyPr wrap="square" rtlCol="0">
            <a:spAutoFit/>
          </a:bodyPr>
          <a:lstStyle/>
          <a:p>
            <a:r>
              <a:rPr lang="en-GB" dirty="0"/>
              <a:t>Introduction to:</a:t>
            </a:r>
          </a:p>
          <a:p>
            <a:pPr marL="285750" indent="-285750">
              <a:buFont typeface="Arial" panose="020B0604020202020204" pitchFamily="34" charset="0"/>
              <a:buChar char="•"/>
            </a:pPr>
            <a:r>
              <a:rPr lang="en-GB" dirty="0"/>
              <a:t>Use of Jupyter Notebooks</a:t>
            </a:r>
          </a:p>
          <a:p>
            <a:pPr marL="285750" indent="-285750">
              <a:buFont typeface="Arial" panose="020B0604020202020204" pitchFamily="34" charset="0"/>
              <a:buChar char="•"/>
            </a:pPr>
            <a:r>
              <a:rPr lang="en-GB" dirty="0"/>
              <a:t>Python</a:t>
            </a:r>
          </a:p>
          <a:p>
            <a:pPr marL="285750" indent="-285750">
              <a:buFont typeface="Arial" panose="020B0604020202020204" pitchFamily="34" charset="0"/>
              <a:buChar char="•"/>
            </a:pPr>
            <a:r>
              <a:rPr lang="en-GB" dirty="0"/>
              <a:t>Matplotlib</a:t>
            </a:r>
          </a:p>
          <a:p>
            <a:pPr marL="285750" indent="-285750">
              <a:buFont typeface="Arial" panose="020B0604020202020204" pitchFamily="34" charset="0"/>
              <a:buChar char="•"/>
            </a:pPr>
            <a:r>
              <a:rPr lang="en-GB" dirty="0"/>
              <a:t>Other site packages</a:t>
            </a:r>
          </a:p>
          <a:p>
            <a:pPr marL="285750" indent="-285750">
              <a:buFont typeface="Arial" panose="020B0604020202020204" pitchFamily="34" charset="0"/>
              <a:buChar char="•"/>
            </a:pPr>
            <a:r>
              <a:rPr lang="en-GB" dirty="0"/>
              <a:t>Basics of Linux – use of Terminal</a:t>
            </a:r>
            <a:endParaRPr lang="en-US" dirty="0"/>
          </a:p>
        </p:txBody>
      </p:sp>
    </p:spTree>
    <p:extLst>
      <p:ext uri="{BB962C8B-B14F-4D97-AF65-F5344CB8AC3E}">
        <p14:creationId xmlns:p14="http://schemas.microsoft.com/office/powerpoint/2010/main" val="735043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1DED-AF66-A9F9-6801-23EC99E2310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6E19D0-5091-7DA6-1D37-8BD344BE876B}"/>
              </a:ext>
            </a:extLst>
          </p:cNvPr>
          <p:cNvGraphicFramePr>
            <a:graphicFrameLocks noGrp="1"/>
          </p:cNvGraphicFramePr>
          <p:nvPr>
            <p:extLst>
              <p:ext uri="{D42A27DB-BD31-4B8C-83A1-F6EECF244321}">
                <p14:modId xmlns:p14="http://schemas.microsoft.com/office/powerpoint/2010/main" val="3432884204"/>
              </p:ext>
            </p:extLst>
          </p:nvPr>
        </p:nvGraphicFramePr>
        <p:xfrm>
          <a:off x="-52006" y="334056"/>
          <a:ext cx="12192000" cy="6406585"/>
        </p:xfrm>
        <a:graphic>
          <a:graphicData uri="http://schemas.openxmlformats.org/drawingml/2006/table">
            <a:tbl>
              <a:tblPr>
                <a:effectLst/>
                <a:tableStyleId>{5C22544A-7EE6-4342-B048-85BDC9FD1C3A}</a:tableStyleId>
              </a:tblPr>
              <a:tblGrid>
                <a:gridCol w="8128000">
                  <a:extLst>
                    <a:ext uri="{9D8B030D-6E8A-4147-A177-3AD203B41FA5}">
                      <a16:colId xmlns:a16="http://schemas.microsoft.com/office/drawing/2014/main" val="1031637976"/>
                    </a:ext>
                  </a:extLst>
                </a:gridCol>
                <a:gridCol w="4064000">
                  <a:extLst>
                    <a:ext uri="{9D8B030D-6E8A-4147-A177-3AD203B41FA5}">
                      <a16:colId xmlns:a16="http://schemas.microsoft.com/office/drawing/2014/main" val="655879346"/>
                    </a:ext>
                  </a:extLst>
                </a:gridCol>
              </a:tblGrid>
              <a:tr h="1217109">
                <a:tc gridSpan="2">
                  <a:txBody>
                    <a:bodyPr/>
                    <a:lstStyle/>
                    <a:p>
                      <a:pPr lvl="1"/>
                      <a:r>
                        <a:rPr lang="en-US" sz="3600" b="1" dirty="0">
                          <a:solidFill>
                            <a:srgbClr val="00B0F0"/>
                          </a:solidFill>
                          <a:latin typeface="Roboto" panose="02000000000000000000" pitchFamily="2" charset="0"/>
                          <a:ea typeface="Roboto" panose="02000000000000000000" pitchFamily="2" charset="0"/>
                        </a:rPr>
                        <a:t>Ongoing work</a:t>
                      </a:r>
                      <a:endParaRPr lang="en-US" sz="3600" b="1" dirty="0">
                        <a:solidFill>
                          <a:srgbClr val="FF0000"/>
                        </a:solidFill>
                      </a:endParaRP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335895">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EEF"/>
                        </a:solidFill>
                        <a:latin typeface="Roboto" panose="02000000000000000000" pitchFamily="2" charset="0"/>
                        <a:ea typeface="Roboto" panose="02000000000000000000" pitchFamily="2" charset="0"/>
                      </a:endParaRPr>
                    </a:p>
                  </a:txBody>
                  <a:tcPr marR="180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53581">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pic>
        <p:nvPicPr>
          <p:cNvPr id="7" name="Picture 2">
            <a:extLst>
              <a:ext uri="{FF2B5EF4-FFF2-40B4-BE49-F238E27FC236}">
                <a16:creationId xmlns:a16="http://schemas.microsoft.com/office/drawing/2014/main" id="{1690A23B-12DC-9C26-7F4F-C96D100BA989}"/>
              </a:ext>
            </a:extLst>
          </p:cNvPr>
          <p:cNvPicPr>
            <a:picLocks noChangeAspect="1"/>
          </p:cNvPicPr>
          <p:nvPr/>
        </p:nvPicPr>
        <p:blipFill>
          <a:blip r:embed="rId2"/>
          <a:stretch>
            <a:fillRect/>
          </a:stretch>
        </p:blipFill>
        <p:spPr>
          <a:xfrm>
            <a:off x="10775460" y="5951505"/>
            <a:ext cx="887257" cy="647176"/>
          </a:xfrm>
          <a:prstGeom prst="rect">
            <a:avLst/>
          </a:prstGeom>
        </p:spPr>
      </p:pic>
      <p:pic>
        <p:nvPicPr>
          <p:cNvPr id="8" name="Picture 2">
            <a:extLst>
              <a:ext uri="{FF2B5EF4-FFF2-40B4-BE49-F238E27FC236}">
                <a16:creationId xmlns:a16="http://schemas.microsoft.com/office/drawing/2014/main" id="{DEF13332-861F-CCCC-4CF1-31B36CE6D9E0}"/>
              </a:ext>
            </a:extLst>
          </p:cNvPr>
          <p:cNvPicPr>
            <a:picLocks noChangeAspect="1"/>
          </p:cNvPicPr>
          <p:nvPr/>
        </p:nvPicPr>
        <p:blipFill>
          <a:blip r:embed="rId3" cstate="print">
            <a:extLst>
              <a:ext uri="{28A0092B-C50C-407E-A947-70E740481C1C}">
                <a14:useLocalDpi xmlns:a14="http://schemas.microsoft.com/office/drawing/2010/main" val="0"/>
              </a:ext>
            </a:extLst>
          </a:blip>
          <a:srcRect l="6834" t="20519" r="7763" b="21545"/>
          <a:stretch>
            <a:fillRect/>
          </a:stretch>
        </p:blipFill>
        <p:spPr>
          <a:xfrm>
            <a:off x="7244277" y="5977946"/>
            <a:ext cx="3285453" cy="647176"/>
          </a:xfrm>
          <a:prstGeom prst="rect">
            <a:avLst/>
          </a:prstGeom>
        </p:spPr>
      </p:pic>
      <p:grpSp>
        <p:nvGrpSpPr>
          <p:cNvPr id="9" name="Groep 8">
            <a:extLst>
              <a:ext uri="{FF2B5EF4-FFF2-40B4-BE49-F238E27FC236}">
                <a16:creationId xmlns:a16="http://schemas.microsoft.com/office/drawing/2014/main" id="{5C5F3201-9B36-8039-C7BC-6189D429A70A}"/>
              </a:ext>
            </a:extLst>
          </p:cNvPr>
          <p:cNvGrpSpPr/>
          <p:nvPr/>
        </p:nvGrpSpPr>
        <p:grpSpPr>
          <a:xfrm>
            <a:off x="391627" y="6003017"/>
            <a:ext cx="2079359" cy="595664"/>
            <a:chOff x="4288514" y="209405"/>
            <a:chExt cx="2129648" cy="654124"/>
          </a:xfrm>
        </p:grpSpPr>
        <p:pic>
          <p:nvPicPr>
            <p:cNvPr id="14" name="Afbeelding 13">
              <a:extLst>
                <a:ext uri="{FF2B5EF4-FFF2-40B4-BE49-F238E27FC236}">
                  <a16:creationId xmlns:a16="http://schemas.microsoft.com/office/drawing/2014/main" id="{3A1125F5-3D2B-92FD-1660-2678C175653F}"/>
                </a:ext>
              </a:extLst>
            </p:cNvPr>
            <p:cNvPicPr>
              <a:picLocks noChangeAspect="1"/>
            </p:cNvPicPr>
            <p:nvPr/>
          </p:nvPicPr>
          <p:blipFill>
            <a:blip r:embed="rId4"/>
            <a:stretch>
              <a:fillRect/>
            </a:stretch>
          </p:blipFill>
          <p:spPr>
            <a:xfrm>
              <a:off x="4288514" y="234842"/>
              <a:ext cx="1478122" cy="628687"/>
            </a:xfrm>
            <a:prstGeom prst="rect">
              <a:avLst/>
            </a:prstGeom>
          </p:spPr>
        </p:pic>
        <p:pic>
          <p:nvPicPr>
            <p:cNvPr id="15" name="Afbeelding 14" descr="Afbeelding met Graphics, Kleurrijkheid, grafische vormgeving, cirkel&#10;&#10;Door AI gegenereerde inhoud is mogelijk onjuist.">
              <a:extLst>
                <a:ext uri="{FF2B5EF4-FFF2-40B4-BE49-F238E27FC236}">
                  <a16:creationId xmlns:a16="http://schemas.microsoft.com/office/drawing/2014/main" id="{1CB90A55-DD83-5B87-3B44-6B45BB732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16" name="Rechte verbindingslijn 15">
              <a:extLst>
                <a:ext uri="{FF2B5EF4-FFF2-40B4-BE49-F238E27FC236}">
                  <a16:creationId xmlns:a16="http://schemas.microsoft.com/office/drawing/2014/main" id="{9163B948-6B57-D7EF-55EA-CEA66E4F88AC}"/>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1" name="Picture 1">
            <a:extLst>
              <a:ext uri="{FF2B5EF4-FFF2-40B4-BE49-F238E27FC236}">
                <a16:creationId xmlns:a16="http://schemas.microsoft.com/office/drawing/2014/main" id="{B19DAC3E-4A7F-ED81-EF80-BE8A719552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716" y="5977946"/>
            <a:ext cx="648048" cy="654512"/>
          </a:xfrm>
          <a:prstGeom prst="rect">
            <a:avLst/>
          </a:prstGeom>
          <a:noFill/>
          <a:ln>
            <a:noFill/>
          </a:ln>
        </p:spPr>
      </p:pic>
      <p:pic>
        <p:nvPicPr>
          <p:cNvPr id="12" name="Picture 1" descr="The Consortium">
            <a:extLst>
              <a:ext uri="{FF2B5EF4-FFF2-40B4-BE49-F238E27FC236}">
                <a16:creationId xmlns:a16="http://schemas.microsoft.com/office/drawing/2014/main" id="{BC4D895F-D18B-2856-FFAA-C9BF01D0F9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7405" y="5980947"/>
            <a:ext cx="1141900" cy="759694"/>
          </a:xfrm>
          <a:prstGeom prst="rect">
            <a:avLst/>
          </a:prstGeom>
          <a:noFill/>
          <a:ln>
            <a:noFill/>
          </a:ln>
        </p:spPr>
      </p:pic>
      <p:pic>
        <p:nvPicPr>
          <p:cNvPr id="13" name="Picture 2" descr="A logo for a institute&#10;&#10;Description automatically generated">
            <a:extLst>
              <a:ext uri="{FF2B5EF4-FFF2-40B4-BE49-F238E27FC236}">
                <a16:creationId xmlns:a16="http://schemas.microsoft.com/office/drawing/2014/main" id="{7ACEC881-0F8C-A05D-A338-760CF6D70D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92982" y="5890667"/>
            <a:ext cx="2067618" cy="801493"/>
          </a:xfrm>
          <a:prstGeom prst="rect">
            <a:avLst/>
          </a:prstGeom>
          <a:noFill/>
          <a:ln>
            <a:noFill/>
          </a:ln>
        </p:spPr>
      </p:pic>
      <p:sp>
        <p:nvSpPr>
          <p:cNvPr id="2" name="Tekstvak 1">
            <a:extLst>
              <a:ext uri="{FF2B5EF4-FFF2-40B4-BE49-F238E27FC236}">
                <a16:creationId xmlns:a16="http://schemas.microsoft.com/office/drawing/2014/main" id="{829B3BC7-CE04-80A9-59EA-0156C04E89F1}"/>
              </a:ext>
            </a:extLst>
          </p:cNvPr>
          <p:cNvSpPr txBox="1"/>
          <p:nvPr/>
        </p:nvSpPr>
        <p:spPr>
          <a:xfrm>
            <a:off x="0" y="1614027"/>
            <a:ext cx="5482565" cy="461665"/>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 ‘Geoversity’ sneak preview</a:t>
            </a:r>
          </a:p>
        </p:txBody>
      </p:sp>
      <p:pic>
        <p:nvPicPr>
          <p:cNvPr id="6" name="Afbeelding 5">
            <a:extLst>
              <a:ext uri="{FF2B5EF4-FFF2-40B4-BE49-F238E27FC236}">
                <a16:creationId xmlns:a16="http://schemas.microsoft.com/office/drawing/2014/main" id="{496D01D7-EEAF-0B3A-6C8C-75AA0856C6F7}"/>
              </a:ext>
            </a:extLst>
          </p:cNvPr>
          <p:cNvPicPr>
            <a:picLocks noChangeAspect="1"/>
          </p:cNvPicPr>
          <p:nvPr/>
        </p:nvPicPr>
        <p:blipFill>
          <a:blip r:embed="rId9"/>
          <a:stretch>
            <a:fillRect/>
          </a:stretch>
        </p:blipFill>
        <p:spPr>
          <a:xfrm>
            <a:off x="9088681" y="232878"/>
            <a:ext cx="2639493" cy="516785"/>
          </a:xfrm>
          <a:prstGeom prst="rect">
            <a:avLst/>
          </a:prstGeom>
        </p:spPr>
      </p:pic>
      <p:sp>
        <p:nvSpPr>
          <p:cNvPr id="10" name="Tekstvak 9">
            <a:extLst>
              <a:ext uri="{FF2B5EF4-FFF2-40B4-BE49-F238E27FC236}">
                <a16:creationId xmlns:a16="http://schemas.microsoft.com/office/drawing/2014/main" id="{8CCA0CA4-C0F3-D965-A7CF-EFE22B3F9603}"/>
              </a:ext>
            </a:extLst>
          </p:cNvPr>
          <p:cNvSpPr txBox="1"/>
          <p:nvPr/>
        </p:nvSpPr>
        <p:spPr>
          <a:xfrm>
            <a:off x="9088681" y="739656"/>
            <a:ext cx="2760756" cy="369332"/>
          </a:xfrm>
          <a:prstGeom prst="rect">
            <a:avLst/>
          </a:prstGeom>
          <a:noFill/>
        </p:spPr>
        <p:txBody>
          <a:bodyPr wrap="none" rtlCol="0">
            <a:spAutoFit/>
          </a:bodyPr>
          <a:lstStyle/>
          <a:p>
            <a:r>
              <a:rPr lang="en-GB" dirty="0"/>
              <a:t>Lifelong learning platform</a:t>
            </a:r>
            <a:endParaRPr lang="en-US" dirty="0"/>
          </a:p>
        </p:txBody>
      </p:sp>
      <p:sp>
        <p:nvSpPr>
          <p:cNvPr id="23" name="Tekstvak 22">
            <a:extLst>
              <a:ext uri="{FF2B5EF4-FFF2-40B4-BE49-F238E27FC236}">
                <a16:creationId xmlns:a16="http://schemas.microsoft.com/office/drawing/2014/main" id="{C98DC0AA-B67E-6635-C229-93F79A4DB287}"/>
              </a:ext>
            </a:extLst>
          </p:cNvPr>
          <p:cNvSpPr txBox="1"/>
          <p:nvPr/>
        </p:nvSpPr>
        <p:spPr>
          <a:xfrm>
            <a:off x="9088681" y="1025100"/>
            <a:ext cx="6102626" cy="369332"/>
          </a:xfrm>
          <a:prstGeom prst="rect">
            <a:avLst/>
          </a:prstGeom>
          <a:noFill/>
        </p:spPr>
        <p:txBody>
          <a:bodyPr wrap="square">
            <a:spAutoFit/>
          </a:bodyPr>
          <a:lstStyle/>
          <a:p>
            <a:r>
              <a:rPr lang="en-US" dirty="0">
                <a:hlinkClick r:id="rId10"/>
              </a:rPr>
              <a:t>https://www.geoversity.io/</a:t>
            </a:r>
            <a:endParaRPr lang="en-US" dirty="0"/>
          </a:p>
        </p:txBody>
      </p:sp>
      <p:pic>
        <p:nvPicPr>
          <p:cNvPr id="19" name="Afbeelding 18">
            <a:extLst>
              <a:ext uri="{FF2B5EF4-FFF2-40B4-BE49-F238E27FC236}">
                <a16:creationId xmlns:a16="http://schemas.microsoft.com/office/drawing/2014/main" id="{0E1C19AA-3AF2-B366-857F-FEB2F65469B3}"/>
              </a:ext>
            </a:extLst>
          </p:cNvPr>
          <p:cNvPicPr>
            <a:picLocks noChangeAspect="1"/>
          </p:cNvPicPr>
          <p:nvPr/>
        </p:nvPicPr>
        <p:blipFill>
          <a:blip r:embed="rId11"/>
          <a:stretch>
            <a:fillRect/>
          </a:stretch>
        </p:blipFill>
        <p:spPr>
          <a:xfrm>
            <a:off x="4992982" y="1700479"/>
            <a:ext cx="4000987" cy="4078525"/>
          </a:xfrm>
          <a:prstGeom prst="rect">
            <a:avLst/>
          </a:prstGeom>
        </p:spPr>
      </p:pic>
      <p:sp>
        <p:nvSpPr>
          <p:cNvPr id="22" name="Linkeraccolade 21">
            <a:extLst>
              <a:ext uri="{FF2B5EF4-FFF2-40B4-BE49-F238E27FC236}">
                <a16:creationId xmlns:a16="http://schemas.microsoft.com/office/drawing/2014/main" id="{2375124E-B6A0-6761-5E35-34BC8CA63419}"/>
              </a:ext>
            </a:extLst>
          </p:cNvPr>
          <p:cNvSpPr/>
          <p:nvPr/>
        </p:nvSpPr>
        <p:spPr>
          <a:xfrm>
            <a:off x="4712042" y="2437324"/>
            <a:ext cx="199439" cy="1154374"/>
          </a:xfrm>
          <a:prstGeom prst="leftBrace">
            <a:avLst>
              <a:gd name="adj1" fmla="val 3333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Rechte verbindingslijn met pijl 24">
            <a:extLst>
              <a:ext uri="{FF2B5EF4-FFF2-40B4-BE49-F238E27FC236}">
                <a16:creationId xmlns:a16="http://schemas.microsoft.com/office/drawing/2014/main" id="{75BE9DDB-8357-8DEA-2C24-3DED0FA72658}"/>
              </a:ext>
            </a:extLst>
          </p:cNvPr>
          <p:cNvCxnSpPr>
            <a:cxnSpLocks/>
            <a:stCxn id="28" idx="1"/>
          </p:cNvCxnSpPr>
          <p:nvPr/>
        </p:nvCxnSpPr>
        <p:spPr>
          <a:xfrm flipH="1">
            <a:off x="8683907" y="4476058"/>
            <a:ext cx="768147" cy="2401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kstvak 27">
            <a:extLst>
              <a:ext uri="{FF2B5EF4-FFF2-40B4-BE49-F238E27FC236}">
                <a16:creationId xmlns:a16="http://schemas.microsoft.com/office/drawing/2014/main" id="{657AEA6C-5117-200B-2BFC-D84E3588380C}"/>
              </a:ext>
            </a:extLst>
          </p:cNvPr>
          <p:cNvSpPr txBox="1"/>
          <p:nvPr/>
        </p:nvSpPr>
        <p:spPr>
          <a:xfrm>
            <a:off x="9452054" y="4152892"/>
            <a:ext cx="1631091" cy="646331"/>
          </a:xfrm>
          <a:prstGeom prst="rect">
            <a:avLst/>
          </a:prstGeom>
          <a:noFill/>
        </p:spPr>
        <p:txBody>
          <a:bodyPr wrap="square" rtlCol="0">
            <a:spAutoFit/>
          </a:bodyPr>
          <a:lstStyle/>
          <a:p>
            <a:r>
              <a:rPr lang="en-US" dirty="0"/>
              <a:t>Pre-recorded lectures</a:t>
            </a:r>
          </a:p>
        </p:txBody>
      </p:sp>
      <p:cxnSp>
        <p:nvCxnSpPr>
          <p:cNvPr id="29" name="Rechte verbindingslijn met pijl 28">
            <a:extLst>
              <a:ext uri="{FF2B5EF4-FFF2-40B4-BE49-F238E27FC236}">
                <a16:creationId xmlns:a16="http://schemas.microsoft.com/office/drawing/2014/main" id="{6057CA71-A778-5E8D-1144-1509318B7756}"/>
              </a:ext>
            </a:extLst>
          </p:cNvPr>
          <p:cNvCxnSpPr>
            <a:cxnSpLocks/>
          </p:cNvCxnSpPr>
          <p:nvPr/>
        </p:nvCxnSpPr>
        <p:spPr>
          <a:xfrm flipH="1">
            <a:off x="7089543" y="5494622"/>
            <a:ext cx="2337782" cy="1620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B07A1D6C-8591-81D8-49E0-D7BECEFF25C9}"/>
              </a:ext>
            </a:extLst>
          </p:cNvPr>
          <p:cNvCxnSpPr>
            <a:cxnSpLocks/>
          </p:cNvCxnSpPr>
          <p:nvPr/>
        </p:nvCxnSpPr>
        <p:spPr>
          <a:xfrm flipH="1">
            <a:off x="7672659" y="5000368"/>
            <a:ext cx="1779396" cy="5339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kstvak 34">
            <a:extLst>
              <a:ext uri="{FF2B5EF4-FFF2-40B4-BE49-F238E27FC236}">
                <a16:creationId xmlns:a16="http://schemas.microsoft.com/office/drawing/2014/main" id="{CCD6C97F-4A77-33F2-5D8B-49A2139C92BE}"/>
              </a:ext>
            </a:extLst>
          </p:cNvPr>
          <p:cNvSpPr txBox="1"/>
          <p:nvPr/>
        </p:nvSpPr>
        <p:spPr>
          <a:xfrm>
            <a:off x="9440561" y="4786636"/>
            <a:ext cx="1631091" cy="369332"/>
          </a:xfrm>
          <a:prstGeom prst="rect">
            <a:avLst/>
          </a:prstGeom>
          <a:noFill/>
        </p:spPr>
        <p:txBody>
          <a:bodyPr wrap="square" rtlCol="0">
            <a:spAutoFit/>
          </a:bodyPr>
          <a:lstStyle/>
          <a:p>
            <a:r>
              <a:rPr lang="en-US" dirty="0"/>
              <a:t>Presentations</a:t>
            </a:r>
          </a:p>
        </p:txBody>
      </p:sp>
      <p:sp>
        <p:nvSpPr>
          <p:cNvPr id="36" name="Tekstvak 35">
            <a:extLst>
              <a:ext uri="{FF2B5EF4-FFF2-40B4-BE49-F238E27FC236}">
                <a16:creationId xmlns:a16="http://schemas.microsoft.com/office/drawing/2014/main" id="{D2F138E7-960B-DF20-4D08-53355A2F8B78}"/>
              </a:ext>
            </a:extLst>
          </p:cNvPr>
          <p:cNvSpPr txBox="1"/>
          <p:nvPr/>
        </p:nvSpPr>
        <p:spPr>
          <a:xfrm>
            <a:off x="9452054" y="5182758"/>
            <a:ext cx="1631091" cy="646331"/>
          </a:xfrm>
          <a:prstGeom prst="rect">
            <a:avLst/>
          </a:prstGeom>
          <a:noFill/>
        </p:spPr>
        <p:txBody>
          <a:bodyPr wrap="square" rtlCol="0">
            <a:spAutoFit/>
          </a:bodyPr>
          <a:lstStyle/>
          <a:p>
            <a:r>
              <a:rPr lang="en-US" dirty="0"/>
              <a:t>Supporting documents</a:t>
            </a:r>
          </a:p>
        </p:txBody>
      </p:sp>
      <p:sp>
        <p:nvSpPr>
          <p:cNvPr id="37" name="Tekstvak 36">
            <a:extLst>
              <a:ext uri="{FF2B5EF4-FFF2-40B4-BE49-F238E27FC236}">
                <a16:creationId xmlns:a16="http://schemas.microsoft.com/office/drawing/2014/main" id="{7A9909A1-2CDE-1467-4097-28FBE9447EC1}"/>
              </a:ext>
            </a:extLst>
          </p:cNvPr>
          <p:cNvSpPr txBox="1"/>
          <p:nvPr/>
        </p:nvSpPr>
        <p:spPr>
          <a:xfrm>
            <a:off x="8935890" y="3805399"/>
            <a:ext cx="1631091" cy="400110"/>
          </a:xfrm>
          <a:prstGeom prst="rect">
            <a:avLst/>
          </a:prstGeom>
          <a:noFill/>
        </p:spPr>
        <p:txBody>
          <a:bodyPr wrap="square" rtlCol="0">
            <a:spAutoFit/>
          </a:bodyPr>
          <a:lstStyle/>
          <a:p>
            <a:r>
              <a:rPr lang="en-US" sz="2000" b="1" dirty="0"/>
              <a:t>Provision of:</a:t>
            </a:r>
          </a:p>
        </p:txBody>
      </p:sp>
      <p:sp>
        <p:nvSpPr>
          <p:cNvPr id="40" name="Linkeraccolade 39">
            <a:extLst>
              <a:ext uri="{FF2B5EF4-FFF2-40B4-BE49-F238E27FC236}">
                <a16:creationId xmlns:a16="http://schemas.microsoft.com/office/drawing/2014/main" id="{BF398615-30B9-1D95-B655-A744E063547D}"/>
              </a:ext>
            </a:extLst>
          </p:cNvPr>
          <p:cNvSpPr/>
          <p:nvPr/>
        </p:nvSpPr>
        <p:spPr>
          <a:xfrm>
            <a:off x="4722254" y="4458758"/>
            <a:ext cx="199439" cy="697210"/>
          </a:xfrm>
          <a:prstGeom prst="leftBrace">
            <a:avLst>
              <a:gd name="adj1" fmla="val 3333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Linkeraccolade 40">
            <a:extLst>
              <a:ext uri="{FF2B5EF4-FFF2-40B4-BE49-F238E27FC236}">
                <a16:creationId xmlns:a16="http://schemas.microsoft.com/office/drawing/2014/main" id="{A7E84F1C-C567-3BBA-7742-8E45FAEA4ECC}"/>
              </a:ext>
            </a:extLst>
          </p:cNvPr>
          <p:cNvSpPr/>
          <p:nvPr/>
        </p:nvSpPr>
        <p:spPr>
          <a:xfrm>
            <a:off x="4722254" y="5237024"/>
            <a:ext cx="188553" cy="191711"/>
          </a:xfrm>
          <a:prstGeom prst="leftBrace">
            <a:avLst>
              <a:gd name="adj1" fmla="val 3333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Linkeraccolade 41">
            <a:extLst>
              <a:ext uri="{FF2B5EF4-FFF2-40B4-BE49-F238E27FC236}">
                <a16:creationId xmlns:a16="http://schemas.microsoft.com/office/drawing/2014/main" id="{9466E572-AEC6-855C-67D0-D5FD5DF2F3F9}"/>
              </a:ext>
            </a:extLst>
          </p:cNvPr>
          <p:cNvSpPr/>
          <p:nvPr/>
        </p:nvSpPr>
        <p:spPr>
          <a:xfrm>
            <a:off x="4711368" y="3649314"/>
            <a:ext cx="199439" cy="743923"/>
          </a:xfrm>
          <a:prstGeom prst="leftBrace">
            <a:avLst>
              <a:gd name="adj1" fmla="val 3333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kstvak 42">
            <a:extLst>
              <a:ext uri="{FF2B5EF4-FFF2-40B4-BE49-F238E27FC236}">
                <a16:creationId xmlns:a16="http://schemas.microsoft.com/office/drawing/2014/main" id="{3542B10C-7A8E-E843-6E13-5CA18B5AA0EC}"/>
              </a:ext>
            </a:extLst>
          </p:cNvPr>
          <p:cNvSpPr txBox="1"/>
          <p:nvPr/>
        </p:nvSpPr>
        <p:spPr>
          <a:xfrm>
            <a:off x="1889665" y="2414346"/>
            <a:ext cx="2781289" cy="1200329"/>
          </a:xfrm>
          <a:prstGeom prst="rect">
            <a:avLst/>
          </a:prstGeom>
          <a:noFill/>
        </p:spPr>
        <p:txBody>
          <a:bodyPr wrap="square" rtlCol="0">
            <a:spAutoFit/>
          </a:bodyPr>
          <a:lstStyle/>
          <a:p>
            <a:pPr algn="r"/>
            <a:r>
              <a:rPr lang="en-US" dirty="0"/>
              <a:t>Teacher and participants intro, announcements, help and support, course evaluation</a:t>
            </a:r>
          </a:p>
        </p:txBody>
      </p:sp>
      <p:sp>
        <p:nvSpPr>
          <p:cNvPr id="44" name="Tekstvak 43">
            <a:extLst>
              <a:ext uri="{FF2B5EF4-FFF2-40B4-BE49-F238E27FC236}">
                <a16:creationId xmlns:a16="http://schemas.microsoft.com/office/drawing/2014/main" id="{E424B5B8-5E27-C89B-4380-BD550F776C6D}"/>
              </a:ext>
            </a:extLst>
          </p:cNvPr>
          <p:cNvSpPr txBox="1"/>
          <p:nvPr/>
        </p:nvSpPr>
        <p:spPr>
          <a:xfrm>
            <a:off x="2608556" y="3580789"/>
            <a:ext cx="2067617" cy="923330"/>
          </a:xfrm>
          <a:prstGeom prst="rect">
            <a:avLst/>
          </a:prstGeom>
          <a:noFill/>
        </p:spPr>
        <p:txBody>
          <a:bodyPr wrap="square" rtlCol="0">
            <a:spAutoFit/>
          </a:bodyPr>
          <a:lstStyle/>
          <a:p>
            <a:pPr algn="r"/>
            <a:r>
              <a:rPr lang="en-US" dirty="0"/>
              <a:t>Setting up training resources, quizzes and tests</a:t>
            </a:r>
          </a:p>
        </p:txBody>
      </p:sp>
      <p:sp>
        <p:nvSpPr>
          <p:cNvPr id="45" name="Linkeraccolade 44">
            <a:extLst>
              <a:ext uri="{FF2B5EF4-FFF2-40B4-BE49-F238E27FC236}">
                <a16:creationId xmlns:a16="http://schemas.microsoft.com/office/drawing/2014/main" id="{4500C042-6DE9-7E90-BC62-ED5DF7EF54DA}"/>
              </a:ext>
            </a:extLst>
          </p:cNvPr>
          <p:cNvSpPr/>
          <p:nvPr/>
        </p:nvSpPr>
        <p:spPr>
          <a:xfrm>
            <a:off x="4719312" y="5494622"/>
            <a:ext cx="188553" cy="191711"/>
          </a:xfrm>
          <a:prstGeom prst="leftBrace">
            <a:avLst>
              <a:gd name="adj1" fmla="val 3333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kstvak 45">
            <a:extLst>
              <a:ext uri="{FF2B5EF4-FFF2-40B4-BE49-F238E27FC236}">
                <a16:creationId xmlns:a16="http://schemas.microsoft.com/office/drawing/2014/main" id="{75AABD56-D629-C4BF-700B-BE4CA6CE1238}"/>
              </a:ext>
            </a:extLst>
          </p:cNvPr>
          <p:cNvSpPr txBox="1"/>
          <p:nvPr/>
        </p:nvSpPr>
        <p:spPr>
          <a:xfrm>
            <a:off x="2614663" y="4476057"/>
            <a:ext cx="2053372" cy="646331"/>
          </a:xfrm>
          <a:prstGeom prst="rect">
            <a:avLst/>
          </a:prstGeom>
          <a:noFill/>
        </p:spPr>
        <p:txBody>
          <a:bodyPr wrap="square" rtlCol="0">
            <a:spAutoFit/>
          </a:bodyPr>
          <a:lstStyle/>
          <a:p>
            <a:pPr algn="r"/>
            <a:r>
              <a:rPr lang="en-US" dirty="0"/>
              <a:t>Various Notebooks on different topics</a:t>
            </a:r>
          </a:p>
        </p:txBody>
      </p:sp>
      <p:sp>
        <p:nvSpPr>
          <p:cNvPr id="47" name="Tekstvak 46">
            <a:extLst>
              <a:ext uri="{FF2B5EF4-FFF2-40B4-BE49-F238E27FC236}">
                <a16:creationId xmlns:a16="http://schemas.microsoft.com/office/drawing/2014/main" id="{F58E67D3-44A6-774D-CC5C-FF009C140DFE}"/>
              </a:ext>
            </a:extLst>
          </p:cNvPr>
          <p:cNvSpPr txBox="1"/>
          <p:nvPr/>
        </p:nvSpPr>
        <p:spPr>
          <a:xfrm>
            <a:off x="2820694" y="5136592"/>
            <a:ext cx="1875578" cy="369332"/>
          </a:xfrm>
          <a:prstGeom prst="rect">
            <a:avLst/>
          </a:prstGeom>
          <a:noFill/>
        </p:spPr>
        <p:txBody>
          <a:bodyPr wrap="none" rtlCol="0">
            <a:spAutoFit/>
          </a:bodyPr>
          <a:lstStyle/>
          <a:p>
            <a:r>
              <a:rPr lang="en-US" dirty="0"/>
              <a:t>Final assignment</a:t>
            </a:r>
          </a:p>
        </p:txBody>
      </p:sp>
      <p:sp>
        <p:nvSpPr>
          <p:cNvPr id="48" name="Tekstvak 47">
            <a:extLst>
              <a:ext uri="{FF2B5EF4-FFF2-40B4-BE49-F238E27FC236}">
                <a16:creationId xmlns:a16="http://schemas.microsoft.com/office/drawing/2014/main" id="{CCC011F7-4817-1DE9-E61C-CAEE8B166206}"/>
              </a:ext>
            </a:extLst>
          </p:cNvPr>
          <p:cNvSpPr txBox="1"/>
          <p:nvPr/>
        </p:nvSpPr>
        <p:spPr>
          <a:xfrm>
            <a:off x="2481157" y="5409672"/>
            <a:ext cx="2239844" cy="369332"/>
          </a:xfrm>
          <a:prstGeom prst="rect">
            <a:avLst/>
          </a:prstGeom>
          <a:noFill/>
        </p:spPr>
        <p:txBody>
          <a:bodyPr wrap="none" rtlCol="0">
            <a:spAutoFit/>
          </a:bodyPr>
          <a:lstStyle/>
          <a:p>
            <a:r>
              <a:rPr lang="en-US" dirty="0"/>
              <a:t>Additional resources</a:t>
            </a:r>
          </a:p>
        </p:txBody>
      </p:sp>
    </p:spTree>
    <p:extLst>
      <p:ext uri="{BB962C8B-B14F-4D97-AF65-F5344CB8AC3E}">
        <p14:creationId xmlns:p14="http://schemas.microsoft.com/office/powerpoint/2010/main" val="103453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hoek 26">
            <a:extLst>
              <a:ext uri="{FF2B5EF4-FFF2-40B4-BE49-F238E27FC236}">
                <a16:creationId xmlns:a16="http://schemas.microsoft.com/office/drawing/2014/main" id="{4C76A5B6-97C8-875D-DF3A-54AA8C601AA0}"/>
              </a:ext>
            </a:extLst>
          </p:cNvPr>
          <p:cNvSpPr/>
          <p:nvPr/>
        </p:nvSpPr>
        <p:spPr>
          <a:xfrm>
            <a:off x="9789118" y="2479834"/>
            <a:ext cx="2246879" cy="4528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Training links</a:t>
            </a:r>
            <a:endParaRPr lang="en-US" sz="1200" dirty="0">
              <a:solidFill>
                <a:schemeClr val="tx1"/>
              </a:solidFill>
            </a:endParaRPr>
          </a:p>
        </p:txBody>
      </p:sp>
      <p:graphicFrame>
        <p:nvGraphicFramePr>
          <p:cNvPr id="4" name="Table 3">
            <a:extLst>
              <a:ext uri="{FF2B5EF4-FFF2-40B4-BE49-F238E27FC236}">
                <a16:creationId xmlns:a16="http://schemas.microsoft.com/office/drawing/2014/main" id="{B7261DF9-F136-194C-888A-295E95C14021}"/>
              </a:ext>
            </a:extLst>
          </p:cNvPr>
          <p:cNvGraphicFramePr>
            <a:graphicFrameLocks noGrp="1"/>
          </p:cNvGraphicFramePr>
          <p:nvPr>
            <p:extLst>
              <p:ext uri="{D42A27DB-BD31-4B8C-83A1-F6EECF244321}">
                <p14:modId xmlns:p14="http://schemas.microsoft.com/office/powerpoint/2010/main" val="2134867182"/>
              </p:ext>
            </p:extLst>
          </p:nvPr>
        </p:nvGraphicFramePr>
        <p:xfrm>
          <a:off x="11841" y="8186"/>
          <a:ext cx="12193681" cy="6412280"/>
        </p:xfrm>
        <a:graphic>
          <a:graphicData uri="http://schemas.openxmlformats.org/drawingml/2006/table">
            <a:tbl>
              <a:tblPr>
                <a:effectLst/>
                <a:tableStyleId>{5C22544A-7EE6-4342-B048-85BDC9FD1C3A}</a:tableStyleId>
              </a:tblPr>
              <a:tblGrid>
                <a:gridCol w="7241211">
                  <a:extLst>
                    <a:ext uri="{9D8B030D-6E8A-4147-A177-3AD203B41FA5}">
                      <a16:colId xmlns:a16="http://schemas.microsoft.com/office/drawing/2014/main" val="3706854953"/>
                    </a:ext>
                  </a:extLst>
                </a:gridCol>
                <a:gridCol w="4952470">
                  <a:extLst>
                    <a:ext uri="{9D8B030D-6E8A-4147-A177-3AD203B41FA5}">
                      <a16:colId xmlns:a16="http://schemas.microsoft.com/office/drawing/2014/main" val="655879346"/>
                    </a:ext>
                  </a:extLst>
                </a:gridCol>
              </a:tblGrid>
              <a:tr h="1158938">
                <a:tc gridSpan="2">
                  <a:txBody>
                    <a:bodyPr/>
                    <a:lstStyle/>
                    <a:p>
                      <a:pPr lvl="1"/>
                      <a:r>
                        <a:rPr lang="en-US" sz="3600" b="1" dirty="0">
                          <a:solidFill>
                            <a:srgbClr val="00B0F0"/>
                          </a:solidFill>
                          <a:latin typeface="Roboto" panose="02000000000000000000" pitchFamily="2" charset="0"/>
                          <a:ea typeface="Roboto" panose="02000000000000000000" pitchFamily="2" charset="0"/>
                        </a:rPr>
                        <a:t>Project Implementation Arrangements</a:t>
                      </a: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440557">
                <a:tc gridSpan="2">
                  <a:txBody>
                    <a:bodyPr/>
                    <a:lstStyle/>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800" dirty="0">
                        <a:solidFill>
                          <a:schemeClr val="tx1"/>
                        </a:solidFill>
                        <a:latin typeface="Roboto" panose="02000000000000000000" pitchFamily="2" charset="0"/>
                        <a:ea typeface="Roboto" panose="02000000000000000000" pitchFamily="2" charset="0"/>
                      </a:endParaRPr>
                    </a:p>
                  </a:txBody>
                  <a:tcPr marR="36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marR="72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12785">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sp>
        <p:nvSpPr>
          <p:cNvPr id="2" name="Rectangle 1">
            <a:extLst>
              <a:ext uri="{FF2B5EF4-FFF2-40B4-BE49-F238E27FC236}">
                <a16:creationId xmlns:a16="http://schemas.microsoft.com/office/drawing/2014/main" id="{945D5F61-ACDE-432E-84D1-466EE9717EB2}"/>
              </a:ext>
            </a:extLst>
          </p:cNvPr>
          <p:cNvSpPr/>
          <p:nvPr/>
        </p:nvSpPr>
        <p:spPr>
          <a:xfrm>
            <a:off x="666389" y="2123872"/>
            <a:ext cx="5741987" cy="7055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UNEP (Implementing Entity)</a:t>
            </a:r>
            <a:endParaRPr lang="en-US" dirty="0">
              <a:latin typeface="Roboto" panose="02000000000000000000" pitchFamily="2" charset="0"/>
              <a:ea typeface="Roboto" panose="02000000000000000000" pitchFamily="2" charset="0"/>
              <a:cs typeface="Roboto" panose="02000000000000000000" pitchFamily="2" charset="0"/>
            </a:endParaRPr>
          </a:p>
        </p:txBody>
      </p:sp>
      <p:grpSp>
        <p:nvGrpSpPr>
          <p:cNvPr id="30" name="Group 29">
            <a:extLst>
              <a:ext uri="{FF2B5EF4-FFF2-40B4-BE49-F238E27FC236}">
                <a16:creationId xmlns:a16="http://schemas.microsoft.com/office/drawing/2014/main" id="{9D4FB0D7-8C3A-48F5-8F74-60C7B373BD2E}"/>
              </a:ext>
            </a:extLst>
          </p:cNvPr>
          <p:cNvGrpSpPr/>
          <p:nvPr/>
        </p:nvGrpSpPr>
        <p:grpSpPr>
          <a:xfrm>
            <a:off x="9789119" y="1637874"/>
            <a:ext cx="2246879" cy="1004784"/>
            <a:chOff x="9921028" y="2777775"/>
            <a:chExt cx="2246879" cy="1191514"/>
          </a:xfrm>
        </p:grpSpPr>
        <p:sp>
          <p:nvSpPr>
            <p:cNvPr id="16" name="Rectangle 15">
              <a:extLst>
                <a:ext uri="{FF2B5EF4-FFF2-40B4-BE49-F238E27FC236}">
                  <a16:creationId xmlns:a16="http://schemas.microsoft.com/office/drawing/2014/main" id="{011DC7A8-A309-46B7-B17D-F4B603F71CCF}"/>
                </a:ext>
              </a:extLst>
            </p:cNvPr>
            <p:cNvSpPr/>
            <p:nvPr/>
          </p:nvSpPr>
          <p:spPr>
            <a:xfrm>
              <a:off x="9921028" y="2777775"/>
              <a:ext cx="2246879" cy="1191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KEY: </a:t>
              </a:r>
              <a:r>
                <a:rPr lang="en-GB" sz="10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Contractual agreement </a:t>
              </a:r>
            </a:p>
            <a:p>
              <a:r>
                <a:rPr lang="en-GB" sz="10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and flow of funds</a:t>
              </a:r>
            </a:p>
            <a:p>
              <a:endParaRPr lang="en-GB" sz="1000" dirty="0">
                <a:solidFill>
                  <a:schemeClr val="tx1">
                    <a:lumMod val="65000"/>
                    <a:lumOff val="35000"/>
                  </a:schemeClr>
                </a:solidFill>
              </a:endParaRPr>
            </a:p>
            <a:p>
              <a:r>
                <a:rPr lang="en-GB" sz="1000" dirty="0">
                  <a:solidFill>
                    <a:schemeClr val="tx1">
                      <a:lumMod val="65000"/>
                      <a:lumOff val="35000"/>
                    </a:schemeClr>
                  </a:solidFill>
                </a:rPr>
                <a:t>                        </a:t>
              </a:r>
              <a:r>
                <a:rPr lang="en-GB" sz="1000"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Reporting</a:t>
              </a:r>
            </a:p>
            <a:p>
              <a:endParaRPr lang="en-GB" sz="1000" dirty="0">
                <a:solidFill>
                  <a:schemeClr val="tx1">
                    <a:lumMod val="65000"/>
                    <a:lumOff val="35000"/>
                  </a:schemeClr>
                </a:solidFill>
              </a:endParaRPr>
            </a:p>
          </p:txBody>
        </p:sp>
        <p:sp>
          <p:nvSpPr>
            <p:cNvPr id="17" name="Arrow: Right 16">
              <a:extLst>
                <a:ext uri="{FF2B5EF4-FFF2-40B4-BE49-F238E27FC236}">
                  <a16:creationId xmlns:a16="http://schemas.microsoft.com/office/drawing/2014/main" id="{C2AA9FB9-0E81-4258-A188-9F4E4B434581}"/>
                </a:ext>
              </a:extLst>
            </p:cNvPr>
            <p:cNvSpPr/>
            <p:nvPr/>
          </p:nvSpPr>
          <p:spPr>
            <a:xfrm rot="5400000">
              <a:off x="10290251" y="3042342"/>
              <a:ext cx="324255" cy="2237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FEF54735-F2C1-4537-86A1-BC863819D89D}"/>
                </a:ext>
              </a:extLst>
            </p:cNvPr>
            <p:cNvSpPr/>
            <p:nvPr/>
          </p:nvSpPr>
          <p:spPr>
            <a:xfrm rot="16200000" flipV="1">
              <a:off x="10290250" y="3418775"/>
              <a:ext cx="324255" cy="223735"/>
            </a:xfrm>
            <a:prstGeom prst="rightArrow">
              <a:avLst/>
            </a:prstGeom>
            <a:solidFill>
              <a:srgbClr val="BA4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4B0C49F9-6776-46CA-D736-D98F141826F6}"/>
              </a:ext>
            </a:extLst>
          </p:cNvPr>
          <p:cNvSpPr/>
          <p:nvPr/>
        </p:nvSpPr>
        <p:spPr>
          <a:xfrm>
            <a:off x="6475034" y="2123872"/>
            <a:ext cx="3173310" cy="7178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WMO</a:t>
            </a:r>
          </a:p>
        </p:txBody>
      </p:sp>
      <p:sp>
        <p:nvSpPr>
          <p:cNvPr id="26" name="Rectangle 25">
            <a:extLst>
              <a:ext uri="{FF2B5EF4-FFF2-40B4-BE49-F238E27FC236}">
                <a16:creationId xmlns:a16="http://schemas.microsoft.com/office/drawing/2014/main" id="{DF6349A0-82A9-85D1-E307-3D61FEBC9A2C}"/>
              </a:ext>
            </a:extLst>
          </p:cNvPr>
          <p:cNvSpPr/>
          <p:nvPr/>
        </p:nvSpPr>
        <p:spPr>
          <a:xfrm>
            <a:off x="6475034" y="3608978"/>
            <a:ext cx="3162639" cy="52196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Peer advisor</a:t>
            </a:r>
          </a:p>
        </p:txBody>
      </p:sp>
      <p:grpSp>
        <p:nvGrpSpPr>
          <p:cNvPr id="31" name="Group 30">
            <a:extLst>
              <a:ext uri="{FF2B5EF4-FFF2-40B4-BE49-F238E27FC236}">
                <a16:creationId xmlns:a16="http://schemas.microsoft.com/office/drawing/2014/main" id="{79BBA07F-8CEA-C69E-92A9-48479A3DFBAC}"/>
              </a:ext>
            </a:extLst>
          </p:cNvPr>
          <p:cNvGrpSpPr/>
          <p:nvPr/>
        </p:nvGrpSpPr>
        <p:grpSpPr>
          <a:xfrm>
            <a:off x="7802214" y="2985929"/>
            <a:ext cx="508278" cy="456795"/>
            <a:chOff x="6474329" y="2533041"/>
            <a:chExt cx="508278" cy="456795"/>
          </a:xfrm>
        </p:grpSpPr>
        <p:sp>
          <p:nvSpPr>
            <p:cNvPr id="32" name="Arrow: Right 31">
              <a:extLst>
                <a:ext uri="{FF2B5EF4-FFF2-40B4-BE49-F238E27FC236}">
                  <a16:creationId xmlns:a16="http://schemas.microsoft.com/office/drawing/2014/main" id="{4E69B003-62C2-A428-CA97-F559A7E2AB9B}"/>
                </a:ext>
              </a:extLst>
            </p:cNvPr>
            <p:cNvSpPr/>
            <p:nvPr/>
          </p:nvSpPr>
          <p:spPr>
            <a:xfrm rot="5400000">
              <a:off x="6357799" y="2649571"/>
              <a:ext cx="456794" cy="22373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67F4F68D-66F1-221E-C1AE-A82AAB383C93}"/>
                </a:ext>
              </a:extLst>
            </p:cNvPr>
            <p:cNvSpPr/>
            <p:nvPr/>
          </p:nvSpPr>
          <p:spPr>
            <a:xfrm rot="16200000" flipV="1">
              <a:off x="6642343" y="2649571"/>
              <a:ext cx="456794" cy="223735"/>
            </a:xfrm>
            <a:prstGeom prst="rightArrow">
              <a:avLst/>
            </a:prstGeom>
            <a:solidFill>
              <a:srgbClr val="BA4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a:extLst>
              <a:ext uri="{FF2B5EF4-FFF2-40B4-BE49-F238E27FC236}">
                <a16:creationId xmlns:a16="http://schemas.microsoft.com/office/drawing/2014/main" id="{6D7D5708-DC93-B524-9D13-ACF124DC9913}"/>
              </a:ext>
            </a:extLst>
          </p:cNvPr>
          <p:cNvSpPr/>
          <p:nvPr/>
        </p:nvSpPr>
        <p:spPr>
          <a:xfrm>
            <a:off x="666389" y="1637873"/>
            <a:ext cx="8974341" cy="4264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Participating organizations</a:t>
            </a:r>
          </a:p>
        </p:txBody>
      </p:sp>
      <p:sp>
        <p:nvSpPr>
          <p:cNvPr id="8" name="Rectangle 17">
            <a:extLst>
              <a:ext uri="{FF2B5EF4-FFF2-40B4-BE49-F238E27FC236}">
                <a16:creationId xmlns:a16="http://schemas.microsoft.com/office/drawing/2014/main" id="{1C2435DA-2A51-4D2F-8AEB-8D7709F216CD}"/>
              </a:ext>
            </a:extLst>
          </p:cNvPr>
          <p:cNvSpPr/>
          <p:nvPr/>
        </p:nvSpPr>
        <p:spPr>
          <a:xfrm>
            <a:off x="6475034" y="4177156"/>
            <a:ext cx="3162639" cy="4981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bg1"/>
                </a:solidFill>
                <a:latin typeface="Roboto" panose="02000000000000000000" pitchFamily="2" charset="0"/>
                <a:ea typeface="Roboto" panose="02000000000000000000" pitchFamily="2" charset="0"/>
                <a:cs typeface="Roboto" panose="02000000000000000000" pitchFamily="2" charset="0"/>
              </a:rPr>
              <a:t>Royal Netherlands Meteorological Institute (KNMI)</a:t>
            </a:r>
          </a:p>
        </p:txBody>
      </p:sp>
      <p:sp>
        <p:nvSpPr>
          <p:cNvPr id="9" name="Rectangle 9">
            <a:extLst>
              <a:ext uri="{FF2B5EF4-FFF2-40B4-BE49-F238E27FC236}">
                <a16:creationId xmlns:a16="http://schemas.microsoft.com/office/drawing/2014/main" id="{C5754B4F-7763-0E09-A3DE-F896EEEC1BC3}"/>
              </a:ext>
            </a:extLst>
          </p:cNvPr>
          <p:cNvSpPr/>
          <p:nvPr/>
        </p:nvSpPr>
        <p:spPr>
          <a:xfrm>
            <a:off x="1049868" y="3457993"/>
            <a:ext cx="4893732" cy="30197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Executing Entities</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7">
            <a:extLst>
              <a:ext uri="{FF2B5EF4-FFF2-40B4-BE49-F238E27FC236}">
                <a16:creationId xmlns:a16="http://schemas.microsoft.com/office/drawing/2014/main" id="{93DCFE96-9599-D2AD-39C2-CDBE4E38E67D}"/>
              </a:ext>
            </a:extLst>
          </p:cNvPr>
          <p:cNvSpPr/>
          <p:nvPr/>
        </p:nvSpPr>
        <p:spPr>
          <a:xfrm>
            <a:off x="3456091" y="3810563"/>
            <a:ext cx="2467002" cy="50678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UNEP </a:t>
            </a:r>
          </a:p>
        </p:txBody>
      </p:sp>
      <p:sp>
        <p:nvSpPr>
          <p:cNvPr id="19" name="Rectangle 24">
            <a:extLst>
              <a:ext uri="{FF2B5EF4-FFF2-40B4-BE49-F238E27FC236}">
                <a16:creationId xmlns:a16="http://schemas.microsoft.com/office/drawing/2014/main" id="{1BB62B38-2E3C-9511-2651-931BDDDACFEC}"/>
              </a:ext>
            </a:extLst>
          </p:cNvPr>
          <p:cNvSpPr/>
          <p:nvPr/>
        </p:nvSpPr>
        <p:spPr>
          <a:xfrm>
            <a:off x="1053724" y="3810563"/>
            <a:ext cx="2358704" cy="4981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INMG</a:t>
            </a:r>
          </a:p>
        </p:txBody>
      </p:sp>
      <p:sp>
        <p:nvSpPr>
          <p:cNvPr id="20" name="Rectangle 17">
            <a:extLst>
              <a:ext uri="{FF2B5EF4-FFF2-40B4-BE49-F238E27FC236}">
                <a16:creationId xmlns:a16="http://schemas.microsoft.com/office/drawing/2014/main" id="{9CACAEFD-0479-206A-05D5-5D0A970CC5CD}"/>
              </a:ext>
            </a:extLst>
          </p:cNvPr>
          <p:cNvSpPr/>
          <p:nvPr/>
        </p:nvSpPr>
        <p:spPr>
          <a:xfrm>
            <a:off x="3456091" y="4916587"/>
            <a:ext cx="2487509" cy="6127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Technical partner - </a:t>
            </a: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ITC</a:t>
            </a:r>
          </a:p>
        </p:txBody>
      </p:sp>
      <p:grpSp>
        <p:nvGrpSpPr>
          <p:cNvPr id="39" name="Group 30">
            <a:extLst>
              <a:ext uri="{FF2B5EF4-FFF2-40B4-BE49-F238E27FC236}">
                <a16:creationId xmlns:a16="http://schemas.microsoft.com/office/drawing/2014/main" id="{709022E5-8884-E101-3FB1-5D4FCEBD7AEA}"/>
              </a:ext>
            </a:extLst>
          </p:cNvPr>
          <p:cNvGrpSpPr/>
          <p:nvPr/>
        </p:nvGrpSpPr>
        <p:grpSpPr>
          <a:xfrm>
            <a:off x="3242595" y="2925714"/>
            <a:ext cx="508278" cy="456795"/>
            <a:chOff x="6474329" y="2533041"/>
            <a:chExt cx="508278" cy="456795"/>
          </a:xfrm>
        </p:grpSpPr>
        <p:sp>
          <p:nvSpPr>
            <p:cNvPr id="40" name="Arrow: Right 31">
              <a:extLst>
                <a:ext uri="{FF2B5EF4-FFF2-40B4-BE49-F238E27FC236}">
                  <a16:creationId xmlns:a16="http://schemas.microsoft.com/office/drawing/2014/main" id="{E6A3E3E5-4386-9AAF-9E95-58AA6B6E2F5B}"/>
                </a:ext>
              </a:extLst>
            </p:cNvPr>
            <p:cNvSpPr/>
            <p:nvPr/>
          </p:nvSpPr>
          <p:spPr>
            <a:xfrm rot="5400000">
              <a:off x="6357799" y="2649571"/>
              <a:ext cx="456794" cy="22373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Right 32">
              <a:extLst>
                <a:ext uri="{FF2B5EF4-FFF2-40B4-BE49-F238E27FC236}">
                  <a16:creationId xmlns:a16="http://schemas.microsoft.com/office/drawing/2014/main" id="{94453BEE-07BB-7440-A2AF-82285D6C7094}"/>
                </a:ext>
              </a:extLst>
            </p:cNvPr>
            <p:cNvSpPr/>
            <p:nvPr/>
          </p:nvSpPr>
          <p:spPr>
            <a:xfrm rot="16200000" flipV="1">
              <a:off x="6642343" y="2649571"/>
              <a:ext cx="456794" cy="223735"/>
            </a:xfrm>
            <a:prstGeom prst="rightArrow">
              <a:avLst/>
            </a:prstGeom>
            <a:solidFill>
              <a:srgbClr val="BA4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28">
            <a:extLst>
              <a:ext uri="{FF2B5EF4-FFF2-40B4-BE49-F238E27FC236}">
                <a16:creationId xmlns:a16="http://schemas.microsoft.com/office/drawing/2014/main" id="{C1169003-6DBC-D5DF-0E29-BC2A6EE6E6AF}"/>
              </a:ext>
            </a:extLst>
          </p:cNvPr>
          <p:cNvGrpSpPr/>
          <p:nvPr/>
        </p:nvGrpSpPr>
        <p:grpSpPr>
          <a:xfrm>
            <a:off x="4492701" y="4405761"/>
            <a:ext cx="508278" cy="456795"/>
            <a:chOff x="6474329" y="2533041"/>
            <a:chExt cx="508278" cy="456795"/>
          </a:xfrm>
        </p:grpSpPr>
        <p:sp>
          <p:nvSpPr>
            <p:cNvPr id="44" name="Arrow: Right 26">
              <a:extLst>
                <a:ext uri="{FF2B5EF4-FFF2-40B4-BE49-F238E27FC236}">
                  <a16:creationId xmlns:a16="http://schemas.microsoft.com/office/drawing/2014/main" id="{EE5B091E-381A-29B1-AD0C-129706D4E95A}"/>
                </a:ext>
              </a:extLst>
            </p:cNvPr>
            <p:cNvSpPr/>
            <p:nvPr/>
          </p:nvSpPr>
          <p:spPr>
            <a:xfrm rot="5400000">
              <a:off x="6357799" y="2649571"/>
              <a:ext cx="456794" cy="22373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rrow: Right 27">
              <a:extLst>
                <a:ext uri="{FF2B5EF4-FFF2-40B4-BE49-F238E27FC236}">
                  <a16:creationId xmlns:a16="http://schemas.microsoft.com/office/drawing/2014/main" id="{922B41B3-4A29-1FF8-21ED-2BD06D7BB5FA}"/>
                </a:ext>
              </a:extLst>
            </p:cNvPr>
            <p:cNvSpPr/>
            <p:nvPr/>
          </p:nvSpPr>
          <p:spPr>
            <a:xfrm rot="16200000" flipV="1">
              <a:off x="6642343" y="2649571"/>
              <a:ext cx="456794" cy="223735"/>
            </a:xfrm>
            <a:prstGeom prst="rightArrow">
              <a:avLst/>
            </a:prstGeom>
            <a:solidFill>
              <a:srgbClr val="BA4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hthoek: afgeronde hoeken 9">
            <a:extLst>
              <a:ext uri="{FF2B5EF4-FFF2-40B4-BE49-F238E27FC236}">
                <a16:creationId xmlns:a16="http://schemas.microsoft.com/office/drawing/2014/main" id="{7CCFF6DE-A18B-2115-F063-755EA9E72A79}"/>
              </a:ext>
            </a:extLst>
          </p:cNvPr>
          <p:cNvSpPr/>
          <p:nvPr/>
        </p:nvSpPr>
        <p:spPr>
          <a:xfrm>
            <a:off x="6898107" y="5055287"/>
            <a:ext cx="2501584" cy="349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jl: rechts 10">
            <a:extLst>
              <a:ext uri="{FF2B5EF4-FFF2-40B4-BE49-F238E27FC236}">
                <a16:creationId xmlns:a16="http://schemas.microsoft.com/office/drawing/2014/main" id="{C19270AC-8FBB-D139-1AF7-80B9C6CB91E6}"/>
              </a:ext>
            </a:extLst>
          </p:cNvPr>
          <p:cNvSpPr/>
          <p:nvPr/>
        </p:nvSpPr>
        <p:spPr>
          <a:xfrm>
            <a:off x="6117921" y="5192774"/>
            <a:ext cx="580909"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jl: rechts 11">
            <a:extLst>
              <a:ext uri="{FF2B5EF4-FFF2-40B4-BE49-F238E27FC236}">
                <a16:creationId xmlns:a16="http://schemas.microsoft.com/office/drawing/2014/main" id="{2D8F55D1-E88E-3970-92F9-1AF2BBDCB480}"/>
              </a:ext>
            </a:extLst>
          </p:cNvPr>
          <p:cNvSpPr/>
          <p:nvPr/>
        </p:nvSpPr>
        <p:spPr>
          <a:xfrm rot="16200000">
            <a:off x="7918660" y="4842415"/>
            <a:ext cx="207958"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kstvak 13">
            <a:extLst>
              <a:ext uri="{FF2B5EF4-FFF2-40B4-BE49-F238E27FC236}">
                <a16:creationId xmlns:a16="http://schemas.microsoft.com/office/drawing/2014/main" id="{3CDA5301-3D50-36FE-2ACE-B9E89F614F4B}"/>
              </a:ext>
            </a:extLst>
          </p:cNvPr>
          <p:cNvSpPr txBox="1"/>
          <p:nvPr/>
        </p:nvSpPr>
        <p:spPr>
          <a:xfrm>
            <a:off x="6999450" y="5050611"/>
            <a:ext cx="2318704" cy="369332"/>
          </a:xfrm>
          <a:prstGeom prst="rect">
            <a:avLst/>
          </a:prstGeom>
          <a:noFill/>
        </p:spPr>
        <p:txBody>
          <a:bodyPr wrap="square" rtlCol="0">
            <a:spAutoFit/>
          </a:bodyPr>
          <a:lstStyle/>
          <a:p>
            <a:r>
              <a:rPr lang="en-GB" dirty="0"/>
              <a:t>Advice / consultation</a:t>
            </a:r>
            <a:endParaRPr lang="en-US" dirty="0"/>
          </a:p>
        </p:txBody>
      </p:sp>
      <p:sp>
        <p:nvSpPr>
          <p:cNvPr id="18" name="Rechthoek: afgeronde hoeken 17">
            <a:extLst>
              <a:ext uri="{FF2B5EF4-FFF2-40B4-BE49-F238E27FC236}">
                <a16:creationId xmlns:a16="http://schemas.microsoft.com/office/drawing/2014/main" id="{F8E9CC38-7727-BD91-D981-F1081A0C3EF0}"/>
              </a:ext>
            </a:extLst>
          </p:cNvPr>
          <p:cNvSpPr/>
          <p:nvPr/>
        </p:nvSpPr>
        <p:spPr>
          <a:xfrm>
            <a:off x="1399912" y="5050611"/>
            <a:ext cx="1551113" cy="349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kstvak 20">
            <a:extLst>
              <a:ext uri="{FF2B5EF4-FFF2-40B4-BE49-F238E27FC236}">
                <a16:creationId xmlns:a16="http://schemas.microsoft.com/office/drawing/2014/main" id="{CED44802-A9E6-A5C3-A0D0-DB87D0B45A35}"/>
              </a:ext>
            </a:extLst>
          </p:cNvPr>
          <p:cNvSpPr txBox="1"/>
          <p:nvPr/>
        </p:nvSpPr>
        <p:spPr>
          <a:xfrm>
            <a:off x="1702175" y="5030479"/>
            <a:ext cx="1109470" cy="369332"/>
          </a:xfrm>
          <a:prstGeom prst="rect">
            <a:avLst/>
          </a:prstGeom>
          <a:noFill/>
        </p:spPr>
        <p:txBody>
          <a:bodyPr wrap="square" rtlCol="0">
            <a:spAutoFit/>
          </a:bodyPr>
          <a:lstStyle/>
          <a:p>
            <a:r>
              <a:rPr lang="en-GB" dirty="0"/>
              <a:t>Training</a:t>
            </a:r>
            <a:endParaRPr lang="en-US" dirty="0"/>
          </a:p>
        </p:txBody>
      </p:sp>
      <p:sp>
        <p:nvSpPr>
          <p:cNvPr id="22" name="Pijl: rechts 21">
            <a:extLst>
              <a:ext uri="{FF2B5EF4-FFF2-40B4-BE49-F238E27FC236}">
                <a16:creationId xmlns:a16="http://schemas.microsoft.com/office/drawing/2014/main" id="{C4212B37-CE6A-07E4-68C1-77277E3CDD2F}"/>
              </a:ext>
            </a:extLst>
          </p:cNvPr>
          <p:cNvSpPr/>
          <p:nvPr/>
        </p:nvSpPr>
        <p:spPr>
          <a:xfrm rot="10800000" flipV="1">
            <a:off x="3036981" y="5177225"/>
            <a:ext cx="316109"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jl: rechts 22">
            <a:extLst>
              <a:ext uri="{FF2B5EF4-FFF2-40B4-BE49-F238E27FC236}">
                <a16:creationId xmlns:a16="http://schemas.microsoft.com/office/drawing/2014/main" id="{D4C5DF06-18B7-9F20-BC37-3CF9A44ECF87}"/>
              </a:ext>
            </a:extLst>
          </p:cNvPr>
          <p:cNvSpPr/>
          <p:nvPr/>
        </p:nvSpPr>
        <p:spPr>
          <a:xfrm rot="16200000">
            <a:off x="1916567" y="4679236"/>
            <a:ext cx="534316"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jl: rechts 24">
            <a:extLst>
              <a:ext uri="{FF2B5EF4-FFF2-40B4-BE49-F238E27FC236}">
                <a16:creationId xmlns:a16="http://schemas.microsoft.com/office/drawing/2014/main" id="{E8CFCC70-A841-4303-0CE7-39C7E9E453D6}"/>
              </a:ext>
            </a:extLst>
          </p:cNvPr>
          <p:cNvSpPr/>
          <p:nvPr/>
        </p:nvSpPr>
        <p:spPr>
          <a:xfrm rot="5400000" flipV="1">
            <a:off x="10187405" y="2594393"/>
            <a:ext cx="266124" cy="223738"/>
          </a:xfrm>
          <a:prstGeom prst="rightArrow">
            <a:avLst>
              <a:gd name="adj1" fmla="val 2849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ep 14">
            <a:extLst>
              <a:ext uri="{FF2B5EF4-FFF2-40B4-BE49-F238E27FC236}">
                <a16:creationId xmlns:a16="http://schemas.microsoft.com/office/drawing/2014/main" id="{203A0228-51DF-2A29-A9C4-A438108DB4E1}"/>
              </a:ext>
            </a:extLst>
          </p:cNvPr>
          <p:cNvGrpSpPr/>
          <p:nvPr/>
        </p:nvGrpSpPr>
        <p:grpSpPr>
          <a:xfrm>
            <a:off x="391627" y="5890667"/>
            <a:ext cx="11271090" cy="849974"/>
            <a:chOff x="556384" y="5890667"/>
            <a:chExt cx="11271090" cy="849974"/>
          </a:xfrm>
        </p:grpSpPr>
        <p:pic>
          <p:nvPicPr>
            <p:cNvPr id="28" name="Picture 2">
              <a:extLst>
                <a:ext uri="{FF2B5EF4-FFF2-40B4-BE49-F238E27FC236}">
                  <a16:creationId xmlns:a16="http://schemas.microsoft.com/office/drawing/2014/main" id="{0AA7A50F-C409-A7E3-7BFA-C502FE59CC69}"/>
                </a:ext>
              </a:extLst>
            </p:cNvPr>
            <p:cNvPicPr>
              <a:picLocks noChangeAspect="1"/>
            </p:cNvPicPr>
            <p:nvPr/>
          </p:nvPicPr>
          <p:blipFill>
            <a:blip r:embed="rId3"/>
            <a:stretch>
              <a:fillRect/>
            </a:stretch>
          </p:blipFill>
          <p:spPr>
            <a:xfrm>
              <a:off x="10940217" y="5951505"/>
              <a:ext cx="887257" cy="647176"/>
            </a:xfrm>
            <a:prstGeom prst="rect">
              <a:avLst/>
            </a:prstGeom>
          </p:spPr>
        </p:pic>
        <p:pic>
          <p:nvPicPr>
            <p:cNvPr id="29" name="Picture 2">
              <a:extLst>
                <a:ext uri="{FF2B5EF4-FFF2-40B4-BE49-F238E27FC236}">
                  <a16:creationId xmlns:a16="http://schemas.microsoft.com/office/drawing/2014/main" id="{EE2B62C0-6619-3A08-D0B4-66B8419E91B0}"/>
                </a:ext>
              </a:extLst>
            </p:cNvPr>
            <p:cNvPicPr>
              <a:picLocks noChangeAspect="1"/>
            </p:cNvPicPr>
            <p:nvPr/>
          </p:nvPicPr>
          <p:blipFill>
            <a:blip r:embed="rId4" cstate="print">
              <a:extLst>
                <a:ext uri="{28A0092B-C50C-407E-A947-70E740481C1C}">
                  <a14:useLocalDpi xmlns:a14="http://schemas.microsoft.com/office/drawing/2010/main" val="0"/>
                </a:ext>
              </a:extLst>
            </a:blip>
            <a:srcRect l="6834" t="20519" r="7763" b="21545"/>
            <a:stretch>
              <a:fillRect/>
            </a:stretch>
          </p:blipFill>
          <p:spPr>
            <a:xfrm>
              <a:off x="7409034" y="5977946"/>
              <a:ext cx="3285453" cy="647176"/>
            </a:xfrm>
            <a:prstGeom prst="rect">
              <a:avLst/>
            </a:prstGeom>
          </p:spPr>
        </p:pic>
        <p:grpSp>
          <p:nvGrpSpPr>
            <p:cNvPr id="34" name="Groep 33">
              <a:extLst>
                <a:ext uri="{FF2B5EF4-FFF2-40B4-BE49-F238E27FC236}">
                  <a16:creationId xmlns:a16="http://schemas.microsoft.com/office/drawing/2014/main" id="{1A6824A1-05DF-6CE1-C695-6B698EDBDE38}"/>
                </a:ext>
              </a:extLst>
            </p:cNvPr>
            <p:cNvGrpSpPr/>
            <p:nvPr/>
          </p:nvGrpSpPr>
          <p:grpSpPr>
            <a:xfrm>
              <a:off x="556384" y="6003017"/>
              <a:ext cx="2079359" cy="595664"/>
              <a:chOff x="4288514" y="209405"/>
              <a:chExt cx="2129648" cy="654124"/>
            </a:xfrm>
          </p:grpSpPr>
          <p:pic>
            <p:nvPicPr>
              <p:cNvPr id="42" name="Afbeelding 41">
                <a:extLst>
                  <a:ext uri="{FF2B5EF4-FFF2-40B4-BE49-F238E27FC236}">
                    <a16:creationId xmlns:a16="http://schemas.microsoft.com/office/drawing/2014/main" id="{42E200D9-11BA-FBD4-10A5-1323E789B3A2}"/>
                  </a:ext>
                </a:extLst>
              </p:cNvPr>
              <p:cNvPicPr>
                <a:picLocks noChangeAspect="1"/>
              </p:cNvPicPr>
              <p:nvPr/>
            </p:nvPicPr>
            <p:blipFill>
              <a:blip r:embed="rId5"/>
              <a:stretch>
                <a:fillRect/>
              </a:stretch>
            </p:blipFill>
            <p:spPr>
              <a:xfrm>
                <a:off x="4288514" y="234842"/>
                <a:ext cx="1478122" cy="628687"/>
              </a:xfrm>
              <a:prstGeom prst="rect">
                <a:avLst/>
              </a:prstGeom>
            </p:spPr>
          </p:pic>
          <p:pic>
            <p:nvPicPr>
              <p:cNvPr id="46" name="Afbeelding 45" descr="Afbeelding met Graphics, Kleurrijkheid, grafische vormgeving, cirkel&#10;&#10;Door AI gegenereerde inhoud is mogelijk onjuist.">
                <a:extLst>
                  <a:ext uri="{FF2B5EF4-FFF2-40B4-BE49-F238E27FC236}">
                    <a16:creationId xmlns:a16="http://schemas.microsoft.com/office/drawing/2014/main" id="{6FA82C29-85BE-6342-2351-7B902A7112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47" name="Rechte verbindingslijn 46">
                <a:extLst>
                  <a:ext uri="{FF2B5EF4-FFF2-40B4-BE49-F238E27FC236}">
                    <a16:creationId xmlns:a16="http://schemas.microsoft.com/office/drawing/2014/main" id="{B47607AF-B3CD-C569-47F5-61E74E9B4353}"/>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35" name="Picture 1">
              <a:extLst>
                <a:ext uri="{FF2B5EF4-FFF2-40B4-BE49-F238E27FC236}">
                  <a16:creationId xmlns:a16="http://schemas.microsoft.com/office/drawing/2014/main" id="{D79B667F-3F2C-602A-DEDD-1514349C874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1473" y="5977946"/>
              <a:ext cx="648048" cy="654512"/>
            </a:xfrm>
            <a:prstGeom prst="rect">
              <a:avLst/>
            </a:prstGeom>
            <a:noFill/>
            <a:ln>
              <a:noFill/>
            </a:ln>
          </p:spPr>
        </p:pic>
        <p:pic>
          <p:nvPicPr>
            <p:cNvPr id="36" name="Picture 1" descr="The Consortium">
              <a:extLst>
                <a:ext uri="{FF2B5EF4-FFF2-40B4-BE49-F238E27FC236}">
                  <a16:creationId xmlns:a16="http://schemas.microsoft.com/office/drawing/2014/main" id="{40FA665F-299F-CD45-E98B-549618E870A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2162" y="5980947"/>
              <a:ext cx="1141900" cy="759694"/>
            </a:xfrm>
            <a:prstGeom prst="rect">
              <a:avLst/>
            </a:prstGeom>
            <a:noFill/>
            <a:ln>
              <a:noFill/>
            </a:ln>
          </p:spPr>
        </p:pic>
        <p:pic>
          <p:nvPicPr>
            <p:cNvPr id="38" name="Picture 2" descr="A logo for a institute&#10;&#10;Description automatically generated">
              <a:extLst>
                <a:ext uri="{FF2B5EF4-FFF2-40B4-BE49-F238E27FC236}">
                  <a16:creationId xmlns:a16="http://schemas.microsoft.com/office/drawing/2014/main" id="{9C4073B6-C10F-9781-908F-770D3CE4916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57739" y="5890667"/>
              <a:ext cx="2067618" cy="801493"/>
            </a:xfrm>
            <a:prstGeom prst="rect">
              <a:avLst/>
            </a:prstGeom>
            <a:noFill/>
            <a:ln>
              <a:noFill/>
            </a:ln>
          </p:spPr>
        </p:pic>
      </p:grpSp>
    </p:spTree>
    <p:extLst>
      <p:ext uri="{BB962C8B-B14F-4D97-AF65-F5344CB8AC3E}">
        <p14:creationId xmlns:p14="http://schemas.microsoft.com/office/powerpoint/2010/main" val="161536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B9F0699-3CE1-D04B-89C8-A1562B187862}"/>
              </a:ext>
            </a:extLst>
          </p:cNvPr>
          <p:cNvGraphicFramePr>
            <a:graphicFrameLocks noGrp="1"/>
          </p:cNvGraphicFramePr>
          <p:nvPr>
            <p:extLst>
              <p:ext uri="{D42A27DB-BD31-4B8C-83A1-F6EECF244321}">
                <p14:modId xmlns:p14="http://schemas.microsoft.com/office/powerpoint/2010/main" val="888619400"/>
              </p:ext>
            </p:extLst>
          </p:nvPr>
        </p:nvGraphicFramePr>
        <p:xfrm>
          <a:off x="0" y="2943726"/>
          <a:ext cx="12192000" cy="3802451"/>
        </p:xfrm>
        <a:graphic>
          <a:graphicData uri="http://schemas.openxmlformats.org/drawingml/2006/table">
            <a:tbl>
              <a:tblPr>
                <a:effectLst/>
                <a:tableStyleId>{5C22544A-7EE6-4342-B048-85BDC9FD1C3A}</a:tableStyleId>
              </a:tblPr>
              <a:tblGrid>
                <a:gridCol w="8127999">
                  <a:extLst>
                    <a:ext uri="{9D8B030D-6E8A-4147-A177-3AD203B41FA5}">
                      <a16:colId xmlns:a16="http://schemas.microsoft.com/office/drawing/2014/main" val="1031637976"/>
                    </a:ext>
                  </a:extLst>
                </a:gridCol>
                <a:gridCol w="4064001">
                  <a:extLst>
                    <a:ext uri="{9D8B030D-6E8A-4147-A177-3AD203B41FA5}">
                      <a16:colId xmlns:a16="http://schemas.microsoft.com/office/drawing/2014/main" val="655879346"/>
                    </a:ext>
                  </a:extLst>
                </a:gridCol>
              </a:tblGrid>
              <a:tr h="2051783">
                <a:tc gridSpan="2">
                  <a:txBody>
                    <a:bodyPr/>
                    <a:lstStyle/>
                    <a:p>
                      <a:endParaRPr lang="en-US" sz="4000" b="0" dirty="0">
                        <a:solidFill>
                          <a:schemeClr val="bg1"/>
                        </a:solidFill>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88198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latin typeface="Roboto" panose="02000000000000000000" pitchFamily="2" charset="0"/>
                          <a:ea typeface="Roboto" panose="02000000000000000000" pitchFamily="2" charset="0"/>
                          <a:cs typeface="+mn-cs"/>
                        </a:rPr>
                        <a:t>       Ben Maathuis | Dept. of Water Resources | Faculty ITC – University of Twente | b.h.p.maathuis@utwente.nl</a:t>
                      </a:r>
                      <a:endParaRPr lang="en-US" sz="1800" dirty="0">
                        <a:solidFill>
                          <a:schemeClr val="bg1"/>
                        </a:solidFill>
                        <a:latin typeface="Roboto" panose="02000000000000000000" pitchFamily="2" charset="0"/>
                        <a:ea typeface="Roboto" panose="02000000000000000000" pitchFamily="2"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592223">
                <a:tc>
                  <a:txBody>
                    <a:bodyPr/>
                    <a:lstStyle/>
                    <a:p>
                      <a:endParaRPr lang="en-US" sz="1800" dirty="0">
                        <a:solidFill>
                          <a:schemeClr val="bg1"/>
                        </a:solidFill>
                        <a:latin typeface="Roboto" panose="02000000000000000000" pitchFamily="2" charset="0"/>
                        <a:ea typeface="Roboto" panose="02000000000000000000" pitchFamily="2" charset="0"/>
                      </a:endParaRPr>
                    </a:p>
                    <a:p>
                      <a:r>
                        <a:rPr lang="nl-NL" sz="1100" dirty="0">
                          <a:solidFill>
                            <a:schemeClr val="bg1"/>
                          </a:solidFill>
                          <a:latin typeface="Roboto" panose="02000000000000000000" pitchFamily="2" charset="0"/>
                          <a:ea typeface="Roboto" panose="02000000000000000000" pitchFamily="2" charset="0"/>
                        </a:rPr>
                        <a:t>Langezijds building</a:t>
                      </a:r>
                    </a:p>
                    <a:p>
                      <a:r>
                        <a:rPr lang="nl-NL" sz="1100" dirty="0">
                          <a:solidFill>
                            <a:schemeClr val="bg1"/>
                          </a:solidFill>
                          <a:latin typeface="Roboto" panose="02000000000000000000" pitchFamily="2" charset="0"/>
                          <a:ea typeface="Roboto" panose="02000000000000000000" pitchFamily="2" charset="0"/>
                        </a:rPr>
                        <a:t>Hallenweg 8</a:t>
                      </a:r>
                    </a:p>
                    <a:p>
                      <a:r>
                        <a:rPr lang="nl-NL" sz="1100" dirty="0">
                          <a:solidFill>
                            <a:schemeClr val="bg1"/>
                          </a:solidFill>
                          <a:latin typeface="Roboto" panose="02000000000000000000" pitchFamily="2" charset="0"/>
                          <a:ea typeface="Roboto" panose="02000000000000000000" pitchFamily="2" charset="0"/>
                        </a:rPr>
                        <a:t>7522 NH Enschede – The Netherlands</a:t>
                      </a:r>
                      <a:endParaRPr lang="en-US" sz="1100" dirty="0">
                        <a:solidFill>
                          <a:schemeClr val="bg1"/>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noFill/>
                  </a:tcPr>
                </a:tc>
                <a:tc>
                  <a:txBody>
                    <a:bodyPr/>
                    <a:lstStyle/>
                    <a:p>
                      <a:pPr algn="r"/>
                      <a:r>
                        <a:rPr lang="en-US" sz="2400" dirty="0">
                          <a:solidFill>
                            <a:schemeClr val="bg1"/>
                          </a:solidFill>
                          <a:latin typeface="Roboto" panose="02000000000000000000" pitchFamily="2" charset="0"/>
                          <a:ea typeface="Roboto" panose="02000000000000000000" pitchFamily="2" charset="0"/>
                        </a:rPr>
                        <a:t>www.itc.nl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grpSp>
        <p:nvGrpSpPr>
          <p:cNvPr id="25" name="Groep 24">
            <a:extLst>
              <a:ext uri="{FF2B5EF4-FFF2-40B4-BE49-F238E27FC236}">
                <a16:creationId xmlns:a16="http://schemas.microsoft.com/office/drawing/2014/main" id="{71D9E049-6792-B384-4C20-34B87AA53706}"/>
              </a:ext>
            </a:extLst>
          </p:cNvPr>
          <p:cNvGrpSpPr/>
          <p:nvPr/>
        </p:nvGrpSpPr>
        <p:grpSpPr>
          <a:xfrm>
            <a:off x="231195" y="198580"/>
            <a:ext cx="11548105" cy="839045"/>
            <a:chOff x="231195" y="198580"/>
            <a:chExt cx="11548105" cy="839045"/>
          </a:xfrm>
        </p:grpSpPr>
        <p:pic>
          <p:nvPicPr>
            <p:cNvPr id="12" name="Picture 7">
              <a:extLst>
                <a:ext uri="{FF2B5EF4-FFF2-40B4-BE49-F238E27FC236}">
                  <a16:creationId xmlns:a16="http://schemas.microsoft.com/office/drawing/2014/main" id="{6C02735E-4C4A-92AE-A458-3E92EC91225E}"/>
                </a:ext>
              </a:extLst>
            </p:cNvPr>
            <p:cNvPicPr>
              <a:picLocks noChangeAspect="1"/>
            </p:cNvPicPr>
            <p:nvPr/>
          </p:nvPicPr>
          <p:blipFill>
            <a:blip r:embed="rId3"/>
            <a:stretch>
              <a:fillRect/>
            </a:stretch>
          </p:blipFill>
          <p:spPr>
            <a:xfrm>
              <a:off x="10643096" y="208866"/>
              <a:ext cx="1136204" cy="828759"/>
            </a:xfrm>
            <a:prstGeom prst="rect">
              <a:avLst/>
            </a:prstGeom>
          </p:spPr>
        </p:pic>
        <p:pic>
          <p:nvPicPr>
            <p:cNvPr id="13" name="Рисунок 7">
              <a:extLst>
                <a:ext uri="{FF2B5EF4-FFF2-40B4-BE49-F238E27FC236}">
                  <a16:creationId xmlns:a16="http://schemas.microsoft.com/office/drawing/2014/main" id="{E6C5C575-3705-03FD-6CE1-3C45E9307A48}"/>
                </a:ext>
              </a:extLst>
            </p:cNvPr>
            <p:cNvPicPr>
              <a:picLocks noChangeAspect="1"/>
            </p:cNvPicPr>
            <p:nvPr/>
          </p:nvPicPr>
          <p:blipFill>
            <a:blip r:embed="rId4"/>
            <a:stretch>
              <a:fillRect/>
            </a:stretch>
          </p:blipFill>
          <p:spPr>
            <a:xfrm>
              <a:off x="6582010" y="242208"/>
              <a:ext cx="3902642" cy="741502"/>
            </a:xfrm>
            <a:prstGeom prst="rect">
              <a:avLst/>
            </a:prstGeom>
          </p:spPr>
        </p:pic>
        <p:pic>
          <p:nvPicPr>
            <p:cNvPr id="14" name="Picture 1">
              <a:extLst>
                <a:ext uri="{FF2B5EF4-FFF2-40B4-BE49-F238E27FC236}">
                  <a16:creationId xmlns:a16="http://schemas.microsoft.com/office/drawing/2014/main" id="{F09F99F2-B259-689A-64CC-21C779725B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4350" y="238029"/>
              <a:ext cx="704959" cy="711991"/>
            </a:xfrm>
            <a:prstGeom prst="rect">
              <a:avLst/>
            </a:prstGeom>
            <a:noFill/>
            <a:ln>
              <a:noFill/>
            </a:ln>
          </p:spPr>
        </p:pic>
        <p:pic>
          <p:nvPicPr>
            <p:cNvPr id="15" name="Picture 1" descr="The Consortium">
              <a:extLst>
                <a:ext uri="{FF2B5EF4-FFF2-40B4-BE49-F238E27FC236}">
                  <a16:creationId xmlns:a16="http://schemas.microsoft.com/office/drawing/2014/main" id="{16035168-9519-A5DD-32CD-8204A0C59F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0074" y="208866"/>
              <a:ext cx="1141900" cy="759694"/>
            </a:xfrm>
            <a:prstGeom prst="rect">
              <a:avLst/>
            </a:prstGeom>
            <a:noFill/>
            <a:ln>
              <a:noFill/>
            </a:ln>
          </p:spPr>
        </p:pic>
        <p:pic>
          <p:nvPicPr>
            <p:cNvPr id="16" name="Picture 2" descr="A logo for a institute&#10;&#10;Description automatically generated">
              <a:extLst>
                <a:ext uri="{FF2B5EF4-FFF2-40B4-BE49-F238E27FC236}">
                  <a16:creationId xmlns:a16="http://schemas.microsoft.com/office/drawing/2014/main" id="{E6D89616-F11C-1EA4-597D-F8A40472510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11455" y="198580"/>
              <a:ext cx="1959790" cy="759694"/>
            </a:xfrm>
            <a:prstGeom prst="rect">
              <a:avLst/>
            </a:prstGeom>
            <a:noFill/>
            <a:ln>
              <a:noFill/>
            </a:ln>
          </p:spPr>
        </p:pic>
        <p:grpSp>
          <p:nvGrpSpPr>
            <p:cNvPr id="21" name="Groep 20">
              <a:extLst>
                <a:ext uri="{FF2B5EF4-FFF2-40B4-BE49-F238E27FC236}">
                  <a16:creationId xmlns:a16="http://schemas.microsoft.com/office/drawing/2014/main" id="{0A4EC3B3-D116-D7E0-DD04-131B093C5E1B}"/>
                </a:ext>
              </a:extLst>
            </p:cNvPr>
            <p:cNvGrpSpPr/>
            <p:nvPr/>
          </p:nvGrpSpPr>
          <p:grpSpPr>
            <a:xfrm>
              <a:off x="231195" y="317857"/>
              <a:ext cx="2079359" cy="595664"/>
              <a:chOff x="4288514" y="209405"/>
              <a:chExt cx="2129648" cy="654124"/>
            </a:xfrm>
          </p:grpSpPr>
          <p:pic>
            <p:nvPicPr>
              <p:cNvPr id="22" name="Afbeelding 21">
                <a:extLst>
                  <a:ext uri="{FF2B5EF4-FFF2-40B4-BE49-F238E27FC236}">
                    <a16:creationId xmlns:a16="http://schemas.microsoft.com/office/drawing/2014/main" id="{9B628329-3353-2308-C62B-5C9B2A71289B}"/>
                  </a:ext>
                </a:extLst>
              </p:cNvPr>
              <p:cNvPicPr>
                <a:picLocks noChangeAspect="1"/>
              </p:cNvPicPr>
              <p:nvPr/>
            </p:nvPicPr>
            <p:blipFill>
              <a:blip r:embed="rId8"/>
              <a:stretch>
                <a:fillRect/>
              </a:stretch>
            </p:blipFill>
            <p:spPr>
              <a:xfrm>
                <a:off x="4288514" y="234842"/>
                <a:ext cx="1478122" cy="628687"/>
              </a:xfrm>
              <a:prstGeom prst="rect">
                <a:avLst/>
              </a:prstGeom>
            </p:spPr>
          </p:pic>
          <p:pic>
            <p:nvPicPr>
              <p:cNvPr id="23" name="Afbeelding 22" descr="Afbeelding met Graphics, Kleurrijkheid, grafische vormgeving, cirkel&#10;&#10;Door AI gegenereerde inhoud is mogelijk onjuist.">
                <a:extLst>
                  <a:ext uri="{FF2B5EF4-FFF2-40B4-BE49-F238E27FC236}">
                    <a16:creationId xmlns:a16="http://schemas.microsoft.com/office/drawing/2014/main" id="{7A8E1799-C65D-9A12-DB42-954A5FB399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24" name="Rechte verbindingslijn 23">
                <a:extLst>
                  <a:ext uri="{FF2B5EF4-FFF2-40B4-BE49-F238E27FC236}">
                    <a16:creationId xmlns:a16="http://schemas.microsoft.com/office/drawing/2014/main" id="{1231C895-565B-9D36-ECEA-E8FEA605AF3B}"/>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grpSp>
      <p:sp>
        <p:nvSpPr>
          <p:cNvPr id="2" name="Tekstvak 1">
            <a:extLst>
              <a:ext uri="{FF2B5EF4-FFF2-40B4-BE49-F238E27FC236}">
                <a16:creationId xmlns:a16="http://schemas.microsoft.com/office/drawing/2014/main" id="{B8DE1340-BF60-DF23-059C-8E994E19346C}"/>
              </a:ext>
            </a:extLst>
          </p:cNvPr>
          <p:cNvSpPr txBox="1"/>
          <p:nvPr/>
        </p:nvSpPr>
        <p:spPr>
          <a:xfrm>
            <a:off x="377255" y="1966481"/>
            <a:ext cx="11437490" cy="923330"/>
          </a:xfrm>
          <a:prstGeom prst="rect">
            <a:avLst/>
          </a:prstGeom>
          <a:noFill/>
        </p:spPr>
        <p:txBody>
          <a:bodyPr wrap="none" rtlCol="0">
            <a:spAutoFit/>
          </a:bodyPr>
          <a:lstStyle/>
          <a:p>
            <a:r>
              <a:rPr lang="en-US" sz="3600" b="1" dirty="0">
                <a:solidFill>
                  <a:schemeClr val="bg1"/>
                </a:solidFill>
                <a:latin typeface="Roboto Regular" pitchFamily="2" charset="0"/>
                <a:ea typeface="Roboto Regular" pitchFamily="2" charset="0"/>
              </a:rPr>
              <a:t>Thanks for your attention / </a:t>
            </a:r>
            <a:r>
              <a:rPr lang="pt-PT" sz="3600" b="1" dirty="0">
                <a:solidFill>
                  <a:schemeClr val="bg1"/>
                </a:solidFill>
              </a:rPr>
              <a:t>Obrigado pela sua atenção</a:t>
            </a:r>
            <a:endParaRPr lang="en-US" sz="3600" b="1" dirty="0">
              <a:solidFill>
                <a:schemeClr val="bg1"/>
              </a:solidFill>
            </a:endParaRPr>
          </a:p>
          <a:p>
            <a:endParaRPr lang="en-US" dirty="0"/>
          </a:p>
        </p:txBody>
      </p:sp>
    </p:spTree>
    <p:extLst>
      <p:ext uri="{BB962C8B-B14F-4D97-AF65-F5344CB8AC3E}">
        <p14:creationId xmlns:p14="http://schemas.microsoft.com/office/powerpoint/2010/main" val="391673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water, hemel, boom&#10;&#10;Door AI gegenereerde inhoud is mogelijk onjuist.">
            <a:extLst>
              <a:ext uri="{FF2B5EF4-FFF2-40B4-BE49-F238E27FC236}">
                <a16:creationId xmlns:a16="http://schemas.microsoft.com/office/drawing/2014/main" id="{76D931D2-5BF5-2EE7-A933-1213AA95F773}"/>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l="1" t="16096" r="2338" b="34724"/>
          <a:stretch/>
        </p:blipFill>
        <p:spPr>
          <a:xfrm>
            <a:off x="-6830" y="1163052"/>
            <a:ext cx="12190809" cy="4527951"/>
          </a:xfrm>
          <a:prstGeom prst="rect">
            <a:avLst/>
          </a:prstGeom>
        </p:spPr>
      </p:pic>
      <p:graphicFrame>
        <p:nvGraphicFramePr>
          <p:cNvPr id="4" name="Table 3">
            <a:extLst>
              <a:ext uri="{FF2B5EF4-FFF2-40B4-BE49-F238E27FC236}">
                <a16:creationId xmlns:a16="http://schemas.microsoft.com/office/drawing/2014/main" id="{B7261DF9-F136-194C-888A-295E95C14021}"/>
              </a:ext>
            </a:extLst>
          </p:cNvPr>
          <p:cNvGraphicFramePr>
            <a:graphicFrameLocks noGrp="1"/>
          </p:cNvGraphicFramePr>
          <p:nvPr>
            <p:extLst>
              <p:ext uri="{D42A27DB-BD31-4B8C-83A1-F6EECF244321}">
                <p14:modId xmlns:p14="http://schemas.microsoft.com/office/powerpoint/2010/main" val="544711306"/>
              </p:ext>
            </p:extLst>
          </p:nvPr>
        </p:nvGraphicFramePr>
        <p:xfrm>
          <a:off x="8021" y="0"/>
          <a:ext cx="12241644" cy="6527800"/>
        </p:xfrm>
        <a:graphic>
          <a:graphicData uri="http://schemas.openxmlformats.org/drawingml/2006/table">
            <a:tbl>
              <a:tblPr>
                <a:effectLst/>
                <a:tableStyleId>{5C22544A-7EE6-4342-B048-85BDC9FD1C3A}</a:tableStyleId>
              </a:tblPr>
              <a:tblGrid>
                <a:gridCol w="7269694">
                  <a:extLst>
                    <a:ext uri="{9D8B030D-6E8A-4147-A177-3AD203B41FA5}">
                      <a16:colId xmlns:a16="http://schemas.microsoft.com/office/drawing/2014/main" val="3706854953"/>
                    </a:ext>
                  </a:extLst>
                </a:gridCol>
                <a:gridCol w="4971950">
                  <a:extLst>
                    <a:ext uri="{9D8B030D-6E8A-4147-A177-3AD203B41FA5}">
                      <a16:colId xmlns:a16="http://schemas.microsoft.com/office/drawing/2014/main" val="655879346"/>
                    </a:ext>
                  </a:extLst>
                </a:gridCol>
              </a:tblGrid>
              <a:tr h="1179817">
                <a:tc gridSpan="2">
                  <a:txBody>
                    <a:bodyPr/>
                    <a:lstStyle/>
                    <a:p>
                      <a:pPr lvl="1"/>
                      <a:r>
                        <a:rPr lang="en-US" sz="3600" b="1" dirty="0">
                          <a:solidFill>
                            <a:srgbClr val="00B0F0"/>
                          </a:solidFill>
                          <a:latin typeface="Roboto" panose="02000000000000000000" pitchFamily="2" charset="0"/>
                          <a:ea typeface="Roboto" panose="02000000000000000000" pitchFamily="2" charset="0"/>
                        </a:rPr>
                        <a:t>Overview presentation</a:t>
                      </a: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520555">
                <a:tc gridSpan="2">
                  <a:txBody>
                    <a:bodyPr/>
                    <a:lstStyle/>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Introduction Faculty ITC</a:t>
                      </a:r>
                    </a:p>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Proposed activities</a:t>
                      </a:r>
                    </a:p>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Overall project implementation arrangements</a:t>
                      </a:r>
                    </a:p>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Next steps and tentative timeframe</a:t>
                      </a:r>
                    </a:p>
                  </a:txBody>
                  <a:tcPr marR="36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marR="72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27428">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grpSp>
        <p:nvGrpSpPr>
          <p:cNvPr id="17" name="Groep 16">
            <a:extLst>
              <a:ext uri="{FF2B5EF4-FFF2-40B4-BE49-F238E27FC236}">
                <a16:creationId xmlns:a16="http://schemas.microsoft.com/office/drawing/2014/main" id="{617ABCC0-60DC-0A8F-D222-E311CDF7249B}"/>
              </a:ext>
            </a:extLst>
          </p:cNvPr>
          <p:cNvGrpSpPr/>
          <p:nvPr/>
        </p:nvGrpSpPr>
        <p:grpSpPr>
          <a:xfrm>
            <a:off x="391627" y="5890667"/>
            <a:ext cx="11271090" cy="849974"/>
            <a:chOff x="556384" y="5890667"/>
            <a:chExt cx="11271090" cy="849974"/>
          </a:xfrm>
        </p:grpSpPr>
        <p:pic>
          <p:nvPicPr>
            <p:cNvPr id="2" name="Picture 2">
              <a:extLst>
                <a:ext uri="{FF2B5EF4-FFF2-40B4-BE49-F238E27FC236}">
                  <a16:creationId xmlns:a16="http://schemas.microsoft.com/office/drawing/2014/main" id="{E96B8BCE-A4FA-6E45-F8D5-7415168D9341}"/>
                </a:ext>
              </a:extLst>
            </p:cNvPr>
            <p:cNvPicPr>
              <a:picLocks noChangeAspect="1"/>
            </p:cNvPicPr>
            <p:nvPr/>
          </p:nvPicPr>
          <p:blipFill>
            <a:blip r:embed="rId4"/>
            <a:stretch>
              <a:fillRect/>
            </a:stretch>
          </p:blipFill>
          <p:spPr>
            <a:xfrm>
              <a:off x="10940217" y="5951505"/>
              <a:ext cx="887257" cy="647176"/>
            </a:xfrm>
            <a:prstGeom prst="rect">
              <a:avLst/>
            </a:prstGeom>
          </p:spPr>
        </p:pic>
        <p:pic>
          <p:nvPicPr>
            <p:cNvPr id="3" name="Picture 2">
              <a:extLst>
                <a:ext uri="{FF2B5EF4-FFF2-40B4-BE49-F238E27FC236}">
                  <a16:creationId xmlns:a16="http://schemas.microsoft.com/office/drawing/2014/main" id="{FF4C61D3-1E41-8F56-18E4-9F79A464D01A}"/>
                </a:ext>
              </a:extLst>
            </p:cNvPr>
            <p:cNvPicPr>
              <a:picLocks noChangeAspect="1"/>
            </p:cNvPicPr>
            <p:nvPr/>
          </p:nvPicPr>
          <p:blipFill>
            <a:blip r:embed="rId5" cstate="print">
              <a:extLst>
                <a:ext uri="{28A0092B-C50C-407E-A947-70E740481C1C}">
                  <a14:useLocalDpi xmlns:a14="http://schemas.microsoft.com/office/drawing/2010/main" val="0"/>
                </a:ext>
              </a:extLst>
            </a:blip>
            <a:srcRect l="6834" t="20519" r="7763" b="21545"/>
            <a:stretch>
              <a:fillRect/>
            </a:stretch>
          </p:blipFill>
          <p:spPr>
            <a:xfrm>
              <a:off x="7409034" y="5977946"/>
              <a:ext cx="3285453" cy="647176"/>
            </a:xfrm>
            <a:prstGeom prst="rect">
              <a:avLst/>
            </a:prstGeom>
          </p:spPr>
        </p:pic>
        <p:grpSp>
          <p:nvGrpSpPr>
            <p:cNvPr id="10" name="Groep 9">
              <a:extLst>
                <a:ext uri="{FF2B5EF4-FFF2-40B4-BE49-F238E27FC236}">
                  <a16:creationId xmlns:a16="http://schemas.microsoft.com/office/drawing/2014/main" id="{E099F3AD-6DEB-4CE4-3DF0-8DAE7AB8D534}"/>
                </a:ext>
              </a:extLst>
            </p:cNvPr>
            <p:cNvGrpSpPr/>
            <p:nvPr/>
          </p:nvGrpSpPr>
          <p:grpSpPr>
            <a:xfrm>
              <a:off x="556384" y="6003017"/>
              <a:ext cx="2079359" cy="595664"/>
              <a:chOff x="4288514" y="209405"/>
              <a:chExt cx="2129648" cy="654124"/>
            </a:xfrm>
          </p:grpSpPr>
          <p:pic>
            <p:nvPicPr>
              <p:cNvPr id="14" name="Afbeelding 13">
                <a:extLst>
                  <a:ext uri="{FF2B5EF4-FFF2-40B4-BE49-F238E27FC236}">
                    <a16:creationId xmlns:a16="http://schemas.microsoft.com/office/drawing/2014/main" id="{886A7CA4-114E-B66D-F5D3-70CC72AA9C19}"/>
                  </a:ext>
                </a:extLst>
              </p:cNvPr>
              <p:cNvPicPr>
                <a:picLocks noChangeAspect="1"/>
              </p:cNvPicPr>
              <p:nvPr/>
            </p:nvPicPr>
            <p:blipFill>
              <a:blip r:embed="rId6"/>
              <a:stretch>
                <a:fillRect/>
              </a:stretch>
            </p:blipFill>
            <p:spPr>
              <a:xfrm>
                <a:off x="4288514" y="234842"/>
                <a:ext cx="1478122" cy="628687"/>
              </a:xfrm>
              <a:prstGeom prst="rect">
                <a:avLst/>
              </a:prstGeom>
            </p:spPr>
          </p:pic>
          <p:pic>
            <p:nvPicPr>
              <p:cNvPr id="15" name="Afbeelding 14" descr="Afbeelding met Graphics, Kleurrijkheid, grafische vormgeving, cirkel&#10;&#10;Door AI gegenereerde inhoud is mogelijk onjuist.">
                <a:extLst>
                  <a:ext uri="{FF2B5EF4-FFF2-40B4-BE49-F238E27FC236}">
                    <a16:creationId xmlns:a16="http://schemas.microsoft.com/office/drawing/2014/main" id="{CE3059A0-579F-24F2-3EAC-400E3535B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16" name="Rechte verbindingslijn 15">
                <a:extLst>
                  <a:ext uri="{FF2B5EF4-FFF2-40B4-BE49-F238E27FC236}">
                    <a16:creationId xmlns:a16="http://schemas.microsoft.com/office/drawing/2014/main" id="{0D0ADC23-0864-4ADC-1FAC-F82B1ADE1A02}"/>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1" name="Picture 1">
              <a:extLst>
                <a:ext uri="{FF2B5EF4-FFF2-40B4-BE49-F238E27FC236}">
                  <a16:creationId xmlns:a16="http://schemas.microsoft.com/office/drawing/2014/main" id="{31212AFC-8D2D-D6D5-BA38-0D8FB1744BC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1473" y="5977946"/>
              <a:ext cx="648048" cy="654512"/>
            </a:xfrm>
            <a:prstGeom prst="rect">
              <a:avLst/>
            </a:prstGeom>
            <a:noFill/>
            <a:ln>
              <a:noFill/>
            </a:ln>
          </p:spPr>
        </p:pic>
        <p:pic>
          <p:nvPicPr>
            <p:cNvPr id="12" name="Picture 1" descr="The Consortium">
              <a:extLst>
                <a:ext uri="{FF2B5EF4-FFF2-40B4-BE49-F238E27FC236}">
                  <a16:creationId xmlns:a16="http://schemas.microsoft.com/office/drawing/2014/main" id="{89B1EFC7-7189-BB60-2AAA-A6A913EC2BC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32162" y="5980947"/>
              <a:ext cx="1141900" cy="759694"/>
            </a:xfrm>
            <a:prstGeom prst="rect">
              <a:avLst/>
            </a:prstGeom>
            <a:noFill/>
            <a:ln>
              <a:noFill/>
            </a:ln>
          </p:spPr>
        </p:pic>
        <p:pic>
          <p:nvPicPr>
            <p:cNvPr id="13" name="Picture 2" descr="A logo for a institute&#10;&#10;Description automatically generated">
              <a:extLst>
                <a:ext uri="{FF2B5EF4-FFF2-40B4-BE49-F238E27FC236}">
                  <a16:creationId xmlns:a16="http://schemas.microsoft.com/office/drawing/2014/main" id="{4A16AF9D-074A-31FB-4759-D2D063CDFAE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57739" y="5890667"/>
              <a:ext cx="2067618" cy="801493"/>
            </a:xfrm>
            <a:prstGeom prst="rect">
              <a:avLst/>
            </a:prstGeom>
            <a:noFill/>
            <a:ln>
              <a:noFill/>
            </a:ln>
          </p:spPr>
        </p:pic>
      </p:grpSp>
    </p:spTree>
    <p:extLst>
      <p:ext uri="{BB962C8B-B14F-4D97-AF65-F5344CB8AC3E}">
        <p14:creationId xmlns:p14="http://schemas.microsoft.com/office/powerpoint/2010/main" val="391458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261DF9-F136-194C-888A-295E95C14021}"/>
              </a:ext>
            </a:extLst>
          </p:cNvPr>
          <p:cNvGraphicFramePr>
            <a:graphicFrameLocks noGrp="1"/>
          </p:cNvGraphicFramePr>
          <p:nvPr>
            <p:extLst>
              <p:ext uri="{D42A27DB-BD31-4B8C-83A1-F6EECF244321}">
                <p14:modId xmlns:p14="http://schemas.microsoft.com/office/powerpoint/2010/main" val="721390604"/>
              </p:ext>
            </p:extLst>
          </p:nvPr>
        </p:nvGraphicFramePr>
        <p:xfrm>
          <a:off x="8021" y="-24063"/>
          <a:ext cx="12192001" cy="6368716"/>
        </p:xfrm>
        <a:graphic>
          <a:graphicData uri="http://schemas.openxmlformats.org/drawingml/2006/table">
            <a:tbl>
              <a:tblPr>
                <a:effectLst/>
                <a:tableStyleId>{5C22544A-7EE6-4342-B048-85BDC9FD1C3A}</a:tableStyleId>
              </a:tblPr>
              <a:tblGrid>
                <a:gridCol w="7240214">
                  <a:extLst>
                    <a:ext uri="{9D8B030D-6E8A-4147-A177-3AD203B41FA5}">
                      <a16:colId xmlns:a16="http://schemas.microsoft.com/office/drawing/2014/main" val="3706854953"/>
                    </a:ext>
                  </a:extLst>
                </a:gridCol>
                <a:gridCol w="4951787">
                  <a:extLst>
                    <a:ext uri="{9D8B030D-6E8A-4147-A177-3AD203B41FA5}">
                      <a16:colId xmlns:a16="http://schemas.microsoft.com/office/drawing/2014/main" val="655879346"/>
                    </a:ext>
                  </a:extLst>
                </a:gridCol>
              </a:tblGrid>
              <a:tr h="1151065">
                <a:tc gridSpan="2">
                  <a:txBody>
                    <a:bodyPr/>
                    <a:lstStyle/>
                    <a:p>
                      <a:pPr lvl="1"/>
                      <a:r>
                        <a:rPr lang="en-US" sz="3600" b="1" dirty="0">
                          <a:solidFill>
                            <a:srgbClr val="00B0F0"/>
                          </a:solidFill>
                          <a:latin typeface="Roboto" panose="02000000000000000000" pitchFamily="2" charset="0"/>
                          <a:ea typeface="Roboto" panose="02000000000000000000" pitchFamily="2" charset="0"/>
                        </a:rPr>
                        <a:t>Faculty ITC – University of Twente (Netherlands) </a:t>
                      </a:r>
                      <a:r>
                        <a:rPr lang="en-US" sz="2400" b="1" dirty="0">
                          <a:solidFill>
                            <a:srgbClr val="00B0F0"/>
                          </a:solidFill>
                          <a:latin typeface="Roboto" panose="02000000000000000000" pitchFamily="2" charset="0"/>
                          <a:ea typeface="Roboto" panose="02000000000000000000" pitchFamily="2" charset="0"/>
                        </a:rPr>
                        <a:t>(</a:t>
                      </a:r>
                      <a:r>
                        <a:rPr lang="en-US" sz="2400" b="1" dirty="0">
                          <a:solidFill>
                            <a:srgbClr val="00B0F0"/>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https://www.itc</a:t>
                      </a:r>
                      <a:r>
                        <a:rPr lang="en-US" sz="2400" b="1" u="sng" dirty="0">
                          <a:solidFill>
                            <a:srgbClr val="00B0F0"/>
                          </a:solidFill>
                          <a:latin typeface="Roboto" panose="02000000000000000000" pitchFamily="2" charset="0"/>
                          <a:ea typeface="Roboto" panose="02000000000000000000" pitchFamily="2" charset="0"/>
                        </a:rPr>
                        <a:t>.nl</a:t>
                      </a:r>
                      <a:r>
                        <a:rPr lang="en-US" sz="2400" b="1" dirty="0">
                          <a:solidFill>
                            <a:srgbClr val="00B0F0"/>
                          </a:solidFill>
                          <a:latin typeface="Roboto" panose="02000000000000000000" pitchFamily="2" charset="0"/>
                          <a:ea typeface="Roboto" panose="02000000000000000000" pitchFamily="2" charset="0"/>
                        </a:rPr>
                        <a:t>)</a:t>
                      </a: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410387">
                <a:tc gridSpan="2">
                  <a:txBody>
                    <a:bodyPr/>
                    <a:lstStyle/>
                    <a:p>
                      <a:pPr marL="1257300" marR="0" lvl="1" indent="-342900" algn="l" rtl="0" eaLnBrk="1" fontAlgn="auto" latinLnBrk="0" hangingPunct="1">
                        <a:lnSpc>
                          <a:spcPct val="100000"/>
                        </a:lnSpc>
                        <a:spcBef>
                          <a:spcPts val="0"/>
                        </a:spcBef>
                        <a:spcAft>
                          <a:spcPts val="1800"/>
                        </a:spcAft>
                        <a:buClrTx/>
                        <a:buSzTx/>
                        <a:buFont typeface="Arial" panose="020B0604020202020204" pitchFamily="34" charset="0"/>
                        <a:buChar char="•"/>
                      </a:pPr>
                      <a:endParaRPr lang="en-US" sz="2400" b="1" i="0" u="none" strike="noStrike"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R="36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marR="72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07264">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pic>
        <p:nvPicPr>
          <p:cNvPr id="5" name="Afbeelding 4" descr="Afbeelding met buitenshuis, water, hemel, boom&#10;&#10;Door AI gegenereerde inhoud is mogelijk onjuist.">
            <a:extLst>
              <a:ext uri="{FF2B5EF4-FFF2-40B4-BE49-F238E27FC236}">
                <a16:creationId xmlns:a16="http://schemas.microsoft.com/office/drawing/2014/main" id="{404E4993-BA92-C78B-6EBE-DD37498DCF35}"/>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rcRect l="1" t="16096" r="2338" b="35793"/>
          <a:stretch/>
        </p:blipFill>
        <p:spPr>
          <a:xfrm>
            <a:off x="9213" y="1106254"/>
            <a:ext cx="12190809" cy="4429573"/>
          </a:xfrm>
          <a:prstGeom prst="rect">
            <a:avLst/>
          </a:prstGeom>
        </p:spPr>
      </p:pic>
      <p:sp>
        <p:nvSpPr>
          <p:cNvPr id="9" name="Tekstvak 8">
            <a:extLst>
              <a:ext uri="{FF2B5EF4-FFF2-40B4-BE49-F238E27FC236}">
                <a16:creationId xmlns:a16="http://schemas.microsoft.com/office/drawing/2014/main" id="{07D6C0BE-8605-BD57-085B-091FD244B7F8}"/>
              </a:ext>
            </a:extLst>
          </p:cNvPr>
          <p:cNvSpPr txBox="1"/>
          <p:nvPr/>
        </p:nvSpPr>
        <p:spPr>
          <a:xfrm>
            <a:off x="176463" y="1579917"/>
            <a:ext cx="8470232" cy="3370153"/>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Focus on Geo-Information Sciences – 6 Departments</a:t>
            </a:r>
          </a:p>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Education, Research and Institutional Development</a:t>
            </a:r>
          </a:p>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Within Department of Water Resources strong focus on the use of Earth Observation for WRM, weather and climate</a:t>
            </a:r>
          </a:p>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Operating EUMETCast satellite reception facility and development of software tools for data processing</a:t>
            </a:r>
          </a:p>
        </p:txBody>
      </p:sp>
      <p:pic>
        <p:nvPicPr>
          <p:cNvPr id="11" name="Afbeelding 10" descr="Afbeelding met persoon, kleding, buitenshuis, boom&#10;&#10;Door AI gegenereerde inhoud is mogelijk onjuist.">
            <a:extLst>
              <a:ext uri="{FF2B5EF4-FFF2-40B4-BE49-F238E27FC236}">
                <a16:creationId xmlns:a16="http://schemas.microsoft.com/office/drawing/2014/main" id="{09B00C97-FACC-7134-DB65-0A3BBCB93755}"/>
              </a:ext>
            </a:extLst>
          </p:cNvPr>
          <p:cNvPicPr>
            <a:picLocks noChangeAspect="1"/>
          </p:cNvPicPr>
          <p:nvPr/>
        </p:nvPicPr>
        <p:blipFill>
          <a:blip r:embed="rId5" cstate="print">
            <a:extLst>
              <a:ext uri="{28A0092B-C50C-407E-A947-70E740481C1C}">
                <a14:useLocalDpi xmlns:a14="http://schemas.microsoft.com/office/drawing/2010/main" val="0"/>
              </a:ext>
            </a:extLst>
          </a:blip>
          <a:srcRect r="9895"/>
          <a:stretch/>
        </p:blipFill>
        <p:spPr>
          <a:xfrm>
            <a:off x="9224129" y="1183892"/>
            <a:ext cx="2884320" cy="1426004"/>
          </a:xfrm>
          <a:prstGeom prst="rect">
            <a:avLst/>
          </a:prstGeom>
        </p:spPr>
      </p:pic>
      <p:pic>
        <p:nvPicPr>
          <p:cNvPr id="13" name="Afbeelding 12" descr="Afbeelding met tekst, overdekt, computerbeeldscherm, muur&#10;&#10;Door AI gegenereerde inhoud is mogelijk onjuist.">
            <a:extLst>
              <a:ext uri="{FF2B5EF4-FFF2-40B4-BE49-F238E27FC236}">
                <a16:creationId xmlns:a16="http://schemas.microsoft.com/office/drawing/2014/main" id="{803D7013-8365-D692-55D6-7763AC343EF4}"/>
              </a:ext>
            </a:extLst>
          </p:cNvPr>
          <p:cNvPicPr>
            <a:picLocks noChangeAspect="1"/>
          </p:cNvPicPr>
          <p:nvPr/>
        </p:nvPicPr>
        <p:blipFill>
          <a:blip r:embed="rId6" cstate="print">
            <a:extLst>
              <a:ext uri="{28A0092B-C50C-407E-A947-70E740481C1C}">
                <a14:useLocalDpi xmlns:a14="http://schemas.microsoft.com/office/drawing/2010/main" val="0"/>
              </a:ext>
            </a:extLst>
          </a:blip>
          <a:srcRect l="7368" t="31578" r="1754" b="25017"/>
          <a:stretch/>
        </p:blipFill>
        <p:spPr>
          <a:xfrm>
            <a:off x="9218460" y="4412853"/>
            <a:ext cx="2889989" cy="1035221"/>
          </a:xfrm>
          <a:prstGeom prst="rect">
            <a:avLst/>
          </a:prstGeom>
        </p:spPr>
      </p:pic>
      <p:pic>
        <p:nvPicPr>
          <p:cNvPr id="15" name="Afbeelding 14" descr="Afbeelding met tekst, schermopname, diagram, Plan&#10;&#10;Door AI gegenereerde inhoud is mogelijk onjuist.">
            <a:extLst>
              <a:ext uri="{FF2B5EF4-FFF2-40B4-BE49-F238E27FC236}">
                <a16:creationId xmlns:a16="http://schemas.microsoft.com/office/drawing/2014/main" id="{1E5D0EB1-71A1-7687-AB37-2129827DA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8460" y="2677893"/>
            <a:ext cx="2884321" cy="1671766"/>
          </a:xfrm>
          <a:prstGeom prst="rect">
            <a:avLst/>
          </a:prstGeom>
        </p:spPr>
      </p:pic>
      <p:grpSp>
        <p:nvGrpSpPr>
          <p:cNvPr id="2" name="Groep 1">
            <a:extLst>
              <a:ext uri="{FF2B5EF4-FFF2-40B4-BE49-F238E27FC236}">
                <a16:creationId xmlns:a16="http://schemas.microsoft.com/office/drawing/2014/main" id="{A4D62630-1218-7494-2164-7ED7A77757E0}"/>
              </a:ext>
            </a:extLst>
          </p:cNvPr>
          <p:cNvGrpSpPr/>
          <p:nvPr/>
        </p:nvGrpSpPr>
        <p:grpSpPr>
          <a:xfrm>
            <a:off x="391627" y="5890667"/>
            <a:ext cx="11271090" cy="849974"/>
            <a:chOff x="556384" y="5890667"/>
            <a:chExt cx="11271090" cy="849974"/>
          </a:xfrm>
        </p:grpSpPr>
        <p:pic>
          <p:nvPicPr>
            <p:cNvPr id="8" name="Picture 2">
              <a:extLst>
                <a:ext uri="{FF2B5EF4-FFF2-40B4-BE49-F238E27FC236}">
                  <a16:creationId xmlns:a16="http://schemas.microsoft.com/office/drawing/2014/main" id="{0B20DAE7-2335-6AFC-4C46-5DA31E784275}"/>
                </a:ext>
              </a:extLst>
            </p:cNvPr>
            <p:cNvPicPr>
              <a:picLocks noChangeAspect="1"/>
            </p:cNvPicPr>
            <p:nvPr/>
          </p:nvPicPr>
          <p:blipFill>
            <a:blip r:embed="rId8"/>
            <a:stretch>
              <a:fillRect/>
            </a:stretch>
          </p:blipFill>
          <p:spPr>
            <a:xfrm>
              <a:off x="10940217" y="5951505"/>
              <a:ext cx="887257" cy="647176"/>
            </a:xfrm>
            <a:prstGeom prst="rect">
              <a:avLst/>
            </a:prstGeom>
          </p:spPr>
        </p:pic>
        <p:pic>
          <p:nvPicPr>
            <p:cNvPr id="10" name="Picture 2">
              <a:extLst>
                <a:ext uri="{FF2B5EF4-FFF2-40B4-BE49-F238E27FC236}">
                  <a16:creationId xmlns:a16="http://schemas.microsoft.com/office/drawing/2014/main" id="{FE4F8DEB-C99A-15C0-BC4A-644C116265E6}"/>
                </a:ext>
              </a:extLst>
            </p:cNvPr>
            <p:cNvPicPr>
              <a:picLocks noChangeAspect="1"/>
            </p:cNvPicPr>
            <p:nvPr/>
          </p:nvPicPr>
          <p:blipFill>
            <a:blip r:embed="rId9" cstate="print">
              <a:extLst>
                <a:ext uri="{28A0092B-C50C-407E-A947-70E740481C1C}">
                  <a14:useLocalDpi xmlns:a14="http://schemas.microsoft.com/office/drawing/2010/main" val="0"/>
                </a:ext>
              </a:extLst>
            </a:blip>
            <a:srcRect l="6834" t="20519" r="7763" b="21545"/>
            <a:stretch>
              <a:fillRect/>
            </a:stretch>
          </p:blipFill>
          <p:spPr>
            <a:xfrm>
              <a:off x="7409034" y="5977946"/>
              <a:ext cx="3285453" cy="647176"/>
            </a:xfrm>
            <a:prstGeom prst="rect">
              <a:avLst/>
            </a:prstGeom>
          </p:spPr>
        </p:pic>
        <p:grpSp>
          <p:nvGrpSpPr>
            <p:cNvPr id="12" name="Groep 11">
              <a:extLst>
                <a:ext uri="{FF2B5EF4-FFF2-40B4-BE49-F238E27FC236}">
                  <a16:creationId xmlns:a16="http://schemas.microsoft.com/office/drawing/2014/main" id="{F750566C-4724-C2A9-BA1F-FE8251625A6C}"/>
                </a:ext>
              </a:extLst>
            </p:cNvPr>
            <p:cNvGrpSpPr/>
            <p:nvPr/>
          </p:nvGrpSpPr>
          <p:grpSpPr>
            <a:xfrm>
              <a:off x="556384" y="6003017"/>
              <a:ext cx="2079359" cy="595664"/>
              <a:chOff x="4288514" y="209405"/>
              <a:chExt cx="2129648" cy="654124"/>
            </a:xfrm>
          </p:grpSpPr>
          <p:pic>
            <p:nvPicPr>
              <p:cNvPr id="18" name="Afbeelding 17">
                <a:extLst>
                  <a:ext uri="{FF2B5EF4-FFF2-40B4-BE49-F238E27FC236}">
                    <a16:creationId xmlns:a16="http://schemas.microsoft.com/office/drawing/2014/main" id="{1658A48F-0A29-53FE-BC95-F7CCF33B5BB9}"/>
                  </a:ext>
                </a:extLst>
              </p:cNvPr>
              <p:cNvPicPr>
                <a:picLocks noChangeAspect="1"/>
              </p:cNvPicPr>
              <p:nvPr/>
            </p:nvPicPr>
            <p:blipFill>
              <a:blip r:embed="rId10"/>
              <a:stretch>
                <a:fillRect/>
              </a:stretch>
            </p:blipFill>
            <p:spPr>
              <a:xfrm>
                <a:off x="4288514" y="234842"/>
                <a:ext cx="1478122" cy="628687"/>
              </a:xfrm>
              <a:prstGeom prst="rect">
                <a:avLst/>
              </a:prstGeom>
            </p:spPr>
          </p:pic>
          <p:pic>
            <p:nvPicPr>
              <p:cNvPr id="19" name="Afbeelding 18" descr="Afbeelding met Graphics, Kleurrijkheid, grafische vormgeving, cirkel&#10;&#10;Door AI gegenereerde inhoud is mogelijk onjuist.">
                <a:extLst>
                  <a:ext uri="{FF2B5EF4-FFF2-40B4-BE49-F238E27FC236}">
                    <a16:creationId xmlns:a16="http://schemas.microsoft.com/office/drawing/2014/main" id="{17399DEA-78CB-C644-3CED-73D210174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20" name="Rechte verbindingslijn 19">
                <a:extLst>
                  <a:ext uri="{FF2B5EF4-FFF2-40B4-BE49-F238E27FC236}">
                    <a16:creationId xmlns:a16="http://schemas.microsoft.com/office/drawing/2014/main" id="{71DEBAAB-69BF-2C86-1B94-2303F45B7911}"/>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4" name="Picture 1">
              <a:extLst>
                <a:ext uri="{FF2B5EF4-FFF2-40B4-BE49-F238E27FC236}">
                  <a16:creationId xmlns:a16="http://schemas.microsoft.com/office/drawing/2014/main" id="{C2C939D3-2500-A0BA-1F44-A02A44333D9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81473" y="5977946"/>
              <a:ext cx="648048" cy="654512"/>
            </a:xfrm>
            <a:prstGeom prst="rect">
              <a:avLst/>
            </a:prstGeom>
            <a:noFill/>
            <a:ln>
              <a:noFill/>
            </a:ln>
          </p:spPr>
        </p:pic>
        <p:pic>
          <p:nvPicPr>
            <p:cNvPr id="16" name="Picture 1" descr="The Consortium">
              <a:extLst>
                <a:ext uri="{FF2B5EF4-FFF2-40B4-BE49-F238E27FC236}">
                  <a16:creationId xmlns:a16="http://schemas.microsoft.com/office/drawing/2014/main" id="{65BA898E-29E8-27FA-6A42-A7187F1052F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2162" y="5980947"/>
              <a:ext cx="1141900" cy="759694"/>
            </a:xfrm>
            <a:prstGeom prst="rect">
              <a:avLst/>
            </a:prstGeom>
            <a:noFill/>
            <a:ln>
              <a:noFill/>
            </a:ln>
          </p:spPr>
        </p:pic>
        <p:pic>
          <p:nvPicPr>
            <p:cNvPr id="17" name="Picture 2" descr="A logo for a institute&#10;&#10;Description automatically generated">
              <a:extLst>
                <a:ext uri="{FF2B5EF4-FFF2-40B4-BE49-F238E27FC236}">
                  <a16:creationId xmlns:a16="http://schemas.microsoft.com/office/drawing/2014/main" id="{ACA55FC1-1F3F-D6F8-EF7A-D815A2769E8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157739" y="5890667"/>
              <a:ext cx="2067618" cy="801493"/>
            </a:xfrm>
            <a:prstGeom prst="rect">
              <a:avLst/>
            </a:prstGeom>
            <a:noFill/>
            <a:ln>
              <a:noFill/>
            </a:ln>
          </p:spPr>
        </p:pic>
      </p:grpSp>
    </p:spTree>
    <p:extLst>
      <p:ext uri="{BB962C8B-B14F-4D97-AF65-F5344CB8AC3E}">
        <p14:creationId xmlns:p14="http://schemas.microsoft.com/office/powerpoint/2010/main" val="128118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E8B43-70C2-1985-FB17-D5F940CD3FD1}"/>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382281D-BF94-44DE-9061-B202FBDF1F21}"/>
              </a:ext>
            </a:extLst>
          </p:cNvPr>
          <p:cNvGraphicFramePr>
            <a:graphicFrameLocks noGrp="1"/>
          </p:cNvGraphicFramePr>
          <p:nvPr>
            <p:extLst>
              <p:ext uri="{D42A27DB-BD31-4B8C-83A1-F6EECF244321}">
                <p14:modId xmlns:p14="http://schemas.microsoft.com/office/powerpoint/2010/main" val="841823167"/>
              </p:ext>
            </p:extLst>
          </p:nvPr>
        </p:nvGraphicFramePr>
        <p:xfrm>
          <a:off x="8021" y="-24063"/>
          <a:ext cx="12192001" cy="6368716"/>
        </p:xfrm>
        <a:graphic>
          <a:graphicData uri="http://schemas.openxmlformats.org/drawingml/2006/table">
            <a:tbl>
              <a:tblPr>
                <a:effectLst/>
                <a:tableStyleId>{5C22544A-7EE6-4342-B048-85BDC9FD1C3A}</a:tableStyleId>
              </a:tblPr>
              <a:tblGrid>
                <a:gridCol w="7240214">
                  <a:extLst>
                    <a:ext uri="{9D8B030D-6E8A-4147-A177-3AD203B41FA5}">
                      <a16:colId xmlns:a16="http://schemas.microsoft.com/office/drawing/2014/main" val="3706854953"/>
                    </a:ext>
                  </a:extLst>
                </a:gridCol>
                <a:gridCol w="4951787">
                  <a:extLst>
                    <a:ext uri="{9D8B030D-6E8A-4147-A177-3AD203B41FA5}">
                      <a16:colId xmlns:a16="http://schemas.microsoft.com/office/drawing/2014/main" val="655879346"/>
                    </a:ext>
                  </a:extLst>
                </a:gridCol>
              </a:tblGrid>
              <a:tr h="1151065">
                <a:tc gridSpan="2">
                  <a:txBody>
                    <a:bodyPr/>
                    <a:lstStyle/>
                    <a:p>
                      <a:pPr lvl="1"/>
                      <a:r>
                        <a:rPr lang="en-US" sz="3600" b="1" dirty="0">
                          <a:solidFill>
                            <a:srgbClr val="00B0F0"/>
                          </a:solidFill>
                          <a:latin typeface="Roboto" panose="02000000000000000000" pitchFamily="2" charset="0"/>
                          <a:ea typeface="Roboto" panose="02000000000000000000" pitchFamily="2" charset="0"/>
                        </a:rPr>
                        <a:t>Involved as capacity developers</a:t>
                      </a:r>
                      <a:endParaRPr lang="en-US" sz="2400" b="1" dirty="0">
                        <a:solidFill>
                          <a:srgbClr val="00B0F0"/>
                        </a:solidFill>
                        <a:latin typeface="Roboto" panose="02000000000000000000" pitchFamily="2" charset="0"/>
                        <a:ea typeface="Roboto" panose="02000000000000000000" pitchFamily="2" charset="0"/>
                      </a:endParaRP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410387">
                <a:tc gridSpan="2">
                  <a:txBody>
                    <a:bodyPr/>
                    <a:lstStyle/>
                    <a:p>
                      <a:pPr marL="1257300" marR="0" lvl="1" indent="-342900" algn="l" rtl="0" eaLnBrk="1" fontAlgn="auto" latinLnBrk="0" hangingPunct="1">
                        <a:lnSpc>
                          <a:spcPct val="100000"/>
                        </a:lnSpc>
                        <a:spcBef>
                          <a:spcPts val="0"/>
                        </a:spcBef>
                        <a:spcAft>
                          <a:spcPts val="1800"/>
                        </a:spcAft>
                        <a:buClrTx/>
                        <a:buSzTx/>
                        <a:buFont typeface="Arial" panose="020B0604020202020204" pitchFamily="34" charset="0"/>
                        <a:buChar char="•"/>
                      </a:pPr>
                      <a:endParaRPr lang="en-US" sz="2400" b="1" i="0" u="none" strike="noStrike"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R="36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marR="72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07264">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pic>
        <p:nvPicPr>
          <p:cNvPr id="5" name="Afbeelding 4" descr="Afbeelding met buitenshuis, water, hemel, boom&#10;&#10;Door AI gegenereerde inhoud is mogelijk onjuist.">
            <a:extLst>
              <a:ext uri="{FF2B5EF4-FFF2-40B4-BE49-F238E27FC236}">
                <a16:creationId xmlns:a16="http://schemas.microsoft.com/office/drawing/2014/main" id="{8037FED4-D383-E2F1-704F-69CE1B5E5163}"/>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l="1" t="16096" r="2338" b="35793"/>
          <a:stretch/>
        </p:blipFill>
        <p:spPr>
          <a:xfrm>
            <a:off x="9213" y="1106254"/>
            <a:ext cx="12190809" cy="4429573"/>
          </a:xfrm>
          <a:prstGeom prst="rect">
            <a:avLst/>
          </a:prstGeom>
        </p:spPr>
      </p:pic>
      <p:sp>
        <p:nvSpPr>
          <p:cNvPr id="9" name="Tekstvak 8">
            <a:extLst>
              <a:ext uri="{FF2B5EF4-FFF2-40B4-BE49-F238E27FC236}">
                <a16:creationId xmlns:a16="http://schemas.microsoft.com/office/drawing/2014/main" id="{A79E37DB-32F6-4EDA-F35C-7DDE845C19CC}"/>
              </a:ext>
            </a:extLst>
          </p:cNvPr>
          <p:cNvSpPr txBox="1"/>
          <p:nvPr/>
        </p:nvSpPr>
        <p:spPr>
          <a:xfrm>
            <a:off x="121632" y="1239771"/>
            <a:ext cx="10238909" cy="4370427"/>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Ben Maathuis</a:t>
            </a:r>
          </a:p>
          <a:p>
            <a:r>
              <a:rPr lang="en-US" sz="2000" b="0" i="0" dirty="0">
                <a:solidFill>
                  <a:srgbClr val="00172E"/>
                </a:solidFill>
                <a:effectLst/>
                <a:latin typeface="Inter"/>
              </a:rPr>
              <a:t>Ben is Assistant Professor at the Department of Water Resources, ITC, University of Twente. He has been working in the field of Water Resources Management as lecturer and supervisor of MSc and PhD students within the Department of Water Resources for the last 30 + years. Also has been working together with meteorological organizations in Africa in the use of satellite data disseminated through EUMETCast-Africa in the framework of African – European collaboration.</a:t>
            </a:r>
          </a:p>
          <a:p>
            <a:pPr algn="l"/>
            <a:r>
              <a:rPr lang="en-US" sz="2000" b="0" i="0" dirty="0">
                <a:solidFill>
                  <a:srgbClr val="00172E"/>
                </a:solidFill>
                <a:effectLst/>
                <a:latin typeface="Inter"/>
              </a:rPr>
              <a:t> </a:t>
            </a:r>
            <a:endParaRPr lang="en-US" sz="2000" dirty="0">
              <a:solidFill>
                <a:srgbClr val="00172E"/>
              </a:solidFill>
              <a:latin typeface="Inter"/>
            </a:endParaRPr>
          </a:p>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000" b="0" dirty="0">
                <a:solidFill>
                  <a:schemeClr val="tx1"/>
                </a:solidFill>
                <a:latin typeface="Roboto" panose="02000000000000000000" pitchFamily="2" charset="0"/>
                <a:ea typeface="Roboto" panose="02000000000000000000" pitchFamily="2" charset="0"/>
              </a:rPr>
              <a:t>Bas Retsios</a:t>
            </a:r>
          </a:p>
          <a:p>
            <a:pPr algn="l"/>
            <a:r>
              <a:rPr lang="en-US" sz="2000" b="0" i="0" dirty="0">
                <a:solidFill>
                  <a:srgbClr val="00172E"/>
                </a:solidFill>
                <a:effectLst/>
                <a:latin typeface="Inter"/>
              </a:rPr>
              <a:t>Bas is a software developer. He has been involved within the ILWIS software development team. Currently he is working on transforming this desktop software into a python site-package. He has extensive programming experiences using multiple programming languages</a:t>
            </a:r>
            <a:endParaRPr lang="en-US" sz="1600" b="0" i="0" dirty="0">
              <a:solidFill>
                <a:srgbClr val="00172E"/>
              </a:solidFill>
              <a:effectLst/>
              <a:latin typeface="Inter"/>
            </a:endParaRPr>
          </a:p>
          <a:p>
            <a:pPr marR="0" lvl="1" algn="l" defTabSz="914400" rtl="0" eaLnBrk="1" fontAlgn="auto" latinLnBrk="0" hangingPunct="1">
              <a:lnSpc>
                <a:spcPct val="100000"/>
              </a:lnSpc>
              <a:spcBef>
                <a:spcPts val="0"/>
              </a:spcBef>
              <a:spcAft>
                <a:spcPts val="1800"/>
              </a:spcAft>
              <a:buClrTx/>
              <a:buSzTx/>
              <a:tabLst/>
              <a:defRPr/>
            </a:pPr>
            <a:endParaRPr lang="en-US" sz="2400" b="0" dirty="0">
              <a:solidFill>
                <a:schemeClr val="tx1"/>
              </a:solidFill>
              <a:latin typeface="Roboto" panose="02000000000000000000" pitchFamily="2" charset="0"/>
              <a:ea typeface="Roboto" panose="02000000000000000000" pitchFamily="2" charset="0"/>
            </a:endParaRPr>
          </a:p>
        </p:txBody>
      </p:sp>
      <p:grpSp>
        <p:nvGrpSpPr>
          <p:cNvPr id="2" name="Groep 1">
            <a:extLst>
              <a:ext uri="{FF2B5EF4-FFF2-40B4-BE49-F238E27FC236}">
                <a16:creationId xmlns:a16="http://schemas.microsoft.com/office/drawing/2014/main" id="{E3D7B183-68CA-1BEE-4085-32366C51920B}"/>
              </a:ext>
            </a:extLst>
          </p:cNvPr>
          <p:cNvGrpSpPr/>
          <p:nvPr/>
        </p:nvGrpSpPr>
        <p:grpSpPr>
          <a:xfrm>
            <a:off x="391627" y="5890667"/>
            <a:ext cx="11271090" cy="849974"/>
            <a:chOff x="556384" y="5890667"/>
            <a:chExt cx="11271090" cy="849974"/>
          </a:xfrm>
        </p:grpSpPr>
        <p:pic>
          <p:nvPicPr>
            <p:cNvPr id="8" name="Picture 2">
              <a:extLst>
                <a:ext uri="{FF2B5EF4-FFF2-40B4-BE49-F238E27FC236}">
                  <a16:creationId xmlns:a16="http://schemas.microsoft.com/office/drawing/2014/main" id="{06C5346E-EBF7-79EB-4DEF-5DDCFD8BF798}"/>
                </a:ext>
              </a:extLst>
            </p:cNvPr>
            <p:cNvPicPr>
              <a:picLocks noChangeAspect="1"/>
            </p:cNvPicPr>
            <p:nvPr/>
          </p:nvPicPr>
          <p:blipFill>
            <a:blip r:embed="rId4"/>
            <a:stretch>
              <a:fillRect/>
            </a:stretch>
          </p:blipFill>
          <p:spPr>
            <a:xfrm>
              <a:off x="10940217" y="5951505"/>
              <a:ext cx="887257" cy="647176"/>
            </a:xfrm>
            <a:prstGeom prst="rect">
              <a:avLst/>
            </a:prstGeom>
          </p:spPr>
        </p:pic>
        <p:pic>
          <p:nvPicPr>
            <p:cNvPr id="10" name="Picture 2">
              <a:extLst>
                <a:ext uri="{FF2B5EF4-FFF2-40B4-BE49-F238E27FC236}">
                  <a16:creationId xmlns:a16="http://schemas.microsoft.com/office/drawing/2014/main" id="{B310AE34-7537-3A64-9C47-4CF0A5AD7EC6}"/>
                </a:ext>
              </a:extLst>
            </p:cNvPr>
            <p:cNvPicPr>
              <a:picLocks noChangeAspect="1"/>
            </p:cNvPicPr>
            <p:nvPr/>
          </p:nvPicPr>
          <p:blipFill>
            <a:blip r:embed="rId5" cstate="print">
              <a:extLst>
                <a:ext uri="{28A0092B-C50C-407E-A947-70E740481C1C}">
                  <a14:useLocalDpi xmlns:a14="http://schemas.microsoft.com/office/drawing/2010/main" val="0"/>
                </a:ext>
              </a:extLst>
            </a:blip>
            <a:srcRect l="6834" t="20519" r="7763" b="21545"/>
            <a:stretch>
              <a:fillRect/>
            </a:stretch>
          </p:blipFill>
          <p:spPr>
            <a:xfrm>
              <a:off x="7409034" y="5977946"/>
              <a:ext cx="3285453" cy="647176"/>
            </a:xfrm>
            <a:prstGeom prst="rect">
              <a:avLst/>
            </a:prstGeom>
          </p:spPr>
        </p:pic>
        <p:grpSp>
          <p:nvGrpSpPr>
            <p:cNvPr id="12" name="Groep 11">
              <a:extLst>
                <a:ext uri="{FF2B5EF4-FFF2-40B4-BE49-F238E27FC236}">
                  <a16:creationId xmlns:a16="http://schemas.microsoft.com/office/drawing/2014/main" id="{498815C1-3406-D1F1-6A65-1E0F5DF153AF}"/>
                </a:ext>
              </a:extLst>
            </p:cNvPr>
            <p:cNvGrpSpPr/>
            <p:nvPr/>
          </p:nvGrpSpPr>
          <p:grpSpPr>
            <a:xfrm>
              <a:off x="556384" y="6003017"/>
              <a:ext cx="2079359" cy="595664"/>
              <a:chOff x="4288514" y="209405"/>
              <a:chExt cx="2129648" cy="654124"/>
            </a:xfrm>
          </p:grpSpPr>
          <p:pic>
            <p:nvPicPr>
              <p:cNvPr id="18" name="Afbeelding 17">
                <a:extLst>
                  <a:ext uri="{FF2B5EF4-FFF2-40B4-BE49-F238E27FC236}">
                    <a16:creationId xmlns:a16="http://schemas.microsoft.com/office/drawing/2014/main" id="{39600260-2E61-6902-8FB8-11F353357CBA}"/>
                  </a:ext>
                </a:extLst>
              </p:cNvPr>
              <p:cNvPicPr>
                <a:picLocks noChangeAspect="1"/>
              </p:cNvPicPr>
              <p:nvPr/>
            </p:nvPicPr>
            <p:blipFill>
              <a:blip r:embed="rId6"/>
              <a:stretch>
                <a:fillRect/>
              </a:stretch>
            </p:blipFill>
            <p:spPr>
              <a:xfrm>
                <a:off x="4288514" y="234842"/>
                <a:ext cx="1478122" cy="628687"/>
              </a:xfrm>
              <a:prstGeom prst="rect">
                <a:avLst/>
              </a:prstGeom>
            </p:spPr>
          </p:pic>
          <p:pic>
            <p:nvPicPr>
              <p:cNvPr id="19" name="Afbeelding 18" descr="Afbeelding met Graphics, Kleurrijkheid, grafische vormgeving, cirkel&#10;&#10;Door AI gegenereerde inhoud is mogelijk onjuist.">
                <a:extLst>
                  <a:ext uri="{FF2B5EF4-FFF2-40B4-BE49-F238E27FC236}">
                    <a16:creationId xmlns:a16="http://schemas.microsoft.com/office/drawing/2014/main" id="{D8E060B6-D24C-A737-2276-84773674E9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20" name="Rechte verbindingslijn 19">
                <a:extLst>
                  <a:ext uri="{FF2B5EF4-FFF2-40B4-BE49-F238E27FC236}">
                    <a16:creationId xmlns:a16="http://schemas.microsoft.com/office/drawing/2014/main" id="{BE0F9353-F08C-272C-AB6B-6C3C52AE5D30}"/>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4" name="Picture 1">
              <a:extLst>
                <a:ext uri="{FF2B5EF4-FFF2-40B4-BE49-F238E27FC236}">
                  <a16:creationId xmlns:a16="http://schemas.microsoft.com/office/drawing/2014/main" id="{2683BEE8-A6D6-F080-F159-9BAA40FD2C9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1473" y="5977946"/>
              <a:ext cx="648048" cy="654512"/>
            </a:xfrm>
            <a:prstGeom prst="rect">
              <a:avLst/>
            </a:prstGeom>
            <a:noFill/>
            <a:ln>
              <a:noFill/>
            </a:ln>
          </p:spPr>
        </p:pic>
        <p:pic>
          <p:nvPicPr>
            <p:cNvPr id="16" name="Picture 1" descr="The Consortium">
              <a:extLst>
                <a:ext uri="{FF2B5EF4-FFF2-40B4-BE49-F238E27FC236}">
                  <a16:creationId xmlns:a16="http://schemas.microsoft.com/office/drawing/2014/main" id="{4B2F2022-6F0F-130B-1AA4-804471116B7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32162" y="5980947"/>
              <a:ext cx="1141900" cy="759694"/>
            </a:xfrm>
            <a:prstGeom prst="rect">
              <a:avLst/>
            </a:prstGeom>
            <a:noFill/>
            <a:ln>
              <a:noFill/>
            </a:ln>
          </p:spPr>
        </p:pic>
        <p:pic>
          <p:nvPicPr>
            <p:cNvPr id="17" name="Picture 2" descr="A logo for a institute&#10;&#10;Description automatically generated">
              <a:extLst>
                <a:ext uri="{FF2B5EF4-FFF2-40B4-BE49-F238E27FC236}">
                  <a16:creationId xmlns:a16="http://schemas.microsoft.com/office/drawing/2014/main" id="{F3D84A17-DE9A-E3EB-B28C-21202ECD001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57739" y="5890667"/>
              <a:ext cx="2067618" cy="801493"/>
            </a:xfrm>
            <a:prstGeom prst="rect">
              <a:avLst/>
            </a:prstGeom>
            <a:noFill/>
            <a:ln>
              <a:noFill/>
            </a:ln>
          </p:spPr>
        </p:pic>
      </p:grpSp>
      <p:sp>
        <p:nvSpPr>
          <p:cNvPr id="3" name="AutoShape 2" descr="A picture of Ben Maathuis">
            <a:extLst>
              <a:ext uri="{FF2B5EF4-FFF2-40B4-BE49-F238E27FC236}">
                <a16:creationId xmlns:a16="http://schemas.microsoft.com/office/drawing/2014/main" id="{774F2F19-58E5-06FC-BC82-E4585DCA7B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Afbeelding 6" descr="Afbeelding met Menselijk gezicht, persoon, Voorhoofd, portret&#10;&#10;Door AI gegenereerde inhoud is mogelijk onjuist.">
            <a:extLst>
              <a:ext uri="{FF2B5EF4-FFF2-40B4-BE49-F238E27FC236}">
                <a16:creationId xmlns:a16="http://schemas.microsoft.com/office/drawing/2014/main" id="{61F787C7-B432-F81C-FDF1-86A2300BBFAA}"/>
              </a:ext>
            </a:extLst>
          </p:cNvPr>
          <p:cNvPicPr>
            <a:picLocks noChangeAspect="1"/>
          </p:cNvPicPr>
          <p:nvPr/>
        </p:nvPicPr>
        <p:blipFill>
          <a:blip r:embed="rId11"/>
          <a:stretch>
            <a:fillRect/>
          </a:stretch>
        </p:blipFill>
        <p:spPr>
          <a:xfrm>
            <a:off x="10336351" y="1239771"/>
            <a:ext cx="1386840" cy="1386840"/>
          </a:xfrm>
          <a:prstGeom prst="rect">
            <a:avLst/>
          </a:prstGeom>
        </p:spPr>
      </p:pic>
      <p:pic>
        <p:nvPicPr>
          <p:cNvPr id="22" name="Afbeelding 21" descr="Afbeelding met Menselijk gezicht, Voorhoofd, persoon, person&#10;&#10;Door AI gegenereerde inhoud is mogelijk onjuist.">
            <a:extLst>
              <a:ext uri="{FF2B5EF4-FFF2-40B4-BE49-F238E27FC236}">
                <a16:creationId xmlns:a16="http://schemas.microsoft.com/office/drawing/2014/main" id="{0313B7BF-2EC7-2C79-8BE2-A6BFB43D30BB}"/>
              </a:ext>
            </a:extLst>
          </p:cNvPr>
          <p:cNvPicPr>
            <a:picLocks noChangeAspect="1"/>
          </p:cNvPicPr>
          <p:nvPr/>
        </p:nvPicPr>
        <p:blipFill>
          <a:blip r:embed="rId12"/>
          <a:stretch>
            <a:fillRect/>
          </a:stretch>
        </p:blipFill>
        <p:spPr>
          <a:xfrm>
            <a:off x="10350928" y="4073998"/>
            <a:ext cx="1372263" cy="1372263"/>
          </a:xfrm>
          <a:prstGeom prst="rect">
            <a:avLst/>
          </a:prstGeom>
        </p:spPr>
      </p:pic>
    </p:spTree>
    <p:extLst>
      <p:ext uri="{BB962C8B-B14F-4D97-AF65-F5344CB8AC3E}">
        <p14:creationId xmlns:p14="http://schemas.microsoft.com/office/powerpoint/2010/main" val="1777602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uitenshuis, water, hemel, boom&#10;&#10;Door AI gegenereerde inhoud is mogelijk onjuist.">
            <a:extLst>
              <a:ext uri="{FF2B5EF4-FFF2-40B4-BE49-F238E27FC236}">
                <a16:creationId xmlns:a16="http://schemas.microsoft.com/office/drawing/2014/main" id="{BAA46F32-5545-249A-864B-BFDDA8FAA4A9}"/>
              </a:ext>
            </a:extLst>
          </p:cNvPr>
          <p:cNvPicPr>
            <a:picLocks noChangeAspect="1"/>
          </p:cNvPicPr>
          <p:nvPr/>
        </p:nvPicPr>
        <p:blipFill>
          <a:blip r:embed="rId3" cstate="print">
            <a:extLst>
              <a:ext uri="{28A0092B-C50C-407E-A947-70E740481C1C}">
                <a14:useLocalDpi xmlns:a14="http://schemas.microsoft.com/office/drawing/2010/main" val="0"/>
              </a:ext>
            </a:extLst>
          </a:blip>
          <a:srcRect t="10555" b="13778"/>
          <a:stretch/>
        </p:blipFill>
        <p:spPr>
          <a:xfrm>
            <a:off x="2254" y="-59756"/>
            <a:ext cx="12189746" cy="6917756"/>
          </a:xfrm>
          <a:prstGeom prst="rect">
            <a:avLst/>
          </a:prstGeom>
        </p:spPr>
      </p:pic>
      <p:graphicFrame>
        <p:nvGraphicFramePr>
          <p:cNvPr id="7" name="Table 6">
            <a:extLst>
              <a:ext uri="{FF2B5EF4-FFF2-40B4-BE49-F238E27FC236}">
                <a16:creationId xmlns:a16="http://schemas.microsoft.com/office/drawing/2014/main" id="{AF09A6B2-A937-9B4D-A91B-21EDFEAE8527}"/>
              </a:ext>
            </a:extLst>
          </p:cNvPr>
          <p:cNvGraphicFramePr>
            <a:graphicFrameLocks noGrp="1"/>
          </p:cNvGraphicFramePr>
          <p:nvPr>
            <p:extLst>
              <p:ext uri="{D42A27DB-BD31-4B8C-83A1-F6EECF244321}">
                <p14:modId xmlns:p14="http://schemas.microsoft.com/office/powerpoint/2010/main" val="2311978254"/>
              </p:ext>
            </p:extLst>
          </p:nvPr>
        </p:nvGraphicFramePr>
        <p:xfrm>
          <a:off x="673100" y="182879"/>
          <a:ext cx="11003456" cy="1417321"/>
        </p:xfrm>
        <a:graphic>
          <a:graphicData uri="http://schemas.openxmlformats.org/drawingml/2006/table">
            <a:tbl>
              <a:tblPr>
                <a:effectLst/>
                <a:tableStyleId>{5C22544A-7EE6-4342-B048-85BDC9FD1C3A}</a:tableStyleId>
              </a:tblPr>
              <a:tblGrid>
                <a:gridCol w="11003456">
                  <a:extLst>
                    <a:ext uri="{9D8B030D-6E8A-4147-A177-3AD203B41FA5}">
                      <a16:colId xmlns:a16="http://schemas.microsoft.com/office/drawing/2014/main" val="1031637976"/>
                    </a:ext>
                  </a:extLst>
                </a:gridCol>
              </a:tblGrid>
              <a:tr h="1417321">
                <a:tc>
                  <a:txBody>
                    <a:bodyPr/>
                    <a:lstStyle/>
                    <a:p>
                      <a:pPr algn="l"/>
                      <a:r>
                        <a:rPr lang="en-GB" sz="3200" b="1" kern="1200" dirty="0">
                          <a:solidFill>
                            <a:schemeClr val="bg1"/>
                          </a:solidFill>
                          <a:effectLst/>
                          <a:latin typeface="Roboto"/>
                          <a:ea typeface="Roboto"/>
                          <a:cs typeface="+mn-cs"/>
                        </a:rPr>
                        <a:t>Strengthening institutional, technical and human capacity to enable compliance with GBON</a:t>
                      </a:r>
                    </a:p>
                  </a:txBody>
                  <a:tcPr anchor="b">
                    <a:lnL w="12700" cmpd="sng">
                      <a:noFill/>
                    </a:lnL>
                    <a:lnR w="12700" cmpd="sng">
                      <a:noFill/>
                    </a:lnR>
                    <a:lnT w="12700" cmpd="sng">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12377598"/>
                  </a:ext>
                </a:extLst>
              </a:tr>
            </a:tbl>
          </a:graphicData>
        </a:graphic>
      </p:graphicFrame>
      <p:grpSp>
        <p:nvGrpSpPr>
          <p:cNvPr id="5" name="Group 4">
            <a:extLst>
              <a:ext uri="{FF2B5EF4-FFF2-40B4-BE49-F238E27FC236}">
                <a16:creationId xmlns:a16="http://schemas.microsoft.com/office/drawing/2014/main" id="{5C81822A-DE9F-45DB-B316-72B514AE10E5}"/>
              </a:ext>
            </a:extLst>
          </p:cNvPr>
          <p:cNvGrpSpPr/>
          <p:nvPr/>
        </p:nvGrpSpPr>
        <p:grpSpPr>
          <a:xfrm>
            <a:off x="671489" y="1887833"/>
            <a:ext cx="10478194" cy="3775972"/>
            <a:chOff x="774317" y="2220412"/>
            <a:chExt cx="5759175" cy="2707827"/>
          </a:xfrm>
          <a:solidFill>
            <a:schemeClr val="tx2">
              <a:lumMod val="90000"/>
              <a:lumOff val="10000"/>
              <a:alpha val="80000"/>
            </a:schemeClr>
          </a:solidFill>
          <a:effectLst>
            <a:outerShdw blurRad="50800" dist="38100" dir="2700000" algn="tl" rotWithShape="0">
              <a:prstClr val="black">
                <a:alpha val="40000"/>
              </a:prstClr>
            </a:outerShdw>
          </a:effectLst>
        </p:grpSpPr>
        <p:sp>
          <p:nvSpPr>
            <p:cNvPr id="2" name="Rectangle 1">
              <a:extLst>
                <a:ext uri="{FF2B5EF4-FFF2-40B4-BE49-F238E27FC236}">
                  <a16:creationId xmlns:a16="http://schemas.microsoft.com/office/drawing/2014/main" id="{6B4DF3DD-C18E-4D70-930E-03070BB4F785}"/>
                </a:ext>
              </a:extLst>
            </p:cNvPr>
            <p:cNvSpPr/>
            <p:nvPr/>
          </p:nvSpPr>
          <p:spPr>
            <a:xfrm>
              <a:off x="777802" y="2220412"/>
              <a:ext cx="5749622" cy="758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Ins="360000" bIns="216000" rtlCol="0" anchor="ctr"/>
            <a:lstStyle/>
            <a:p>
              <a:r>
                <a:rPr lang="en-GB" sz="2000" dirty="0">
                  <a:solidFill>
                    <a:schemeClr val="bg1"/>
                  </a:solidFill>
                  <a:latin typeface="Roboto"/>
                  <a:ea typeface="Roboto"/>
                  <a:cs typeface="Times New Roman"/>
                </a:rPr>
                <a:t>Outcome 1</a:t>
              </a:r>
              <a:r>
                <a:rPr lang="en-GB" sz="2000" dirty="0">
                  <a:solidFill>
                    <a:schemeClr val="bg1"/>
                  </a:solidFill>
                  <a:effectLst/>
                  <a:latin typeface="Roboto"/>
                  <a:ea typeface="Roboto"/>
                  <a:cs typeface="Times New Roman"/>
                </a:rPr>
                <a:t>. </a:t>
              </a:r>
              <a:r>
                <a:rPr lang="en-GB" sz="2000" dirty="0">
                  <a:solidFill>
                    <a:schemeClr val="bg1"/>
                  </a:solidFill>
                  <a:latin typeface="Roboto"/>
                  <a:ea typeface="Roboto"/>
                  <a:cs typeface="Times New Roman"/>
                </a:rPr>
                <a:t>GBON institutional and </a:t>
              </a:r>
              <a:r>
                <a:rPr lang="en-GB" sz="2000" dirty="0">
                  <a:solidFill>
                    <a:srgbClr val="FFC000"/>
                  </a:solidFill>
                  <a:latin typeface="Roboto"/>
                  <a:ea typeface="Roboto"/>
                  <a:cs typeface="Times New Roman"/>
                </a:rPr>
                <a:t>human</a:t>
              </a:r>
              <a:r>
                <a:rPr lang="en-GB" sz="2000" dirty="0">
                  <a:solidFill>
                    <a:schemeClr val="bg1"/>
                  </a:solidFill>
                  <a:latin typeface="Roboto"/>
                  <a:ea typeface="Roboto"/>
                  <a:cs typeface="Times New Roman"/>
                </a:rPr>
                <a:t> capacity developed</a:t>
              </a:r>
              <a:endParaRPr lang="en-GB" sz="2000" dirty="0">
                <a:solidFill>
                  <a:schemeClr val="bg1"/>
                </a:solidFill>
                <a:latin typeface="Roboto" panose="02000000000000000000" pitchFamily="2" charset="0"/>
                <a:ea typeface="Roboto" panose="02000000000000000000" pitchFamily="2" charset="0"/>
                <a:cs typeface="Times New Roman"/>
              </a:endParaRPr>
            </a:p>
          </p:txBody>
        </p:sp>
        <p:sp>
          <p:nvSpPr>
            <p:cNvPr id="10" name="Rectangle 9">
              <a:extLst>
                <a:ext uri="{FF2B5EF4-FFF2-40B4-BE49-F238E27FC236}">
                  <a16:creationId xmlns:a16="http://schemas.microsoft.com/office/drawing/2014/main" id="{91D3CD21-F66E-45F2-8A08-CEECC98E8C87}"/>
                </a:ext>
              </a:extLst>
            </p:cNvPr>
            <p:cNvSpPr/>
            <p:nvPr/>
          </p:nvSpPr>
          <p:spPr>
            <a:xfrm>
              <a:off x="774317" y="3145632"/>
              <a:ext cx="5757498" cy="770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Ins="360000" bIns="216000" rtlCol="0" anchor="ctr"/>
            <a:lstStyle/>
            <a:p>
              <a:r>
                <a:rPr lang="en-GB" sz="2000" dirty="0">
                  <a:solidFill>
                    <a:schemeClr val="bg1"/>
                  </a:solidFill>
                  <a:latin typeface="Roboto"/>
                  <a:ea typeface="Roboto"/>
                  <a:cs typeface="Times New Roman"/>
                </a:rPr>
                <a:t>Outcome</a:t>
              </a:r>
              <a:r>
                <a:rPr lang="en-GB" sz="2000" dirty="0">
                  <a:solidFill>
                    <a:schemeClr val="bg1"/>
                  </a:solidFill>
                  <a:effectLst/>
                  <a:latin typeface="Roboto"/>
                  <a:ea typeface="Roboto"/>
                  <a:cs typeface="Times New Roman"/>
                </a:rPr>
                <a:t> 2. </a:t>
              </a:r>
              <a:r>
                <a:rPr lang="en-GB" sz="2000" dirty="0">
                  <a:solidFill>
                    <a:schemeClr val="bg1"/>
                  </a:solidFill>
                  <a:latin typeface="Roboto"/>
                  <a:ea typeface="Roboto"/>
                  <a:cs typeface="Times New Roman"/>
                </a:rPr>
                <a:t>GBON </a:t>
              </a:r>
              <a:r>
                <a:rPr lang="en-GB" sz="2000" dirty="0">
                  <a:solidFill>
                    <a:srgbClr val="FFC000"/>
                  </a:solidFill>
                  <a:latin typeface="Roboto"/>
                  <a:ea typeface="Roboto"/>
                  <a:cs typeface="Times New Roman"/>
                </a:rPr>
                <a:t>infrastructure</a:t>
              </a:r>
              <a:r>
                <a:rPr lang="en-GB" sz="2000" dirty="0">
                  <a:solidFill>
                    <a:schemeClr val="bg1"/>
                  </a:solidFill>
                  <a:latin typeface="Roboto"/>
                  <a:ea typeface="Roboto"/>
                  <a:cs typeface="Times New Roman"/>
                </a:rPr>
                <a:t> in place</a:t>
              </a:r>
            </a:p>
          </p:txBody>
        </p:sp>
        <p:sp>
          <p:nvSpPr>
            <p:cNvPr id="11" name="Rectangle 10">
              <a:extLst>
                <a:ext uri="{FF2B5EF4-FFF2-40B4-BE49-F238E27FC236}">
                  <a16:creationId xmlns:a16="http://schemas.microsoft.com/office/drawing/2014/main" id="{B195276E-0B6E-4C36-B487-0CC6F55A4505}"/>
                </a:ext>
              </a:extLst>
            </p:cNvPr>
            <p:cNvSpPr/>
            <p:nvPr/>
          </p:nvSpPr>
          <p:spPr>
            <a:xfrm>
              <a:off x="775294" y="4101396"/>
              <a:ext cx="5758198" cy="826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Ins="360000" bIns="216000" rtlCol="0" anchor="ctr"/>
            <a:lstStyle/>
            <a:p>
              <a:r>
                <a:rPr lang="en-GB" sz="2000" dirty="0">
                  <a:solidFill>
                    <a:schemeClr val="bg1"/>
                  </a:solidFill>
                  <a:latin typeface="Roboto"/>
                  <a:ea typeface="Roboto"/>
                  <a:cs typeface="Times New Roman"/>
                </a:rPr>
                <a:t>Outcome 3. Sustained </a:t>
              </a:r>
              <a:r>
                <a:rPr lang="en-GB" sz="2000" dirty="0">
                  <a:solidFill>
                    <a:srgbClr val="FFC000"/>
                  </a:solidFill>
                  <a:latin typeface="Roboto"/>
                  <a:ea typeface="Roboto"/>
                  <a:cs typeface="Times New Roman"/>
                </a:rPr>
                <a:t>compliance</a:t>
              </a:r>
              <a:r>
                <a:rPr lang="en-GB" sz="2000" dirty="0">
                  <a:solidFill>
                    <a:schemeClr val="bg1"/>
                  </a:solidFill>
                  <a:latin typeface="Roboto"/>
                  <a:ea typeface="Roboto"/>
                  <a:cs typeface="Times New Roman"/>
                </a:rPr>
                <a:t> with GBON</a:t>
              </a:r>
              <a:endParaRPr lang="en-GB" sz="2000" dirty="0">
                <a:solidFill>
                  <a:schemeClr val="bg1"/>
                </a:solidFill>
                <a:latin typeface="Roboto" panose="02000000000000000000" pitchFamily="2" charset="0"/>
                <a:ea typeface="Roboto" panose="02000000000000000000" pitchFamily="2" charset="0"/>
                <a:cs typeface="Times New Roman"/>
              </a:endParaRPr>
            </a:p>
          </p:txBody>
        </p:sp>
      </p:grpSp>
      <p:grpSp>
        <p:nvGrpSpPr>
          <p:cNvPr id="35" name="Groep 34">
            <a:extLst>
              <a:ext uri="{FF2B5EF4-FFF2-40B4-BE49-F238E27FC236}">
                <a16:creationId xmlns:a16="http://schemas.microsoft.com/office/drawing/2014/main" id="{A7D4B7AA-0475-6704-7CA2-E97373FC00E8}"/>
              </a:ext>
            </a:extLst>
          </p:cNvPr>
          <p:cNvGrpSpPr/>
          <p:nvPr/>
        </p:nvGrpSpPr>
        <p:grpSpPr>
          <a:xfrm>
            <a:off x="311614" y="5988924"/>
            <a:ext cx="11568772" cy="828759"/>
            <a:chOff x="152047" y="6018482"/>
            <a:chExt cx="11568772" cy="828759"/>
          </a:xfrm>
        </p:grpSpPr>
        <p:grpSp>
          <p:nvGrpSpPr>
            <p:cNvPr id="28" name="Groep 27">
              <a:extLst>
                <a:ext uri="{FF2B5EF4-FFF2-40B4-BE49-F238E27FC236}">
                  <a16:creationId xmlns:a16="http://schemas.microsoft.com/office/drawing/2014/main" id="{CFB58040-75C7-C0CD-D4AE-0C75C32D151F}"/>
                </a:ext>
              </a:extLst>
            </p:cNvPr>
            <p:cNvGrpSpPr/>
            <p:nvPr/>
          </p:nvGrpSpPr>
          <p:grpSpPr>
            <a:xfrm>
              <a:off x="152047" y="6103867"/>
              <a:ext cx="2478858" cy="657988"/>
              <a:chOff x="250945" y="6187524"/>
              <a:chExt cx="2379960" cy="588360"/>
            </a:xfrm>
          </p:grpSpPr>
          <p:pic>
            <p:nvPicPr>
              <p:cNvPr id="8" name="Afbeelding 7">
                <a:extLst>
                  <a:ext uri="{FF2B5EF4-FFF2-40B4-BE49-F238E27FC236}">
                    <a16:creationId xmlns:a16="http://schemas.microsoft.com/office/drawing/2014/main" id="{3FB6135C-411F-073A-11BD-4082745EC50E}"/>
                  </a:ext>
                </a:extLst>
              </p:cNvPr>
              <p:cNvPicPr>
                <a:picLocks noChangeAspect="1"/>
              </p:cNvPicPr>
              <p:nvPr/>
            </p:nvPicPr>
            <p:blipFill>
              <a:blip r:embed="rId4"/>
              <a:stretch>
                <a:fillRect/>
              </a:stretch>
            </p:blipFill>
            <p:spPr>
              <a:xfrm>
                <a:off x="250945" y="6187524"/>
                <a:ext cx="1255077" cy="525332"/>
              </a:xfrm>
              <a:prstGeom prst="rect">
                <a:avLst/>
              </a:prstGeom>
            </p:spPr>
          </p:pic>
          <p:pic>
            <p:nvPicPr>
              <p:cNvPr id="20" name="Afbeelding 19" descr="Afbeelding met Graphics, Kleurrijkheid, grafische vormgeving, cirkel&#10;&#10;Door AI gegenereerde inhoud is mogelijk onjuist.">
                <a:extLst>
                  <a:ext uri="{FF2B5EF4-FFF2-40B4-BE49-F238E27FC236}">
                    <a16:creationId xmlns:a16="http://schemas.microsoft.com/office/drawing/2014/main" id="{D88F7792-3938-3F62-75D2-D10D3B153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102" y="6187524"/>
                <a:ext cx="475525" cy="489503"/>
              </a:xfrm>
              <a:prstGeom prst="rect">
                <a:avLst/>
              </a:prstGeom>
            </p:spPr>
          </p:pic>
          <p:sp>
            <p:nvSpPr>
              <p:cNvPr id="21" name="Tekstvak 20">
                <a:extLst>
                  <a:ext uri="{FF2B5EF4-FFF2-40B4-BE49-F238E27FC236}">
                    <a16:creationId xmlns:a16="http://schemas.microsoft.com/office/drawing/2014/main" id="{B42F3174-2E70-23C0-EF2B-0189245934F6}"/>
                  </a:ext>
                </a:extLst>
              </p:cNvPr>
              <p:cNvSpPr txBox="1"/>
              <p:nvPr/>
            </p:nvSpPr>
            <p:spPr>
              <a:xfrm>
                <a:off x="1676102" y="6503238"/>
                <a:ext cx="954803" cy="272646"/>
              </a:xfrm>
              <a:prstGeom prst="rect">
                <a:avLst/>
              </a:prstGeom>
              <a:noFill/>
            </p:spPr>
            <p:txBody>
              <a:bodyPr wrap="square" rtlCol="0">
                <a:spAutoFit/>
              </a:bodyPr>
              <a:lstStyle/>
              <a:p>
                <a:r>
                  <a:rPr lang="en-GB" sz="1400" dirty="0">
                    <a:solidFill>
                      <a:schemeClr val="bg1"/>
                    </a:solidFill>
                    <a:latin typeface="Britannic Bold" panose="020B0903060703020204" pitchFamily="34" charset="0"/>
                  </a:rPr>
                  <a:t>I T C</a:t>
                </a:r>
                <a:endParaRPr lang="en-US" sz="1400" dirty="0">
                  <a:solidFill>
                    <a:schemeClr val="bg1"/>
                  </a:solidFill>
                  <a:latin typeface="Britannic Bold" panose="020B0903060703020204" pitchFamily="34" charset="0"/>
                </a:endParaRPr>
              </a:p>
            </p:txBody>
          </p:sp>
          <p:cxnSp>
            <p:nvCxnSpPr>
              <p:cNvPr id="22" name="Rechte verbindingslijn 21">
                <a:extLst>
                  <a:ext uri="{FF2B5EF4-FFF2-40B4-BE49-F238E27FC236}">
                    <a16:creationId xmlns:a16="http://schemas.microsoft.com/office/drawing/2014/main" id="{05DCD9AE-BB60-D261-2AF1-BEB7066D04D4}"/>
                  </a:ext>
                </a:extLst>
              </p:cNvPr>
              <p:cNvCxnSpPr>
                <a:cxnSpLocks/>
              </p:cNvCxnSpPr>
              <p:nvPr/>
            </p:nvCxnSpPr>
            <p:spPr>
              <a:xfrm>
                <a:off x="1612767" y="6258958"/>
                <a:ext cx="0" cy="418069"/>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25" name="Picture 7">
              <a:extLst>
                <a:ext uri="{FF2B5EF4-FFF2-40B4-BE49-F238E27FC236}">
                  <a16:creationId xmlns:a16="http://schemas.microsoft.com/office/drawing/2014/main" id="{9131B451-9A80-A96C-AB8C-FE765CF302AB}"/>
                </a:ext>
              </a:extLst>
            </p:cNvPr>
            <p:cNvPicPr>
              <a:picLocks noChangeAspect="1"/>
            </p:cNvPicPr>
            <p:nvPr/>
          </p:nvPicPr>
          <p:blipFill>
            <a:blip r:embed="rId6"/>
            <a:stretch>
              <a:fillRect/>
            </a:stretch>
          </p:blipFill>
          <p:spPr>
            <a:xfrm>
              <a:off x="10584615" y="6018482"/>
              <a:ext cx="1136204" cy="828759"/>
            </a:xfrm>
            <a:prstGeom prst="rect">
              <a:avLst/>
            </a:prstGeom>
          </p:spPr>
        </p:pic>
        <p:pic>
          <p:nvPicPr>
            <p:cNvPr id="26" name="Рисунок 7">
              <a:extLst>
                <a:ext uri="{FF2B5EF4-FFF2-40B4-BE49-F238E27FC236}">
                  <a16:creationId xmlns:a16="http://schemas.microsoft.com/office/drawing/2014/main" id="{558D7871-65D5-5277-0A2D-AB5CC58E1003}"/>
                </a:ext>
              </a:extLst>
            </p:cNvPr>
            <p:cNvPicPr>
              <a:picLocks noChangeAspect="1"/>
            </p:cNvPicPr>
            <p:nvPr/>
          </p:nvPicPr>
          <p:blipFill>
            <a:blip r:embed="rId7"/>
            <a:stretch>
              <a:fillRect/>
            </a:stretch>
          </p:blipFill>
          <p:spPr>
            <a:xfrm>
              <a:off x="6375308" y="6062110"/>
              <a:ext cx="3902642" cy="741502"/>
            </a:xfrm>
            <a:prstGeom prst="rect">
              <a:avLst/>
            </a:prstGeom>
          </p:spPr>
        </p:pic>
        <p:pic>
          <p:nvPicPr>
            <p:cNvPr id="29" name="Picture 1">
              <a:extLst>
                <a:ext uri="{FF2B5EF4-FFF2-40B4-BE49-F238E27FC236}">
                  <a16:creationId xmlns:a16="http://schemas.microsoft.com/office/drawing/2014/main" id="{6871BC0B-43B6-254F-B4DF-B7340061F14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7648" y="6057931"/>
              <a:ext cx="704959" cy="711991"/>
            </a:xfrm>
            <a:prstGeom prst="rect">
              <a:avLst/>
            </a:prstGeom>
            <a:noFill/>
            <a:ln>
              <a:noFill/>
            </a:ln>
          </p:spPr>
        </p:pic>
        <p:pic>
          <p:nvPicPr>
            <p:cNvPr id="30" name="Picture 1" descr="The Consortium">
              <a:extLst>
                <a:ext uri="{FF2B5EF4-FFF2-40B4-BE49-F238E27FC236}">
                  <a16:creationId xmlns:a16="http://schemas.microsoft.com/office/drawing/2014/main" id="{29558222-E152-F0F9-F345-3693F2AB920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3372" y="6028768"/>
              <a:ext cx="1141900" cy="759694"/>
            </a:xfrm>
            <a:prstGeom prst="rect">
              <a:avLst/>
            </a:prstGeom>
            <a:noFill/>
            <a:ln>
              <a:noFill/>
            </a:ln>
          </p:spPr>
        </p:pic>
        <p:pic>
          <p:nvPicPr>
            <p:cNvPr id="31" name="Picture 2" descr="A logo for a institute&#10;&#10;Description automatically generated">
              <a:extLst>
                <a:ext uri="{FF2B5EF4-FFF2-40B4-BE49-F238E27FC236}">
                  <a16:creationId xmlns:a16="http://schemas.microsoft.com/office/drawing/2014/main" id="{B430512B-0F1B-7DA4-2223-0BCD6EF5DA1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04753" y="6018482"/>
              <a:ext cx="1959790" cy="759694"/>
            </a:xfrm>
            <a:prstGeom prst="rect">
              <a:avLst/>
            </a:prstGeom>
            <a:noFill/>
            <a:ln>
              <a:noFill/>
            </a:ln>
          </p:spPr>
        </p:pic>
      </p:grpSp>
    </p:spTree>
    <p:extLst>
      <p:ext uri="{BB962C8B-B14F-4D97-AF65-F5344CB8AC3E}">
        <p14:creationId xmlns:p14="http://schemas.microsoft.com/office/powerpoint/2010/main" val="275188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261DF9-F136-194C-888A-295E95C14021}"/>
              </a:ext>
            </a:extLst>
          </p:cNvPr>
          <p:cNvGraphicFramePr>
            <a:graphicFrameLocks noGrp="1"/>
          </p:cNvGraphicFramePr>
          <p:nvPr>
            <p:extLst>
              <p:ext uri="{D42A27DB-BD31-4B8C-83A1-F6EECF244321}">
                <p14:modId xmlns:p14="http://schemas.microsoft.com/office/powerpoint/2010/main" val="1348153940"/>
              </p:ext>
            </p:extLst>
          </p:nvPr>
        </p:nvGraphicFramePr>
        <p:xfrm>
          <a:off x="0" y="330200"/>
          <a:ext cx="12192000" cy="6406585"/>
        </p:xfrm>
        <a:graphic>
          <a:graphicData uri="http://schemas.openxmlformats.org/drawingml/2006/table">
            <a:tbl>
              <a:tblPr>
                <a:effectLst/>
                <a:tableStyleId>{5C22544A-7EE6-4342-B048-85BDC9FD1C3A}</a:tableStyleId>
              </a:tblPr>
              <a:tblGrid>
                <a:gridCol w="8128000">
                  <a:extLst>
                    <a:ext uri="{9D8B030D-6E8A-4147-A177-3AD203B41FA5}">
                      <a16:colId xmlns:a16="http://schemas.microsoft.com/office/drawing/2014/main" val="1031637976"/>
                    </a:ext>
                  </a:extLst>
                </a:gridCol>
                <a:gridCol w="4064000">
                  <a:extLst>
                    <a:ext uri="{9D8B030D-6E8A-4147-A177-3AD203B41FA5}">
                      <a16:colId xmlns:a16="http://schemas.microsoft.com/office/drawing/2014/main" val="655879346"/>
                    </a:ext>
                  </a:extLst>
                </a:gridCol>
              </a:tblGrid>
              <a:tr h="1217109">
                <a:tc gridSpan="2">
                  <a:txBody>
                    <a:bodyPr/>
                    <a:lstStyle/>
                    <a:p>
                      <a:pPr lvl="1"/>
                      <a:r>
                        <a:rPr lang="en-US" sz="3600" b="1" dirty="0">
                          <a:solidFill>
                            <a:srgbClr val="00B0F0"/>
                          </a:solidFill>
                          <a:latin typeface="Roboto" panose="02000000000000000000" pitchFamily="2" charset="0"/>
                          <a:ea typeface="Roboto" panose="02000000000000000000" pitchFamily="2" charset="0"/>
                        </a:rPr>
                        <a:t>Proposed activities</a:t>
                      </a:r>
                      <a:endParaRPr lang="en-US" sz="3600" b="1" dirty="0">
                        <a:solidFill>
                          <a:srgbClr val="FF0000"/>
                        </a:solidFill>
                      </a:endParaRP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335895">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EEF"/>
                        </a:solidFill>
                        <a:latin typeface="Roboto" panose="02000000000000000000" pitchFamily="2" charset="0"/>
                        <a:ea typeface="Roboto" panose="02000000000000000000" pitchFamily="2" charset="0"/>
                      </a:endParaRPr>
                    </a:p>
                  </a:txBody>
                  <a:tcPr marR="180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53581">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pic>
        <p:nvPicPr>
          <p:cNvPr id="10" name="Afbeelding 9" descr="Afbeelding met tekst, schermopname, nummer, Parallel&#10;&#10;Door AI gegenereerde inhoud is mogelijk onjuist.">
            <a:extLst>
              <a:ext uri="{FF2B5EF4-FFF2-40B4-BE49-F238E27FC236}">
                <a16:creationId xmlns:a16="http://schemas.microsoft.com/office/drawing/2014/main" id="{3B234FF4-9F8F-D151-ED0F-3A7FAED0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664" y="1597080"/>
            <a:ext cx="9408837" cy="4236774"/>
          </a:xfrm>
          <a:prstGeom prst="rect">
            <a:avLst/>
          </a:prstGeom>
        </p:spPr>
      </p:pic>
      <p:pic>
        <p:nvPicPr>
          <p:cNvPr id="7" name="Picture 2">
            <a:extLst>
              <a:ext uri="{FF2B5EF4-FFF2-40B4-BE49-F238E27FC236}">
                <a16:creationId xmlns:a16="http://schemas.microsoft.com/office/drawing/2014/main" id="{88F7738F-87CC-B5C7-0B43-CB8575D1C01B}"/>
              </a:ext>
            </a:extLst>
          </p:cNvPr>
          <p:cNvPicPr>
            <a:picLocks noChangeAspect="1"/>
          </p:cNvPicPr>
          <p:nvPr/>
        </p:nvPicPr>
        <p:blipFill>
          <a:blip r:embed="rId3"/>
          <a:stretch>
            <a:fillRect/>
          </a:stretch>
        </p:blipFill>
        <p:spPr>
          <a:xfrm>
            <a:off x="10775460" y="5951505"/>
            <a:ext cx="887257" cy="647176"/>
          </a:xfrm>
          <a:prstGeom prst="rect">
            <a:avLst/>
          </a:prstGeom>
        </p:spPr>
      </p:pic>
      <p:pic>
        <p:nvPicPr>
          <p:cNvPr id="8" name="Picture 2">
            <a:extLst>
              <a:ext uri="{FF2B5EF4-FFF2-40B4-BE49-F238E27FC236}">
                <a16:creationId xmlns:a16="http://schemas.microsoft.com/office/drawing/2014/main" id="{D9422980-DD52-09C9-ED5B-87CC326BEE89}"/>
              </a:ext>
            </a:extLst>
          </p:cNvPr>
          <p:cNvPicPr>
            <a:picLocks noChangeAspect="1"/>
          </p:cNvPicPr>
          <p:nvPr/>
        </p:nvPicPr>
        <p:blipFill>
          <a:blip r:embed="rId4" cstate="print">
            <a:extLst>
              <a:ext uri="{28A0092B-C50C-407E-A947-70E740481C1C}">
                <a14:useLocalDpi xmlns:a14="http://schemas.microsoft.com/office/drawing/2010/main" val="0"/>
              </a:ext>
            </a:extLst>
          </a:blip>
          <a:srcRect l="6834" t="20519" r="7763" b="21545"/>
          <a:stretch>
            <a:fillRect/>
          </a:stretch>
        </p:blipFill>
        <p:spPr>
          <a:xfrm>
            <a:off x="7244277" y="5977946"/>
            <a:ext cx="3285453" cy="647176"/>
          </a:xfrm>
          <a:prstGeom prst="rect">
            <a:avLst/>
          </a:prstGeom>
        </p:spPr>
      </p:pic>
      <p:grpSp>
        <p:nvGrpSpPr>
          <p:cNvPr id="9" name="Groep 8">
            <a:extLst>
              <a:ext uri="{FF2B5EF4-FFF2-40B4-BE49-F238E27FC236}">
                <a16:creationId xmlns:a16="http://schemas.microsoft.com/office/drawing/2014/main" id="{864BDF58-8F7E-EA40-9B74-95ED8226A2C5}"/>
              </a:ext>
            </a:extLst>
          </p:cNvPr>
          <p:cNvGrpSpPr/>
          <p:nvPr/>
        </p:nvGrpSpPr>
        <p:grpSpPr>
          <a:xfrm>
            <a:off x="391627" y="6003017"/>
            <a:ext cx="2079359" cy="595664"/>
            <a:chOff x="4288514" y="209405"/>
            <a:chExt cx="2129648" cy="654124"/>
          </a:xfrm>
        </p:grpSpPr>
        <p:pic>
          <p:nvPicPr>
            <p:cNvPr id="14" name="Afbeelding 13">
              <a:extLst>
                <a:ext uri="{FF2B5EF4-FFF2-40B4-BE49-F238E27FC236}">
                  <a16:creationId xmlns:a16="http://schemas.microsoft.com/office/drawing/2014/main" id="{CFC5CA68-E30D-CF09-641C-3D55466FFA3B}"/>
                </a:ext>
              </a:extLst>
            </p:cNvPr>
            <p:cNvPicPr>
              <a:picLocks noChangeAspect="1"/>
            </p:cNvPicPr>
            <p:nvPr/>
          </p:nvPicPr>
          <p:blipFill>
            <a:blip r:embed="rId5"/>
            <a:stretch>
              <a:fillRect/>
            </a:stretch>
          </p:blipFill>
          <p:spPr>
            <a:xfrm>
              <a:off x="4288514" y="234842"/>
              <a:ext cx="1478122" cy="628687"/>
            </a:xfrm>
            <a:prstGeom prst="rect">
              <a:avLst/>
            </a:prstGeom>
          </p:spPr>
        </p:pic>
        <p:pic>
          <p:nvPicPr>
            <p:cNvPr id="15" name="Afbeelding 14" descr="Afbeelding met Graphics, Kleurrijkheid, grafische vormgeving, cirkel&#10;&#10;Door AI gegenereerde inhoud is mogelijk onjuist.">
              <a:extLst>
                <a:ext uri="{FF2B5EF4-FFF2-40B4-BE49-F238E27FC236}">
                  <a16:creationId xmlns:a16="http://schemas.microsoft.com/office/drawing/2014/main" id="{DC23B595-BBA3-F272-EFA2-D6B0B17B0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16" name="Rechte verbindingslijn 15">
              <a:extLst>
                <a:ext uri="{FF2B5EF4-FFF2-40B4-BE49-F238E27FC236}">
                  <a16:creationId xmlns:a16="http://schemas.microsoft.com/office/drawing/2014/main" id="{D163CA2D-9531-54A7-1D90-92A4F419DD07}"/>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1" name="Picture 1">
            <a:extLst>
              <a:ext uri="{FF2B5EF4-FFF2-40B4-BE49-F238E27FC236}">
                <a16:creationId xmlns:a16="http://schemas.microsoft.com/office/drawing/2014/main" id="{4959FD0A-3A13-207A-0631-396C58C527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6716" y="5977946"/>
            <a:ext cx="648048" cy="654512"/>
          </a:xfrm>
          <a:prstGeom prst="rect">
            <a:avLst/>
          </a:prstGeom>
          <a:noFill/>
          <a:ln>
            <a:noFill/>
          </a:ln>
        </p:spPr>
      </p:pic>
      <p:pic>
        <p:nvPicPr>
          <p:cNvPr id="12" name="Picture 1" descr="The Consortium">
            <a:extLst>
              <a:ext uri="{FF2B5EF4-FFF2-40B4-BE49-F238E27FC236}">
                <a16:creationId xmlns:a16="http://schemas.microsoft.com/office/drawing/2014/main" id="{8920FC66-E6D9-997C-BFC8-031EC439CF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7405" y="5980947"/>
            <a:ext cx="1141900" cy="759694"/>
          </a:xfrm>
          <a:prstGeom prst="rect">
            <a:avLst/>
          </a:prstGeom>
          <a:noFill/>
          <a:ln>
            <a:noFill/>
          </a:ln>
        </p:spPr>
      </p:pic>
      <p:pic>
        <p:nvPicPr>
          <p:cNvPr id="13" name="Picture 2" descr="A logo for a institute&#10;&#10;Description automatically generated">
            <a:extLst>
              <a:ext uri="{FF2B5EF4-FFF2-40B4-BE49-F238E27FC236}">
                <a16:creationId xmlns:a16="http://schemas.microsoft.com/office/drawing/2014/main" id="{69DC8976-6CE6-CD0F-B103-545DFFD1E2E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92982" y="5890667"/>
            <a:ext cx="2067618" cy="801493"/>
          </a:xfrm>
          <a:prstGeom prst="rect">
            <a:avLst/>
          </a:prstGeom>
          <a:noFill/>
          <a:ln>
            <a:noFill/>
          </a:ln>
        </p:spPr>
      </p:pic>
    </p:spTree>
    <p:extLst>
      <p:ext uri="{BB962C8B-B14F-4D97-AF65-F5344CB8AC3E}">
        <p14:creationId xmlns:p14="http://schemas.microsoft.com/office/powerpoint/2010/main" val="4176642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5A533-7620-DAC0-E69E-8C870FC4749A}"/>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F3EF1A-36BC-37A8-43D6-F713F4666B32}"/>
              </a:ext>
            </a:extLst>
          </p:cNvPr>
          <p:cNvGraphicFramePr>
            <a:graphicFrameLocks noGrp="1"/>
          </p:cNvGraphicFramePr>
          <p:nvPr>
            <p:extLst>
              <p:ext uri="{D42A27DB-BD31-4B8C-83A1-F6EECF244321}">
                <p14:modId xmlns:p14="http://schemas.microsoft.com/office/powerpoint/2010/main" val="1885547105"/>
              </p:ext>
            </p:extLst>
          </p:nvPr>
        </p:nvGraphicFramePr>
        <p:xfrm>
          <a:off x="0" y="330200"/>
          <a:ext cx="12192000" cy="6406585"/>
        </p:xfrm>
        <a:graphic>
          <a:graphicData uri="http://schemas.openxmlformats.org/drawingml/2006/table">
            <a:tbl>
              <a:tblPr>
                <a:effectLst/>
                <a:tableStyleId>{5C22544A-7EE6-4342-B048-85BDC9FD1C3A}</a:tableStyleId>
              </a:tblPr>
              <a:tblGrid>
                <a:gridCol w="8128000">
                  <a:extLst>
                    <a:ext uri="{9D8B030D-6E8A-4147-A177-3AD203B41FA5}">
                      <a16:colId xmlns:a16="http://schemas.microsoft.com/office/drawing/2014/main" val="1031637976"/>
                    </a:ext>
                  </a:extLst>
                </a:gridCol>
                <a:gridCol w="4064000">
                  <a:extLst>
                    <a:ext uri="{9D8B030D-6E8A-4147-A177-3AD203B41FA5}">
                      <a16:colId xmlns:a16="http://schemas.microsoft.com/office/drawing/2014/main" val="655879346"/>
                    </a:ext>
                  </a:extLst>
                </a:gridCol>
              </a:tblGrid>
              <a:tr h="1217109">
                <a:tc gridSpan="2">
                  <a:txBody>
                    <a:bodyPr/>
                    <a:lstStyle/>
                    <a:p>
                      <a:pPr lvl="1"/>
                      <a:r>
                        <a:rPr lang="en-US" sz="3600" b="1" dirty="0">
                          <a:solidFill>
                            <a:srgbClr val="00B0F0"/>
                          </a:solidFill>
                          <a:latin typeface="Roboto" panose="02000000000000000000" pitchFamily="2" charset="0"/>
                          <a:ea typeface="Roboto" panose="02000000000000000000" pitchFamily="2" charset="0"/>
                        </a:rPr>
                        <a:t>Proposed activities - remarks</a:t>
                      </a:r>
                      <a:endParaRPr lang="en-US" sz="3600" b="1" dirty="0">
                        <a:solidFill>
                          <a:srgbClr val="FF0000"/>
                        </a:solidFill>
                      </a:endParaRP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335895">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EEF"/>
                        </a:solidFill>
                        <a:latin typeface="Roboto" panose="02000000000000000000" pitchFamily="2" charset="0"/>
                        <a:ea typeface="Roboto" panose="02000000000000000000" pitchFamily="2" charset="0"/>
                      </a:endParaRPr>
                    </a:p>
                  </a:txBody>
                  <a:tcPr marR="180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53581">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sp>
        <p:nvSpPr>
          <p:cNvPr id="6" name="Tekstvak 5">
            <a:extLst>
              <a:ext uri="{FF2B5EF4-FFF2-40B4-BE49-F238E27FC236}">
                <a16:creationId xmlns:a16="http://schemas.microsoft.com/office/drawing/2014/main" id="{E9163988-3340-8520-E726-5114FF61AF93}"/>
              </a:ext>
            </a:extLst>
          </p:cNvPr>
          <p:cNvSpPr txBox="1"/>
          <p:nvPr/>
        </p:nvSpPr>
        <p:spPr>
          <a:xfrm>
            <a:off x="176463" y="1579917"/>
            <a:ext cx="11606464" cy="4342279"/>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Identify staff and personalized competences development in relation to:</a:t>
            </a:r>
          </a:p>
          <a:p>
            <a:pPr marL="800100" lvl="1" indent="-342900">
              <a:lnSpc>
                <a:spcPct val="107000"/>
              </a:lnSpc>
              <a:spcAft>
                <a:spcPts val="800"/>
              </a:spcAft>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Onsite trainings 1 and 2: duration 1 week each. </a:t>
            </a:r>
            <a:r>
              <a:rPr lang="en-US" dirty="0">
                <a:effectLst/>
                <a:latin typeface="Calibri" panose="020F0502020204030204" pitchFamily="34" charset="0"/>
                <a:ea typeface="Calibri" panose="020F0502020204030204" pitchFamily="34" charset="0"/>
                <a:cs typeface="Times New Roman" panose="02020603050405020304" pitchFamily="18" charset="0"/>
              </a:rPr>
              <a:t>ICT &amp; Data Communication Trainings 1 and 2 will be provided back-to-back. 2 trainings of one week will be provided during 1 mission of two weeks, week1 - ICT &amp; Data Communication Training 1 and during week 2 - ICT &amp; Data Communication Trainings 2;</a:t>
            </a:r>
          </a:p>
          <a:p>
            <a:pPr marL="800100" lvl="1" indent="-342900">
              <a:lnSpc>
                <a:spcPct val="107000"/>
              </a:lnSpc>
              <a:spcAft>
                <a:spcPts val="800"/>
              </a:spcAft>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Onsite trainings 3 and 4: duration 1 week each. CDMS Concepts Geospatial &amp; relational Databases and CDMS ClimSoft v.4 Data Rescue and climate data analysis </a:t>
            </a:r>
            <a:r>
              <a:rPr lang="en-US" dirty="0">
                <a:effectLst/>
                <a:latin typeface="Calibri" panose="020F0502020204030204" pitchFamily="34" charset="0"/>
                <a:ea typeface="Calibri" panose="020F0502020204030204" pitchFamily="34" charset="0"/>
                <a:cs typeface="Times New Roman" panose="02020603050405020304" pitchFamily="18" charset="0"/>
              </a:rPr>
              <a:t>will be provided back-to-back. 2 trainings of one week will be provided during 1 mission of two weeks, week1 - </a:t>
            </a:r>
            <a:r>
              <a:rPr lang="en-GB" dirty="0">
                <a:effectLst/>
                <a:latin typeface="Calibri" panose="020F0502020204030204" pitchFamily="34" charset="0"/>
                <a:ea typeface="Calibri" panose="020F0502020204030204" pitchFamily="34" charset="0"/>
                <a:cs typeface="Times New Roman" panose="02020603050405020304" pitchFamily="18" charset="0"/>
              </a:rPr>
              <a:t>CDMS Concepts Geospatial &amp; relational Databases </a:t>
            </a:r>
            <a:r>
              <a:rPr lang="en-US" dirty="0">
                <a:effectLst/>
                <a:latin typeface="Calibri" panose="020F0502020204030204" pitchFamily="34" charset="0"/>
                <a:ea typeface="Calibri" panose="020F0502020204030204" pitchFamily="34" charset="0"/>
                <a:cs typeface="Times New Roman" panose="02020603050405020304" pitchFamily="18" charset="0"/>
              </a:rPr>
              <a:t>and during week 2 - </a:t>
            </a:r>
            <a:r>
              <a:rPr lang="en-GB" dirty="0">
                <a:effectLst/>
                <a:latin typeface="Calibri" panose="020F0502020204030204" pitchFamily="34" charset="0"/>
                <a:ea typeface="Calibri" panose="020F0502020204030204" pitchFamily="34" charset="0"/>
                <a:cs typeface="Times New Roman" panose="02020603050405020304" pitchFamily="18" charset="0"/>
              </a:rPr>
              <a:t>CDMS ClimSoft v.4 Data Rescue and climate data analysis</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onsite trainings will also be provided in an online mode (with online support) during the next year to ensure that INMG-staff that attended the onsite course can continue to practise using the online resources provided and other (new or interested) staff can study the course content, also with local support from their peer staff that have attended the previous onsite training. Online resources eventually enriched with content based on experiences onsite event;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During onsite missions also follow up on ICT advisory services (back-to-back with other onsite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ep 6">
            <a:extLst>
              <a:ext uri="{FF2B5EF4-FFF2-40B4-BE49-F238E27FC236}">
                <a16:creationId xmlns:a16="http://schemas.microsoft.com/office/drawing/2014/main" id="{FD17F8F7-5857-F705-7D1D-4740CC98805A}"/>
              </a:ext>
            </a:extLst>
          </p:cNvPr>
          <p:cNvGrpSpPr/>
          <p:nvPr/>
        </p:nvGrpSpPr>
        <p:grpSpPr>
          <a:xfrm>
            <a:off x="391627" y="5890667"/>
            <a:ext cx="11271090" cy="849974"/>
            <a:chOff x="556384" y="5890667"/>
            <a:chExt cx="11271090" cy="849974"/>
          </a:xfrm>
        </p:grpSpPr>
        <p:pic>
          <p:nvPicPr>
            <p:cNvPr id="8" name="Picture 2">
              <a:extLst>
                <a:ext uri="{FF2B5EF4-FFF2-40B4-BE49-F238E27FC236}">
                  <a16:creationId xmlns:a16="http://schemas.microsoft.com/office/drawing/2014/main" id="{45390E84-9462-41B2-AB9A-3E82450B4B6D}"/>
                </a:ext>
              </a:extLst>
            </p:cNvPr>
            <p:cNvPicPr>
              <a:picLocks noChangeAspect="1"/>
            </p:cNvPicPr>
            <p:nvPr/>
          </p:nvPicPr>
          <p:blipFill>
            <a:blip r:embed="rId2"/>
            <a:stretch>
              <a:fillRect/>
            </a:stretch>
          </p:blipFill>
          <p:spPr>
            <a:xfrm>
              <a:off x="10940217" y="5951505"/>
              <a:ext cx="887257" cy="647176"/>
            </a:xfrm>
            <a:prstGeom prst="rect">
              <a:avLst/>
            </a:prstGeom>
          </p:spPr>
        </p:pic>
        <p:pic>
          <p:nvPicPr>
            <p:cNvPr id="9" name="Picture 2">
              <a:extLst>
                <a:ext uri="{FF2B5EF4-FFF2-40B4-BE49-F238E27FC236}">
                  <a16:creationId xmlns:a16="http://schemas.microsoft.com/office/drawing/2014/main" id="{4B266D0F-1435-1E63-6883-B37929D930AE}"/>
                </a:ext>
              </a:extLst>
            </p:cNvPr>
            <p:cNvPicPr>
              <a:picLocks noChangeAspect="1"/>
            </p:cNvPicPr>
            <p:nvPr/>
          </p:nvPicPr>
          <p:blipFill>
            <a:blip r:embed="rId3" cstate="print">
              <a:extLst>
                <a:ext uri="{28A0092B-C50C-407E-A947-70E740481C1C}">
                  <a14:useLocalDpi xmlns:a14="http://schemas.microsoft.com/office/drawing/2010/main" val="0"/>
                </a:ext>
              </a:extLst>
            </a:blip>
            <a:srcRect l="6834" t="20519" r="7763" b="21545"/>
            <a:stretch>
              <a:fillRect/>
            </a:stretch>
          </p:blipFill>
          <p:spPr>
            <a:xfrm>
              <a:off x="7409034" y="5977946"/>
              <a:ext cx="3285453" cy="647176"/>
            </a:xfrm>
            <a:prstGeom prst="rect">
              <a:avLst/>
            </a:prstGeom>
          </p:spPr>
        </p:pic>
        <p:grpSp>
          <p:nvGrpSpPr>
            <p:cNvPr id="10" name="Groep 9">
              <a:extLst>
                <a:ext uri="{FF2B5EF4-FFF2-40B4-BE49-F238E27FC236}">
                  <a16:creationId xmlns:a16="http://schemas.microsoft.com/office/drawing/2014/main" id="{D556FC35-D5AF-D75A-1B84-A26B78B24108}"/>
                </a:ext>
              </a:extLst>
            </p:cNvPr>
            <p:cNvGrpSpPr/>
            <p:nvPr/>
          </p:nvGrpSpPr>
          <p:grpSpPr>
            <a:xfrm>
              <a:off x="556384" y="6003017"/>
              <a:ext cx="2079359" cy="595664"/>
              <a:chOff x="4288514" y="209405"/>
              <a:chExt cx="2129648" cy="654124"/>
            </a:xfrm>
          </p:grpSpPr>
          <p:pic>
            <p:nvPicPr>
              <p:cNvPr id="14" name="Afbeelding 13">
                <a:extLst>
                  <a:ext uri="{FF2B5EF4-FFF2-40B4-BE49-F238E27FC236}">
                    <a16:creationId xmlns:a16="http://schemas.microsoft.com/office/drawing/2014/main" id="{680E9421-F6E9-6686-0029-71E3F504324F}"/>
                  </a:ext>
                </a:extLst>
              </p:cNvPr>
              <p:cNvPicPr>
                <a:picLocks noChangeAspect="1"/>
              </p:cNvPicPr>
              <p:nvPr/>
            </p:nvPicPr>
            <p:blipFill>
              <a:blip r:embed="rId4"/>
              <a:stretch>
                <a:fillRect/>
              </a:stretch>
            </p:blipFill>
            <p:spPr>
              <a:xfrm>
                <a:off x="4288514" y="234842"/>
                <a:ext cx="1478122" cy="628687"/>
              </a:xfrm>
              <a:prstGeom prst="rect">
                <a:avLst/>
              </a:prstGeom>
            </p:spPr>
          </p:pic>
          <p:pic>
            <p:nvPicPr>
              <p:cNvPr id="15" name="Afbeelding 14" descr="Afbeelding met Graphics, Kleurrijkheid, grafische vormgeving, cirkel&#10;&#10;Door AI gegenereerde inhoud is mogelijk onjuist.">
                <a:extLst>
                  <a:ext uri="{FF2B5EF4-FFF2-40B4-BE49-F238E27FC236}">
                    <a16:creationId xmlns:a16="http://schemas.microsoft.com/office/drawing/2014/main" id="{6671832E-1653-8410-4A79-DFCD69067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16" name="Rechte verbindingslijn 15">
                <a:extLst>
                  <a:ext uri="{FF2B5EF4-FFF2-40B4-BE49-F238E27FC236}">
                    <a16:creationId xmlns:a16="http://schemas.microsoft.com/office/drawing/2014/main" id="{76FD9763-A25D-E906-6A68-1EB7D06E2CC3}"/>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1" name="Picture 1">
              <a:extLst>
                <a:ext uri="{FF2B5EF4-FFF2-40B4-BE49-F238E27FC236}">
                  <a16:creationId xmlns:a16="http://schemas.microsoft.com/office/drawing/2014/main" id="{F60FB7E0-9C22-924A-E71E-EA0D979D93D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1473" y="5977946"/>
              <a:ext cx="648048" cy="654512"/>
            </a:xfrm>
            <a:prstGeom prst="rect">
              <a:avLst/>
            </a:prstGeom>
            <a:noFill/>
            <a:ln>
              <a:noFill/>
            </a:ln>
          </p:spPr>
        </p:pic>
        <p:pic>
          <p:nvPicPr>
            <p:cNvPr id="12" name="Picture 1" descr="The Consortium">
              <a:extLst>
                <a:ext uri="{FF2B5EF4-FFF2-40B4-BE49-F238E27FC236}">
                  <a16:creationId xmlns:a16="http://schemas.microsoft.com/office/drawing/2014/main" id="{41356BB7-C063-A510-2FF0-21CEA79A2F4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2162" y="5980947"/>
              <a:ext cx="1141900" cy="759694"/>
            </a:xfrm>
            <a:prstGeom prst="rect">
              <a:avLst/>
            </a:prstGeom>
            <a:noFill/>
            <a:ln>
              <a:noFill/>
            </a:ln>
          </p:spPr>
        </p:pic>
        <p:pic>
          <p:nvPicPr>
            <p:cNvPr id="13" name="Picture 2" descr="A logo for a institute&#10;&#10;Description automatically generated">
              <a:extLst>
                <a:ext uri="{FF2B5EF4-FFF2-40B4-BE49-F238E27FC236}">
                  <a16:creationId xmlns:a16="http://schemas.microsoft.com/office/drawing/2014/main" id="{F9C20115-E7A3-7D19-CBEE-247C249748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57739" y="5890667"/>
              <a:ext cx="2067618" cy="801493"/>
            </a:xfrm>
            <a:prstGeom prst="rect">
              <a:avLst/>
            </a:prstGeom>
            <a:noFill/>
            <a:ln>
              <a:noFill/>
            </a:ln>
          </p:spPr>
        </p:pic>
      </p:grpSp>
    </p:spTree>
    <p:extLst>
      <p:ext uri="{BB962C8B-B14F-4D97-AF65-F5344CB8AC3E}">
        <p14:creationId xmlns:p14="http://schemas.microsoft.com/office/powerpoint/2010/main" val="141221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261DF9-F136-194C-888A-295E95C14021}"/>
              </a:ext>
            </a:extLst>
          </p:cNvPr>
          <p:cNvGraphicFramePr>
            <a:graphicFrameLocks noGrp="1"/>
          </p:cNvGraphicFramePr>
          <p:nvPr>
            <p:extLst>
              <p:ext uri="{D42A27DB-BD31-4B8C-83A1-F6EECF244321}">
                <p14:modId xmlns:p14="http://schemas.microsoft.com/office/powerpoint/2010/main" val="2221229280"/>
              </p:ext>
            </p:extLst>
          </p:nvPr>
        </p:nvGraphicFramePr>
        <p:xfrm>
          <a:off x="-1" y="213083"/>
          <a:ext cx="12192001" cy="6527800"/>
        </p:xfrm>
        <a:graphic>
          <a:graphicData uri="http://schemas.openxmlformats.org/drawingml/2006/table">
            <a:tbl>
              <a:tblPr>
                <a:effectLst/>
                <a:tableStyleId>{5C22544A-7EE6-4342-B048-85BDC9FD1C3A}</a:tableStyleId>
              </a:tblPr>
              <a:tblGrid>
                <a:gridCol w="7240214">
                  <a:extLst>
                    <a:ext uri="{9D8B030D-6E8A-4147-A177-3AD203B41FA5}">
                      <a16:colId xmlns:a16="http://schemas.microsoft.com/office/drawing/2014/main" val="3706854953"/>
                    </a:ext>
                  </a:extLst>
                </a:gridCol>
                <a:gridCol w="4951787">
                  <a:extLst>
                    <a:ext uri="{9D8B030D-6E8A-4147-A177-3AD203B41FA5}">
                      <a16:colId xmlns:a16="http://schemas.microsoft.com/office/drawing/2014/main" val="655879346"/>
                    </a:ext>
                  </a:extLst>
                </a:gridCol>
              </a:tblGrid>
              <a:tr h="1179817">
                <a:tc gridSpan="2">
                  <a:txBody>
                    <a:bodyPr/>
                    <a:lstStyle/>
                    <a:p>
                      <a:pPr lvl="1"/>
                      <a:r>
                        <a:rPr lang="en-US" sz="3600" b="1" dirty="0">
                          <a:solidFill>
                            <a:srgbClr val="00B0F0"/>
                          </a:solidFill>
                          <a:latin typeface="Roboto" panose="02000000000000000000" pitchFamily="2" charset="0"/>
                          <a:ea typeface="Roboto" panose="02000000000000000000" pitchFamily="2" charset="0"/>
                        </a:rPr>
                        <a:t>Next steps (tentative dates)</a:t>
                      </a: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520555">
                <a:tc gridSpan="2">
                  <a:txBody>
                    <a:bodyPr/>
                    <a:lstStyle/>
                    <a:p>
                      <a:pPr marL="742950" marR="0" lvl="1"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2400">
                        <a:solidFill>
                          <a:schemeClr val="tx1"/>
                        </a:solidFill>
                        <a:latin typeface="Roboto" panose="02000000000000000000" pitchFamily="2" charset="0"/>
                        <a:ea typeface="Roboto" panose="02000000000000000000" pitchFamily="2" charset="0"/>
                      </a:endParaRPr>
                    </a:p>
                  </a:txBody>
                  <a:tcPr marR="36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marR="72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27428">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graphicFrame>
        <p:nvGraphicFramePr>
          <p:cNvPr id="7" name="Diagram 6">
            <a:extLst>
              <a:ext uri="{FF2B5EF4-FFF2-40B4-BE49-F238E27FC236}">
                <a16:creationId xmlns:a16="http://schemas.microsoft.com/office/drawing/2014/main" id="{D4DD1ECE-A401-2545-A182-FF0DFF99BB0B}"/>
              </a:ext>
            </a:extLst>
          </p:cNvPr>
          <p:cNvGraphicFramePr>
            <a:graphicFrameLocks noChangeAspect="1"/>
          </p:cNvGraphicFramePr>
          <p:nvPr>
            <p:extLst>
              <p:ext uri="{D42A27DB-BD31-4B8C-83A1-F6EECF244321}">
                <p14:modId xmlns:p14="http://schemas.microsoft.com/office/powerpoint/2010/main" val="3816022758"/>
              </p:ext>
            </p:extLst>
          </p:nvPr>
        </p:nvGraphicFramePr>
        <p:xfrm>
          <a:off x="170688" y="1473077"/>
          <a:ext cx="11899205" cy="460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a:extLst>
              <a:ext uri="{FF2B5EF4-FFF2-40B4-BE49-F238E27FC236}">
                <a16:creationId xmlns:a16="http://schemas.microsoft.com/office/drawing/2014/main" id="{6599A38D-91E9-D0E7-6E39-C562BCF3B74F}"/>
              </a:ext>
            </a:extLst>
          </p:cNvPr>
          <p:cNvPicPr>
            <a:picLocks noChangeAspect="1"/>
          </p:cNvPicPr>
          <p:nvPr/>
        </p:nvPicPr>
        <p:blipFill>
          <a:blip r:embed="rId8"/>
          <a:stretch>
            <a:fillRect/>
          </a:stretch>
        </p:blipFill>
        <p:spPr>
          <a:xfrm>
            <a:off x="7525876" y="3509839"/>
            <a:ext cx="463336" cy="463336"/>
          </a:xfrm>
          <a:prstGeom prst="rect">
            <a:avLst/>
          </a:prstGeom>
        </p:spPr>
      </p:pic>
      <p:grpSp>
        <p:nvGrpSpPr>
          <p:cNvPr id="11" name="Groep 10">
            <a:extLst>
              <a:ext uri="{FF2B5EF4-FFF2-40B4-BE49-F238E27FC236}">
                <a16:creationId xmlns:a16="http://schemas.microsoft.com/office/drawing/2014/main" id="{C3F0AAEE-3FC8-D83E-EC47-1D19E58C0EB4}"/>
              </a:ext>
            </a:extLst>
          </p:cNvPr>
          <p:cNvGrpSpPr/>
          <p:nvPr/>
        </p:nvGrpSpPr>
        <p:grpSpPr>
          <a:xfrm>
            <a:off x="7318170" y="4248024"/>
            <a:ext cx="3466725" cy="1869398"/>
            <a:chOff x="5135049" y="2760617"/>
            <a:chExt cx="3466725" cy="1869398"/>
          </a:xfrm>
        </p:grpSpPr>
        <p:sp>
          <p:nvSpPr>
            <p:cNvPr id="12" name="Rechthoek 11">
              <a:extLst>
                <a:ext uri="{FF2B5EF4-FFF2-40B4-BE49-F238E27FC236}">
                  <a16:creationId xmlns:a16="http://schemas.microsoft.com/office/drawing/2014/main" id="{70F13181-0306-CA3B-CF69-D92F5A285D79}"/>
                </a:ext>
              </a:extLst>
            </p:cNvPr>
            <p:cNvSpPr/>
            <p:nvPr/>
          </p:nvSpPr>
          <p:spPr>
            <a:xfrm>
              <a:off x="5135049" y="2760617"/>
              <a:ext cx="1054234" cy="18404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Tekstvak 12">
              <a:extLst>
                <a:ext uri="{FF2B5EF4-FFF2-40B4-BE49-F238E27FC236}">
                  <a16:creationId xmlns:a16="http://schemas.microsoft.com/office/drawing/2014/main" id="{AE9A46B6-44F8-0F45-95CF-4F699BDCC6A8}"/>
                </a:ext>
              </a:extLst>
            </p:cNvPr>
            <p:cNvSpPr txBox="1"/>
            <p:nvPr/>
          </p:nvSpPr>
          <p:spPr>
            <a:xfrm>
              <a:off x="7547540" y="2789604"/>
              <a:ext cx="1054234" cy="18404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6000" tIns="36000" rIns="36000" bIns="36000" numCol="1" spcCol="1270" anchor="t"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Q1 2029</a:t>
              </a:r>
            </a:p>
            <a:p>
              <a:pPr marL="0" lvl="0" indent="0" algn="ctr" defTabSz="466725">
                <a:lnSpc>
                  <a:spcPct val="90000"/>
                </a:lnSpc>
                <a:spcBef>
                  <a:spcPct val="0"/>
                </a:spcBef>
                <a:spcAft>
                  <a:spcPct val="35000"/>
                </a:spcAft>
                <a:buNone/>
              </a:pPr>
              <a: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Online advanced  training CDMS Concepts, geospatial and relational databases, data rescue and climate data analysis </a:t>
              </a:r>
            </a:p>
          </p:txBody>
        </p:sp>
      </p:grpSp>
      <p:grpSp>
        <p:nvGrpSpPr>
          <p:cNvPr id="15" name="Groep 14">
            <a:extLst>
              <a:ext uri="{FF2B5EF4-FFF2-40B4-BE49-F238E27FC236}">
                <a16:creationId xmlns:a16="http://schemas.microsoft.com/office/drawing/2014/main" id="{E80AC761-09E7-058D-FE76-7593A274722E}"/>
              </a:ext>
            </a:extLst>
          </p:cNvPr>
          <p:cNvGrpSpPr/>
          <p:nvPr/>
        </p:nvGrpSpPr>
        <p:grpSpPr>
          <a:xfrm>
            <a:off x="5125452" y="1458748"/>
            <a:ext cx="4269179" cy="2960852"/>
            <a:chOff x="4080046" y="-1026195"/>
            <a:chExt cx="3777622" cy="2890457"/>
          </a:xfrm>
        </p:grpSpPr>
        <p:sp>
          <p:nvSpPr>
            <p:cNvPr id="16" name="Rechthoek 15">
              <a:extLst>
                <a:ext uri="{FF2B5EF4-FFF2-40B4-BE49-F238E27FC236}">
                  <a16:creationId xmlns:a16="http://schemas.microsoft.com/office/drawing/2014/main" id="{DEA2A660-48DD-8DB3-B8F7-1F27BA6AB0A5}"/>
                </a:ext>
              </a:extLst>
            </p:cNvPr>
            <p:cNvSpPr/>
            <p:nvPr/>
          </p:nvSpPr>
          <p:spPr>
            <a:xfrm>
              <a:off x="4080046" y="23851"/>
              <a:ext cx="1054234" cy="18404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Tekstvak 16">
              <a:extLst>
                <a:ext uri="{FF2B5EF4-FFF2-40B4-BE49-F238E27FC236}">
                  <a16:creationId xmlns:a16="http://schemas.microsoft.com/office/drawing/2014/main" id="{3255C41D-2EBD-1F86-CEBD-347442A2D775}"/>
                </a:ext>
              </a:extLst>
            </p:cNvPr>
            <p:cNvSpPr txBox="1"/>
            <p:nvPr/>
          </p:nvSpPr>
          <p:spPr>
            <a:xfrm>
              <a:off x="6803434" y="-1026195"/>
              <a:ext cx="1054234" cy="18404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6000" tIns="36000" rIns="36000" bIns="36000" numCol="1" spcCol="1270" anchor="b" anchorCtr="0">
              <a:noAutofit/>
            </a:bodyPr>
            <a:lstStyle/>
            <a:p>
              <a:pPr marL="0" lvl="0" indent="0" algn="ctr" defTabSz="466725">
                <a:lnSpc>
                  <a:spcPct val="90000"/>
                </a:lnSpc>
                <a:spcBef>
                  <a:spcPct val="0"/>
                </a:spcBef>
                <a:spcAft>
                  <a:spcPct val="35000"/>
                </a:spcAft>
                <a:buNone/>
              </a:pPr>
              <a:r>
                <a:rPr lang="en-US" sz="1050" b="1"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Q4 - 202</a:t>
              </a:r>
              <a:r>
                <a:rPr lang="en-US" sz="105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8</a:t>
              </a:r>
              <a:b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br>
              <a:r>
                <a:rPr lang="en-US" sz="105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Onsite advanced training CDMS Concepts, geospatial and relational databases, data rescue and climate data analysis </a:t>
              </a:r>
            </a:p>
            <a:p>
              <a:pPr marL="0" lvl="0" indent="0" algn="ctr" defTabSz="466725">
                <a:lnSpc>
                  <a:spcPct val="90000"/>
                </a:lnSpc>
                <a:spcBef>
                  <a:spcPct val="0"/>
                </a:spcBef>
                <a:spcAft>
                  <a:spcPct val="35000"/>
                </a:spcAft>
                <a:buNone/>
              </a:pPr>
              <a:r>
                <a:rPr lang="en-US" sz="1050" i="0" kern="12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ICT advice</a:t>
              </a:r>
            </a:p>
          </p:txBody>
        </p:sp>
      </p:grpSp>
      <p:grpSp>
        <p:nvGrpSpPr>
          <p:cNvPr id="8" name="Groep 7">
            <a:extLst>
              <a:ext uri="{FF2B5EF4-FFF2-40B4-BE49-F238E27FC236}">
                <a16:creationId xmlns:a16="http://schemas.microsoft.com/office/drawing/2014/main" id="{9BE43FE3-2045-1408-E3B6-4D1405B8D1D7}"/>
              </a:ext>
            </a:extLst>
          </p:cNvPr>
          <p:cNvGrpSpPr/>
          <p:nvPr/>
        </p:nvGrpSpPr>
        <p:grpSpPr>
          <a:xfrm>
            <a:off x="351522" y="6008026"/>
            <a:ext cx="11271090" cy="849974"/>
            <a:chOff x="556384" y="5890667"/>
            <a:chExt cx="11271090" cy="849974"/>
          </a:xfrm>
        </p:grpSpPr>
        <p:pic>
          <p:nvPicPr>
            <p:cNvPr id="9" name="Picture 2">
              <a:extLst>
                <a:ext uri="{FF2B5EF4-FFF2-40B4-BE49-F238E27FC236}">
                  <a16:creationId xmlns:a16="http://schemas.microsoft.com/office/drawing/2014/main" id="{D15957E0-3659-DE2E-BE90-551AE68244C1}"/>
                </a:ext>
              </a:extLst>
            </p:cNvPr>
            <p:cNvPicPr>
              <a:picLocks noChangeAspect="1"/>
            </p:cNvPicPr>
            <p:nvPr/>
          </p:nvPicPr>
          <p:blipFill>
            <a:blip r:embed="rId9"/>
            <a:stretch>
              <a:fillRect/>
            </a:stretch>
          </p:blipFill>
          <p:spPr>
            <a:xfrm>
              <a:off x="10940217" y="5951505"/>
              <a:ext cx="887257" cy="647176"/>
            </a:xfrm>
            <a:prstGeom prst="rect">
              <a:avLst/>
            </a:prstGeom>
          </p:spPr>
        </p:pic>
        <p:pic>
          <p:nvPicPr>
            <p:cNvPr id="10" name="Picture 2">
              <a:extLst>
                <a:ext uri="{FF2B5EF4-FFF2-40B4-BE49-F238E27FC236}">
                  <a16:creationId xmlns:a16="http://schemas.microsoft.com/office/drawing/2014/main" id="{D49769DD-26F7-F4FA-0E2B-F2AF27F71E0B}"/>
                </a:ext>
              </a:extLst>
            </p:cNvPr>
            <p:cNvPicPr>
              <a:picLocks noChangeAspect="1"/>
            </p:cNvPicPr>
            <p:nvPr/>
          </p:nvPicPr>
          <p:blipFill>
            <a:blip r:embed="rId10" cstate="print">
              <a:extLst>
                <a:ext uri="{28A0092B-C50C-407E-A947-70E740481C1C}">
                  <a14:useLocalDpi xmlns:a14="http://schemas.microsoft.com/office/drawing/2010/main" val="0"/>
                </a:ext>
              </a:extLst>
            </a:blip>
            <a:srcRect l="6834" t="20519" r="7763" b="21545"/>
            <a:stretch>
              <a:fillRect/>
            </a:stretch>
          </p:blipFill>
          <p:spPr>
            <a:xfrm>
              <a:off x="7409034" y="5977946"/>
              <a:ext cx="3285453" cy="647176"/>
            </a:xfrm>
            <a:prstGeom prst="rect">
              <a:avLst/>
            </a:prstGeom>
          </p:spPr>
        </p:pic>
        <p:grpSp>
          <p:nvGrpSpPr>
            <p:cNvPr id="14" name="Groep 13">
              <a:extLst>
                <a:ext uri="{FF2B5EF4-FFF2-40B4-BE49-F238E27FC236}">
                  <a16:creationId xmlns:a16="http://schemas.microsoft.com/office/drawing/2014/main" id="{AC28703A-033D-589C-CCF4-0F9986A9EB2D}"/>
                </a:ext>
              </a:extLst>
            </p:cNvPr>
            <p:cNvGrpSpPr/>
            <p:nvPr/>
          </p:nvGrpSpPr>
          <p:grpSpPr>
            <a:xfrm>
              <a:off x="556384" y="6003017"/>
              <a:ext cx="2079359" cy="595664"/>
              <a:chOff x="4288514" y="209405"/>
              <a:chExt cx="2129648" cy="654124"/>
            </a:xfrm>
          </p:grpSpPr>
          <p:pic>
            <p:nvPicPr>
              <p:cNvPr id="21" name="Afbeelding 20">
                <a:extLst>
                  <a:ext uri="{FF2B5EF4-FFF2-40B4-BE49-F238E27FC236}">
                    <a16:creationId xmlns:a16="http://schemas.microsoft.com/office/drawing/2014/main" id="{BEA02B57-7067-1ACE-A4BE-4DFEF6A10837}"/>
                  </a:ext>
                </a:extLst>
              </p:cNvPr>
              <p:cNvPicPr>
                <a:picLocks noChangeAspect="1"/>
              </p:cNvPicPr>
              <p:nvPr/>
            </p:nvPicPr>
            <p:blipFill>
              <a:blip r:embed="rId11"/>
              <a:stretch>
                <a:fillRect/>
              </a:stretch>
            </p:blipFill>
            <p:spPr>
              <a:xfrm>
                <a:off x="4288514" y="234842"/>
                <a:ext cx="1478122" cy="628687"/>
              </a:xfrm>
              <a:prstGeom prst="rect">
                <a:avLst/>
              </a:prstGeom>
            </p:spPr>
          </p:pic>
          <p:pic>
            <p:nvPicPr>
              <p:cNvPr id="22" name="Afbeelding 21" descr="Afbeelding met Graphics, Kleurrijkheid, grafische vormgeving, cirkel&#10;&#10;Door AI gegenereerde inhoud is mogelijk onjuist.">
                <a:extLst>
                  <a:ext uri="{FF2B5EF4-FFF2-40B4-BE49-F238E27FC236}">
                    <a16:creationId xmlns:a16="http://schemas.microsoft.com/office/drawing/2014/main" id="{21D7B12C-3FB1-CFF6-0C26-57AF69E565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23" name="Rechte verbindingslijn 22">
                <a:extLst>
                  <a:ext uri="{FF2B5EF4-FFF2-40B4-BE49-F238E27FC236}">
                    <a16:creationId xmlns:a16="http://schemas.microsoft.com/office/drawing/2014/main" id="{03AD01AA-A932-EF1B-C309-2ED7B3D0BF2B}"/>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8" name="Picture 1">
              <a:extLst>
                <a:ext uri="{FF2B5EF4-FFF2-40B4-BE49-F238E27FC236}">
                  <a16:creationId xmlns:a16="http://schemas.microsoft.com/office/drawing/2014/main" id="{E4EA19DE-1941-C42F-93F2-D7CA3A267F8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81473" y="5977946"/>
              <a:ext cx="648048" cy="654512"/>
            </a:xfrm>
            <a:prstGeom prst="rect">
              <a:avLst/>
            </a:prstGeom>
            <a:noFill/>
            <a:ln>
              <a:noFill/>
            </a:ln>
          </p:spPr>
        </p:pic>
        <p:pic>
          <p:nvPicPr>
            <p:cNvPr id="19" name="Picture 1" descr="The Consortium">
              <a:extLst>
                <a:ext uri="{FF2B5EF4-FFF2-40B4-BE49-F238E27FC236}">
                  <a16:creationId xmlns:a16="http://schemas.microsoft.com/office/drawing/2014/main" id="{97A2EBA3-A4E3-087D-E906-4A77BFD5ECEB}"/>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32162" y="5980947"/>
              <a:ext cx="1141900" cy="759694"/>
            </a:xfrm>
            <a:prstGeom prst="rect">
              <a:avLst/>
            </a:prstGeom>
            <a:noFill/>
            <a:ln>
              <a:noFill/>
            </a:ln>
          </p:spPr>
        </p:pic>
        <p:pic>
          <p:nvPicPr>
            <p:cNvPr id="20" name="Picture 2" descr="A logo for a institute&#10;&#10;Description automatically generated">
              <a:extLst>
                <a:ext uri="{FF2B5EF4-FFF2-40B4-BE49-F238E27FC236}">
                  <a16:creationId xmlns:a16="http://schemas.microsoft.com/office/drawing/2014/main" id="{CB7CF851-7EF3-44C8-284A-350182CAB80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57739" y="5890667"/>
              <a:ext cx="2067618" cy="801493"/>
            </a:xfrm>
            <a:prstGeom prst="rect">
              <a:avLst/>
            </a:prstGeom>
            <a:noFill/>
            <a:ln>
              <a:noFill/>
            </a:ln>
          </p:spPr>
        </p:pic>
      </p:grpSp>
    </p:spTree>
    <p:extLst>
      <p:ext uri="{BB962C8B-B14F-4D97-AF65-F5344CB8AC3E}">
        <p14:creationId xmlns:p14="http://schemas.microsoft.com/office/powerpoint/2010/main" val="658390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BBDB-DE9E-21EA-7200-D037493CCED2}"/>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92B292-BEBB-F827-E286-82110CE5F459}"/>
              </a:ext>
            </a:extLst>
          </p:cNvPr>
          <p:cNvGraphicFramePr>
            <a:graphicFrameLocks noGrp="1"/>
          </p:cNvGraphicFramePr>
          <p:nvPr>
            <p:extLst>
              <p:ext uri="{D42A27DB-BD31-4B8C-83A1-F6EECF244321}">
                <p14:modId xmlns:p14="http://schemas.microsoft.com/office/powerpoint/2010/main" val="602216590"/>
              </p:ext>
            </p:extLst>
          </p:nvPr>
        </p:nvGraphicFramePr>
        <p:xfrm>
          <a:off x="0" y="330200"/>
          <a:ext cx="12192000" cy="6406585"/>
        </p:xfrm>
        <a:graphic>
          <a:graphicData uri="http://schemas.openxmlformats.org/drawingml/2006/table">
            <a:tbl>
              <a:tblPr>
                <a:effectLst/>
                <a:tableStyleId>{5C22544A-7EE6-4342-B048-85BDC9FD1C3A}</a:tableStyleId>
              </a:tblPr>
              <a:tblGrid>
                <a:gridCol w="8128000">
                  <a:extLst>
                    <a:ext uri="{9D8B030D-6E8A-4147-A177-3AD203B41FA5}">
                      <a16:colId xmlns:a16="http://schemas.microsoft.com/office/drawing/2014/main" val="1031637976"/>
                    </a:ext>
                  </a:extLst>
                </a:gridCol>
                <a:gridCol w="4064000">
                  <a:extLst>
                    <a:ext uri="{9D8B030D-6E8A-4147-A177-3AD203B41FA5}">
                      <a16:colId xmlns:a16="http://schemas.microsoft.com/office/drawing/2014/main" val="655879346"/>
                    </a:ext>
                  </a:extLst>
                </a:gridCol>
              </a:tblGrid>
              <a:tr h="1217109">
                <a:tc gridSpan="2">
                  <a:txBody>
                    <a:bodyPr/>
                    <a:lstStyle/>
                    <a:p>
                      <a:pPr lvl="1"/>
                      <a:r>
                        <a:rPr lang="en-US" sz="3600" b="1" dirty="0">
                          <a:solidFill>
                            <a:srgbClr val="00B0F0"/>
                          </a:solidFill>
                          <a:latin typeface="Roboto" panose="02000000000000000000" pitchFamily="2" charset="0"/>
                          <a:ea typeface="Roboto" panose="02000000000000000000" pitchFamily="2" charset="0"/>
                        </a:rPr>
                        <a:t>Ongoing work</a:t>
                      </a:r>
                      <a:endParaRPr lang="en-US" sz="3600" b="1" dirty="0">
                        <a:solidFill>
                          <a:srgbClr val="FF0000"/>
                        </a:solidFill>
                      </a:endParaRPr>
                    </a:p>
                  </a:txBody>
                  <a:tcPr anchor="ctr">
                    <a:lnL w="12700" cmpd="sng">
                      <a:noFill/>
                    </a:lnL>
                    <a:lnR w="12700" cmpd="sng">
                      <a:noFill/>
                    </a:lnR>
                    <a:lnT w="12700" cmpd="sng">
                      <a:noFill/>
                    </a:lnT>
                    <a:lnB w="12700" cap="flat" cmpd="sng" algn="ctr">
                      <a:solidFill>
                        <a:srgbClr val="00B0F0"/>
                      </a:solidFill>
                      <a:prstDash val="solid"/>
                      <a:round/>
                      <a:headEnd type="none" w="med" len="med"/>
                      <a:tailEnd type="none" w="med" len="med"/>
                    </a:lnB>
                    <a:noFill/>
                  </a:tcPr>
                </a:tc>
                <a:tc hMerge="1">
                  <a:txBody>
                    <a:bodyPr/>
                    <a:lstStyle/>
                    <a:p>
                      <a:endParaRPr lang="en-US">
                        <a:solidFill>
                          <a:schemeClr val="bg1"/>
                        </a:solidFill>
                      </a:endParaRP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412377598"/>
                  </a:ext>
                </a:extLst>
              </a:tr>
              <a:tr h="4335895">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EEF"/>
                        </a:solidFill>
                        <a:latin typeface="Roboto" panose="02000000000000000000" pitchFamily="2" charset="0"/>
                        <a:ea typeface="Roboto" panose="02000000000000000000" pitchFamily="2" charset="0"/>
                      </a:endParaRPr>
                    </a:p>
                  </a:txBody>
                  <a:tcPr marR="1800000" anchor="ctr">
                    <a:lnL w="12700" cmpd="sng">
                      <a:noFill/>
                    </a:lnL>
                    <a:lnR w="12700" cmpd="sng">
                      <a:noFill/>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558981"/>
                  </a:ext>
                </a:extLst>
              </a:tr>
              <a:tr h="853581">
                <a:tc>
                  <a:txBody>
                    <a:bodyPr/>
                    <a:lstStyle/>
                    <a:p>
                      <a:pPr lvl="1"/>
                      <a:endParaRPr lang="en-US" sz="1100"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tc>
                  <a:txBody>
                    <a:bodyPr/>
                    <a:lstStyle/>
                    <a:p>
                      <a:endParaRPr lang="en-US" dirty="0">
                        <a:solidFill>
                          <a:schemeClr val="tx1"/>
                        </a:solidFill>
                      </a:endParaRPr>
                    </a:p>
                  </a:txBody>
                  <a:tcPr>
                    <a:lnL w="12700" cmpd="sng">
                      <a:noFill/>
                    </a:lnL>
                    <a:lnR w="12700" cmpd="sng">
                      <a:noFill/>
                    </a:lnR>
                    <a:lnT w="12700" cap="flat" cmpd="sng" algn="ctr">
                      <a:solidFill>
                        <a:srgbClr val="00B0F0"/>
                      </a:solidFill>
                      <a:prstDash val="solid"/>
                      <a:round/>
                      <a:headEnd type="none" w="med" len="med"/>
                      <a:tailEnd type="none" w="med" len="med"/>
                    </a:lnT>
                    <a:lnB w="12700" cmpd="sng">
                      <a:noFill/>
                    </a:lnB>
                    <a:noFill/>
                  </a:tcPr>
                </a:tc>
                <a:extLst>
                  <a:ext uri="{0D108BD9-81ED-4DB2-BD59-A6C34878D82A}">
                    <a16:rowId xmlns:a16="http://schemas.microsoft.com/office/drawing/2014/main" val="3271212888"/>
                  </a:ext>
                </a:extLst>
              </a:tr>
            </a:tbl>
          </a:graphicData>
        </a:graphic>
      </p:graphicFrame>
      <p:pic>
        <p:nvPicPr>
          <p:cNvPr id="7" name="Picture 2">
            <a:extLst>
              <a:ext uri="{FF2B5EF4-FFF2-40B4-BE49-F238E27FC236}">
                <a16:creationId xmlns:a16="http://schemas.microsoft.com/office/drawing/2014/main" id="{7A6020AA-3734-DF5E-1C74-22B7E7C06F5F}"/>
              </a:ext>
            </a:extLst>
          </p:cNvPr>
          <p:cNvPicPr>
            <a:picLocks noChangeAspect="1"/>
          </p:cNvPicPr>
          <p:nvPr/>
        </p:nvPicPr>
        <p:blipFill>
          <a:blip r:embed="rId2"/>
          <a:stretch>
            <a:fillRect/>
          </a:stretch>
        </p:blipFill>
        <p:spPr>
          <a:xfrm>
            <a:off x="10775460" y="5951505"/>
            <a:ext cx="887257" cy="647176"/>
          </a:xfrm>
          <a:prstGeom prst="rect">
            <a:avLst/>
          </a:prstGeom>
        </p:spPr>
      </p:pic>
      <p:pic>
        <p:nvPicPr>
          <p:cNvPr id="8" name="Picture 2">
            <a:extLst>
              <a:ext uri="{FF2B5EF4-FFF2-40B4-BE49-F238E27FC236}">
                <a16:creationId xmlns:a16="http://schemas.microsoft.com/office/drawing/2014/main" id="{8F2D412C-AF1D-F73E-A3B3-569AC5C9ED01}"/>
              </a:ext>
            </a:extLst>
          </p:cNvPr>
          <p:cNvPicPr>
            <a:picLocks noChangeAspect="1"/>
          </p:cNvPicPr>
          <p:nvPr/>
        </p:nvPicPr>
        <p:blipFill>
          <a:blip r:embed="rId3" cstate="print">
            <a:extLst>
              <a:ext uri="{28A0092B-C50C-407E-A947-70E740481C1C}">
                <a14:useLocalDpi xmlns:a14="http://schemas.microsoft.com/office/drawing/2010/main" val="0"/>
              </a:ext>
            </a:extLst>
          </a:blip>
          <a:srcRect l="6834" t="20519" r="7763" b="21545"/>
          <a:stretch>
            <a:fillRect/>
          </a:stretch>
        </p:blipFill>
        <p:spPr>
          <a:xfrm>
            <a:off x="7244277" y="5977946"/>
            <a:ext cx="3285453" cy="647176"/>
          </a:xfrm>
          <a:prstGeom prst="rect">
            <a:avLst/>
          </a:prstGeom>
        </p:spPr>
      </p:pic>
      <p:grpSp>
        <p:nvGrpSpPr>
          <p:cNvPr id="9" name="Groep 8">
            <a:extLst>
              <a:ext uri="{FF2B5EF4-FFF2-40B4-BE49-F238E27FC236}">
                <a16:creationId xmlns:a16="http://schemas.microsoft.com/office/drawing/2014/main" id="{FE3FDDA3-6891-8AA4-22C5-DD1FC6520C9F}"/>
              </a:ext>
            </a:extLst>
          </p:cNvPr>
          <p:cNvGrpSpPr/>
          <p:nvPr/>
        </p:nvGrpSpPr>
        <p:grpSpPr>
          <a:xfrm>
            <a:off x="391627" y="6003017"/>
            <a:ext cx="2079359" cy="595664"/>
            <a:chOff x="4288514" y="209405"/>
            <a:chExt cx="2129648" cy="654124"/>
          </a:xfrm>
        </p:grpSpPr>
        <p:pic>
          <p:nvPicPr>
            <p:cNvPr id="14" name="Afbeelding 13">
              <a:extLst>
                <a:ext uri="{FF2B5EF4-FFF2-40B4-BE49-F238E27FC236}">
                  <a16:creationId xmlns:a16="http://schemas.microsoft.com/office/drawing/2014/main" id="{5F9B5DD5-5075-DE53-BE96-9997DD6CB0B7}"/>
                </a:ext>
              </a:extLst>
            </p:cNvPr>
            <p:cNvPicPr>
              <a:picLocks noChangeAspect="1"/>
            </p:cNvPicPr>
            <p:nvPr/>
          </p:nvPicPr>
          <p:blipFill>
            <a:blip r:embed="rId4"/>
            <a:stretch>
              <a:fillRect/>
            </a:stretch>
          </p:blipFill>
          <p:spPr>
            <a:xfrm>
              <a:off x="4288514" y="234842"/>
              <a:ext cx="1478122" cy="628687"/>
            </a:xfrm>
            <a:prstGeom prst="rect">
              <a:avLst/>
            </a:prstGeom>
          </p:spPr>
        </p:pic>
        <p:pic>
          <p:nvPicPr>
            <p:cNvPr id="15" name="Afbeelding 14" descr="Afbeelding met Graphics, Kleurrijkheid, grafische vormgeving, cirkel&#10;&#10;Door AI gegenereerde inhoud is mogelijk onjuist.">
              <a:extLst>
                <a:ext uri="{FF2B5EF4-FFF2-40B4-BE49-F238E27FC236}">
                  <a16:creationId xmlns:a16="http://schemas.microsoft.com/office/drawing/2014/main" id="{D146371F-CBAF-DCF0-F68F-D1FC311C3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659" y="209405"/>
              <a:ext cx="552503" cy="648129"/>
            </a:xfrm>
            <a:prstGeom prst="rect">
              <a:avLst/>
            </a:prstGeom>
          </p:spPr>
        </p:pic>
        <p:cxnSp>
          <p:nvCxnSpPr>
            <p:cNvPr id="16" name="Rechte verbindingslijn 15">
              <a:extLst>
                <a:ext uri="{FF2B5EF4-FFF2-40B4-BE49-F238E27FC236}">
                  <a16:creationId xmlns:a16="http://schemas.microsoft.com/office/drawing/2014/main" id="{13DAED64-C458-250B-5272-20BF729ACECD}"/>
                </a:ext>
              </a:extLst>
            </p:cNvPr>
            <p:cNvCxnSpPr>
              <a:cxnSpLocks/>
            </p:cNvCxnSpPr>
            <p:nvPr/>
          </p:nvCxnSpPr>
          <p:spPr>
            <a:xfrm>
              <a:off x="5822783" y="242863"/>
              <a:ext cx="0" cy="597256"/>
            </a:xfrm>
            <a:prstGeom prst="line">
              <a:avLst/>
            </a:prstGeom>
            <a:ln w="31750">
              <a:solidFill>
                <a:srgbClr val="009242"/>
              </a:solidFill>
            </a:ln>
          </p:spPr>
          <p:style>
            <a:lnRef idx="2">
              <a:schemeClr val="accent1"/>
            </a:lnRef>
            <a:fillRef idx="0">
              <a:schemeClr val="accent1"/>
            </a:fillRef>
            <a:effectRef idx="1">
              <a:schemeClr val="accent1"/>
            </a:effectRef>
            <a:fontRef idx="minor">
              <a:schemeClr val="tx1"/>
            </a:fontRef>
          </p:style>
        </p:cxnSp>
      </p:grpSp>
      <p:pic>
        <p:nvPicPr>
          <p:cNvPr id="11" name="Picture 1">
            <a:extLst>
              <a:ext uri="{FF2B5EF4-FFF2-40B4-BE49-F238E27FC236}">
                <a16:creationId xmlns:a16="http://schemas.microsoft.com/office/drawing/2014/main" id="{61DA9958-5D3F-5DFF-C5EE-F2C23025743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6716" y="5977946"/>
            <a:ext cx="648048" cy="654512"/>
          </a:xfrm>
          <a:prstGeom prst="rect">
            <a:avLst/>
          </a:prstGeom>
          <a:noFill/>
          <a:ln>
            <a:noFill/>
          </a:ln>
        </p:spPr>
      </p:pic>
      <p:pic>
        <p:nvPicPr>
          <p:cNvPr id="12" name="Picture 1" descr="The Consortium">
            <a:extLst>
              <a:ext uri="{FF2B5EF4-FFF2-40B4-BE49-F238E27FC236}">
                <a16:creationId xmlns:a16="http://schemas.microsoft.com/office/drawing/2014/main" id="{49FB4520-9D67-5589-E659-850DDF9E1D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7405" y="5980947"/>
            <a:ext cx="1141900" cy="759694"/>
          </a:xfrm>
          <a:prstGeom prst="rect">
            <a:avLst/>
          </a:prstGeom>
          <a:noFill/>
          <a:ln>
            <a:noFill/>
          </a:ln>
        </p:spPr>
      </p:pic>
      <p:pic>
        <p:nvPicPr>
          <p:cNvPr id="13" name="Picture 2" descr="A logo for a institute&#10;&#10;Description automatically generated">
            <a:extLst>
              <a:ext uri="{FF2B5EF4-FFF2-40B4-BE49-F238E27FC236}">
                <a16:creationId xmlns:a16="http://schemas.microsoft.com/office/drawing/2014/main" id="{10C19A96-E969-E8D9-02D6-EC696C81071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92982" y="5890667"/>
            <a:ext cx="2067618" cy="801493"/>
          </a:xfrm>
          <a:prstGeom prst="rect">
            <a:avLst/>
          </a:prstGeom>
          <a:noFill/>
          <a:ln>
            <a:noFill/>
          </a:ln>
        </p:spPr>
      </p:pic>
      <p:sp>
        <p:nvSpPr>
          <p:cNvPr id="2" name="Tekstvak 1">
            <a:extLst>
              <a:ext uri="{FF2B5EF4-FFF2-40B4-BE49-F238E27FC236}">
                <a16:creationId xmlns:a16="http://schemas.microsoft.com/office/drawing/2014/main" id="{1A567C00-0D6D-8185-67D0-708D8CA9A7B5}"/>
              </a:ext>
            </a:extLst>
          </p:cNvPr>
          <p:cNvSpPr txBox="1"/>
          <p:nvPr/>
        </p:nvSpPr>
        <p:spPr>
          <a:xfrm>
            <a:off x="176463" y="1542323"/>
            <a:ext cx="8470232" cy="461665"/>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1800"/>
              </a:spcAft>
              <a:buClrTx/>
              <a:buSzTx/>
              <a:buFont typeface="System Font Regular"/>
              <a:buChar char="→"/>
              <a:tabLst/>
              <a:defRPr/>
            </a:pPr>
            <a:r>
              <a:rPr lang="en-US" sz="2400" b="0" dirty="0">
                <a:solidFill>
                  <a:schemeClr val="tx1"/>
                </a:solidFill>
                <a:latin typeface="Roboto" panose="02000000000000000000" pitchFamily="2" charset="0"/>
                <a:ea typeface="Roboto" panose="02000000000000000000" pitchFamily="2" charset="0"/>
              </a:rPr>
              <a:t>Setup of WIS2BOX node</a:t>
            </a:r>
          </a:p>
        </p:txBody>
      </p:sp>
      <p:pic>
        <p:nvPicPr>
          <p:cNvPr id="5" name="Afbeelding 4">
            <a:extLst>
              <a:ext uri="{FF2B5EF4-FFF2-40B4-BE49-F238E27FC236}">
                <a16:creationId xmlns:a16="http://schemas.microsoft.com/office/drawing/2014/main" id="{7C6FD36E-EF5A-B91A-2B95-C54C2C924F29}"/>
              </a:ext>
            </a:extLst>
          </p:cNvPr>
          <p:cNvPicPr>
            <a:picLocks noChangeAspect="1"/>
          </p:cNvPicPr>
          <p:nvPr/>
        </p:nvPicPr>
        <p:blipFill>
          <a:blip r:embed="rId9"/>
          <a:stretch>
            <a:fillRect/>
          </a:stretch>
        </p:blipFill>
        <p:spPr>
          <a:xfrm>
            <a:off x="0" y="2048613"/>
            <a:ext cx="12077231" cy="3146608"/>
          </a:xfrm>
          <a:prstGeom prst="rect">
            <a:avLst/>
          </a:prstGeom>
        </p:spPr>
      </p:pic>
      <p:pic>
        <p:nvPicPr>
          <p:cNvPr id="17" name="Afbeelding 16">
            <a:extLst>
              <a:ext uri="{FF2B5EF4-FFF2-40B4-BE49-F238E27FC236}">
                <a16:creationId xmlns:a16="http://schemas.microsoft.com/office/drawing/2014/main" id="{E0A78AF6-DC3E-1C46-CCB8-23B71FA4B2E1}"/>
              </a:ext>
            </a:extLst>
          </p:cNvPr>
          <p:cNvPicPr>
            <a:picLocks noChangeAspect="1"/>
          </p:cNvPicPr>
          <p:nvPr/>
        </p:nvPicPr>
        <p:blipFill>
          <a:blip r:embed="rId10"/>
          <a:stretch>
            <a:fillRect/>
          </a:stretch>
        </p:blipFill>
        <p:spPr>
          <a:xfrm>
            <a:off x="8998362" y="4237580"/>
            <a:ext cx="3136252" cy="1602262"/>
          </a:xfrm>
          <a:prstGeom prst="rect">
            <a:avLst/>
          </a:prstGeom>
        </p:spPr>
      </p:pic>
      <p:sp>
        <p:nvSpPr>
          <p:cNvPr id="18" name="Rechthoek 17">
            <a:extLst>
              <a:ext uri="{FF2B5EF4-FFF2-40B4-BE49-F238E27FC236}">
                <a16:creationId xmlns:a16="http://schemas.microsoft.com/office/drawing/2014/main" id="{AC1E0ED3-1DD7-B6E0-0D15-E7B906377312}"/>
              </a:ext>
            </a:extLst>
          </p:cNvPr>
          <p:cNvSpPr/>
          <p:nvPr/>
        </p:nvSpPr>
        <p:spPr>
          <a:xfrm>
            <a:off x="8998362" y="4251120"/>
            <a:ext cx="3136252" cy="16022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652669"/>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19F519AFC9644FB8D3D4B9DB76C27E" ma:contentTypeVersion="18" ma:contentTypeDescription="Create a new document." ma:contentTypeScope="" ma:versionID="cb5d1a047720023ffb25918ebc91e679">
  <xsd:schema xmlns:xsd="http://www.w3.org/2001/XMLSchema" xmlns:xs="http://www.w3.org/2001/XMLSchema" xmlns:p="http://schemas.microsoft.com/office/2006/metadata/properties" xmlns:ns2="cfc03cda-bc36-4859-b431-cc9043cb4594" xmlns:ns3="4774538e-7891-43b6-a84b-740af6ca28fe" xmlns:ns4="985ec44e-1bab-4c0b-9df0-6ba128686fc9" targetNamespace="http://schemas.microsoft.com/office/2006/metadata/properties" ma:root="true" ma:fieldsID="bbe059091249ba52cdcf89f5816e8fd8" ns2:_="" ns3:_="" ns4:_="">
    <xsd:import namespace="cfc03cda-bc36-4859-b431-cc9043cb4594"/>
    <xsd:import namespace="4774538e-7891-43b6-a84b-740af6ca28fe"/>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c03cda-bc36-4859-b431-cc9043cb45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74538e-7891-43b6-a84b-740af6ca28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c584381-e1c8-4f52-b691-c7ee9b532096}" ma:internalName="TaxCatchAll" ma:showField="CatchAllData" ma:web="4774538e-7891-43b6-a84b-740af6ca2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cfc03cda-bc36-4859-b431-cc9043cb45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488A2D-7641-4174-99F4-435221FF07CE}">
  <ds:schemaRefs>
    <ds:schemaRef ds:uri="http://schemas.microsoft.com/sharepoint/v3/contenttype/forms"/>
  </ds:schemaRefs>
</ds:datastoreItem>
</file>

<file path=customXml/itemProps2.xml><?xml version="1.0" encoding="utf-8"?>
<ds:datastoreItem xmlns:ds="http://schemas.openxmlformats.org/officeDocument/2006/customXml" ds:itemID="{BD7B836D-F267-4ACF-96ED-0C51CCEFDE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c03cda-bc36-4859-b431-cc9043cb4594"/>
    <ds:schemaRef ds:uri="4774538e-7891-43b6-a84b-740af6ca28fe"/>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A096F5-EC3D-4F49-B274-1B56D77489BD}">
  <ds:schemaRef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elements/1.1/"/>
    <ds:schemaRef ds:uri="http://purl.org/dc/terms/"/>
    <ds:schemaRef ds:uri="985ec44e-1bab-4c0b-9df0-6ba128686fc9"/>
    <ds:schemaRef ds:uri="cfc03cda-bc36-4859-b431-cc9043cb4594"/>
    <ds:schemaRef ds:uri="4774538e-7891-43b6-a84b-740af6ca28f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10494</TotalTime>
  <Words>912</Words>
  <Application>Microsoft Office PowerPoint</Application>
  <PresentationFormat>Breedbeeld</PresentationFormat>
  <Paragraphs>119</Paragraphs>
  <Slides>13</Slides>
  <Notes>7</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13</vt:i4>
      </vt:variant>
    </vt:vector>
  </HeadingPairs>
  <TitlesOfParts>
    <vt:vector size="24" baseType="lpstr">
      <vt:lpstr>Aptos</vt:lpstr>
      <vt:lpstr>Aptos Display</vt:lpstr>
      <vt:lpstr>Arial</vt:lpstr>
      <vt:lpstr>Britannic Bold</vt:lpstr>
      <vt:lpstr>Calibri</vt:lpstr>
      <vt:lpstr>Inter</vt:lpstr>
      <vt:lpstr>Roboto</vt:lpstr>
      <vt:lpstr>Roboto Regular</vt:lpstr>
      <vt:lpstr>Symbol</vt:lpstr>
      <vt:lpstr>System Font Regular</vt:lpstr>
      <vt:lpstr>Тема Office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Ayda Maria Villalobos Castro</dc:creator>
  <cp:lastModifiedBy>Maathuis, Ben (UT-ITC)</cp:lastModifiedBy>
  <cp:revision>57</cp:revision>
  <dcterms:created xsi:type="dcterms:W3CDTF">2024-04-18T10:57:52Z</dcterms:created>
  <dcterms:modified xsi:type="dcterms:W3CDTF">2025-03-20T20:46:13Z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0x0101000719F519AFC9644FB8D3D4B9DB76C27E</vt:lpwstr>
  </property>
  <property fmtid="{D5CDD505-2E9C-101B-9397-08002B2CF9AE}" pid="3" name="MediaServiceImageTags">
    <vt:lpwstr/>
  </property>
</Properties>
</file>