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82" r:id="rId5"/>
    <p:sldId id="300" r:id="rId6"/>
    <p:sldId id="347" r:id="rId7"/>
    <p:sldId id="368" r:id="rId8"/>
    <p:sldId id="384" r:id="rId9"/>
    <p:sldId id="391" r:id="rId10"/>
    <p:sldId id="386" r:id="rId11"/>
    <p:sldId id="388" r:id="rId12"/>
    <p:sldId id="387" r:id="rId13"/>
    <p:sldId id="390" r:id="rId14"/>
    <p:sldId id="389" r:id="rId15"/>
    <p:sldId id="394" r:id="rId16"/>
    <p:sldId id="392" r:id="rId17"/>
    <p:sldId id="393" r:id="rId18"/>
    <p:sldId id="383" r:id="rId19"/>
    <p:sldId id="26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C19C39-1B90-73B0-B010-DD77F9CD482E}" name="UNEP CEW&amp;CB" initials="UC" userId="UNEP CEW&amp;CB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5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4FDB6-8E8E-405F-B7AE-D9848231BABB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A5136-5727-4A73-AB47-56BD7CAD4A5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1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26B78-950D-0B45-B694-D406D7D4BE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26B78-950D-0B45-B694-D406D7D4BE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8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26B78-950D-0B45-B694-D406D7D4BE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2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12" Type="http://schemas.openxmlformats.org/officeDocument/2006/relationships/image" Target="../media/image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7.jpeg"/><Relationship Id="rId5" Type="http://schemas.openxmlformats.org/officeDocument/2006/relationships/image" Target="../media/image34.png"/><Relationship Id="rId10" Type="http://schemas.openxmlformats.org/officeDocument/2006/relationships/image" Target="../media/image12.jpeg"/><Relationship Id="rId4" Type="http://schemas.openxmlformats.org/officeDocument/2006/relationships/image" Target="../media/image33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12" Type="http://schemas.openxmlformats.org/officeDocument/2006/relationships/image" Target="../media/image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7.jpeg"/><Relationship Id="rId5" Type="http://schemas.openxmlformats.org/officeDocument/2006/relationships/hyperlink" Target="http://rsgportal.itc.utwente.nl/gfs/" TargetMode="External"/><Relationship Id="rId10" Type="http://schemas.openxmlformats.org/officeDocument/2006/relationships/image" Target="../media/image12.jpeg"/><Relationship Id="rId4" Type="http://schemas.openxmlformats.org/officeDocument/2006/relationships/image" Target="../media/image37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1.png"/><Relationship Id="rId7" Type="http://schemas.openxmlformats.org/officeDocument/2006/relationships/image" Target="../media/image7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1.png"/><Relationship Id="rId7" Type="http://schemas.openxmlformats.org/officeDocument/2006/relationships/image" Target="../media/image7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1.png"/><Relationship Id="rId7" Type="http://schemas.openxmlformats.org/officeDocument/2006/relationships/image" Target="../media/image7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1.png"/><Relationship Id="rId7" Type="http://schemas.openxmlformats.org/officeDocument/2006/relationships/image" Target="../media/image7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8.jpeg"/><Relationship Id="rId4" Type="http://schemas.openxmlformats.org/officeDocument/2006/relationships/image" Target="../media/image10.emf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.jpeg"/><Relationship Id="rId5" Type="http://schemas.openxmlformats.org/officeDocument/2006/relationships/image" Target="../media/image10.emf"/><Relationship Id="rId10" Type="http://schemas.openxmlformats.org/officeDocument/2006/relationships/image" Target="../media/image7.jpeg"/><Relationship Id="rId4" Type="http://schemas.openxmlformats.org/officeDocument/2006/relationships/hyperlink" Target="https://data.europa.eu/en/dataeuropa-academy/what-open-data" TargetMode="Externa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.jpeg"/><Relationship Id="rId5" Type="http://schemas.openxmlformats.org/officeDocument/2006/relationships/image" Target="../media/image10.emf"/><Relationship Id="rId10" Type="http://schemas.openxmlformats.org/officeDocument/2006/relationships/image" Target="../media/image7.jpeg"/><Relationship Id="rId4" Type="http://schemas.openxmlformats.org/officeDocument/2006/relationships/image" Target="../media/image15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.jpeg"/><Relationship Id="rId5" Type="http://schemas.openxmlformats.org/officeDocument/2006/relationships/image" Target="../media/image10.emf"/><Relationship Id="rId10" Type="http://schemas.openxmlformats.org/officeDocument/2006/relationships/image" Target="../media/image7.jpeg"/><Relationship Id="rId4" Type="http://schemas.openxmlformats.org/officeDocument/2006/relationships/image" Target="../media/image18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gif"/><Relationship Id="rId7" Type="http://schemas.openxmlformats.org/officeDocument/2006/relationships/image" Target="../media/image11.png"/><Relationship Id="rId12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7.jpeg"/><Relationship Id="rId5" Type="http://schemas.openxmlformats.org/officeDocument/2006/relationships/hyperlink" Target="https://navigator.eumetsat.int/" TargetMode="External"/><Relationship Id="rId10" Type="http://schemas.openxmlformats.org/officeDocument/2006/relationships/image" Target="../media/image12.jpe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.jpeg"/><Relationship Id="rId5" Type="http://schemas.openxmlformats.org/officeDocument/2006/relationships/image" Target="../media/image10.emf"/><Relationship Id="rId10" Type="http://schemas.openxmlformats.org/officeDocument/2006/relationships/image" Target="../media/image7.jpeg"/><Relationship Id="rId4" Type="http://schemas.openxmlformats.org/officeDocument/2006/relationships/image" Target="../media/image24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dataspace.copernicus.eu/" TargetMode="External"/><Relationship Id="rId18" Type="http://schemas.openxmlformats.org/officeDocument/2006/relationships/hyperlink" Target="https://wapor.apps.fao.org/sign-in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12" Type="http://schemas.openxmlformats.org/officeDocument/2006/relationships/image" Target="../media/image8.jpeg"/><Relationship Id="rId17" Type="http://schemas.openxmlformats.org/officeDocument/2006/relationships/hyperlink" Target="https://land.copernicus.eu/en" TargetMode="External"/><Relationship Id="rId2" Type="http://schemas.openxmlformats.org/officeDocument/2006/relationships/image" Target="../media/image25.png"/><Relationship Id="rId16" Type="http://schemas.openxmlformats.org/officeDocument/2006/relationships/hyperlink" Target="https://cds.climate.copernicu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7.jpeg"/><Relationship Id="rId5" Type="http://schemas.openxmlformats.org/officeDocument/2006/relationships/hyperlink" Target="https://aai.egi.eu/registry/" TargetMode="External"/><Relationship Id="rId15" Type="http://schemas.openxmlformats.org/officeDocument/2006/relationships/hyperlink" Target="https://code.earthengine.google.com/" TargetMode="External"/><Relationship Id="rId10" Type="http://schemas.openxmlformats.org/officeDocument/2006/relationships/image" Target="../media/image12.jpeg"/><Relationship Id="rId19" Type="http://schemas.openxmlformats.org/officeDocument/2006/relationships/hyperlink" Target="https://terrascope.be/en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hyperlink" Target="https://wekeo.copernicus.eu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.jpeg"/><Relationship Id="rId5" Type="http://schemas.openxmlformats.org/officeDocument/2006/relationships/image" Target="../media/image10.emf"/><Relationship Id="rId10" Type="http://schemas.openxmlformats.org/officeDocument/2006/relationships/image" Target="../media/image7.jpeg"/><Relationship Id="rId4" Type="http://schemas.openxmlformats.org/officeDocument/2006/relationships/image" Target="../media/image30.pn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water, hemel, boom&#10;&#10;Door AI gegenereerde inhoud is mogelijk onjuist.">
            <a:extLst>
              <a:ext uri="{FF2B5EF4-FFF2-40B4-BE49-F238E27FC236}">
                <a16:creationId xmlns:a16="http://schemas.microsoft.com/office/drawing/2014/main" id="{0559EC93-7520-708F-B23C-11F4046E6C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5" b="13778"/>
          <a:stretch/>
        </p:blipFill>
        <p:spPr>
          <a:xfrm>
            <a:off x="0" y="-75252"/>
            <a:ext cx="12189746" cy="691775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09A6B2-A937-9B4D-A91B-21EDFEAE85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930696"/>
              </p:ext>
            </p:extLst>
          </p:nvPr>
        </p:nvGraphicFramePr>
        <p:xfrm>
          <a:off x="673100" y="1650594"/>
          <a:ext cx="10845800" cy="4483562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063752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2806700">
                <a:tc gridSpan="2">
                  <a:txBody>
                    <a:bodyPr/>
                    <a:lstStyle/>
                    <a:p>
                      <a:endParaRPr lang="en-GB" sz="4000" b="1" kern="12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endParaRPr lang="en-GB" sz="4000" b="1" kern="12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r>
                        <a:rPr lang="en-GB" sz="4000" b="1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Applications of Open Satellite Data for weather and climate monitoring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107996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Dr. Ben Maathuis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Dept. of Water Resources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University of Twente – Faculty ITC</a:t>
                      </a:r>
                      <a:endParaRPr lang="en-US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Roboto"/>
                          <a:ea typeface="Roboto"/>
                          <a:cs typeface="Roboto"/>
                        </a:rPr>
                        <a:t>26-March-2025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grpSp>
        <p:nvGrpSpPr>
          <p:cNvPr id="3" name="Groep 2">
            <a:extLst>
              <a:ext uri="{FF2B5EF4-FFF2-40B4-BE49-F238E27FC236}">
                <a16:creationId xmlns:a16="http://schemas.microsoft.com/office/drawing/2014/main" id="{4D021271-0EE1-9234-BE1D-0427CC760A42}"/>
              </a:ext>
            </a:extLst>
          </p:cNvPr>
          <p:cNvGrpSpPr/>
          <p:nvPr/>
        </p:nvGrpSpPr>
        <p:grpSpPr>
          <a:xfrm>
            <a:off x="304447" y="113487"/>
            <a:ext cx="11700985" cy="828759"/>
            <a:chOff x="152047" y="110635"/>
            <a:chExt cx="11700985" cy="828759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8AF2FBB5-0EEF-563F-7603-82FFD5117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6828" y="110635"/>
              <a:ext cx="1136204" cy="828759"/>
            </a:xfrm>
            <a:prstGeom prst="rect">
              <a:avLst/>
            </a:prstGeom>
          </p:spPr>
        </p:pic>
        <p:pic>
          <p:nvPicPr>
            <p:cNvPr id="10" name="Рисунок 7">
              <a:extLst>
                <a:ext uri="{FF2B5EF4-FFF2-40B4-BE49-F238E27FC236}">
                  <a16:creationId xmlns:a16="http://schemas.microsoft.com/office/drawing/2014/main" id="{CF2451C0-A450-71B1-48B0-63C56481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7521" y="154263"/>
              <a:ext cx="3902642" cy="741502"/>
            </a:xfrm>
            <a:prstGeom prst="rect">
              <a:avLst/>
            </a:prstGeom>
          </p:spPr>
        </p:pic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A7A040BA-03A4-8096-5ED7-7EA57685502D}"/>
                </a:ext>
              </a:extLst>
            </p:cNvPr>
            <p:cNvGrpSpPr/>
            <p:nvPr/>
          </p:nvGrpSpPr>
          <p:grpSpPr>
            <a:xfrm>
              <a:off x="152047" y="197952"/>
              <a:ext cx="2129648" cy="654124"/>
              <a:chOff x="4288514" y="209405"/>
              <a:chExt cx="2129648" cy="654124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AB47748-986E-B56F-5430-051A795D1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17" name="Afbeelding 16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7F76DC85-5C72-3F8C-B820-67F08A1E9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E1DCA9F1-371A-AA39-F64C-5A7AD2D58B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D1971B70-F209-DC6F-153E-D0E5E151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861" y="150084"/>
              <a:ext cx="704959" cy="711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" descr="The Consortium">
              <a:extLst>
                <a:ext uri="{FF2B5EF4-FFF2-40B4-BE49-F238E27FC236}">
                  <a16:creationId xmlns:a16="http://schemas.microsoft.com/office/drawing/2014/main" id="{F553AB2F-DEE7-C744-767E-69DE90A45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585" y="120921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39046C2D-5CE4-1163-67D6-4E7D67E1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966" y="110635"/>
              <a:ext cx="1959790" cy="75969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56766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B6B06-A713-4024-5D0F-378E26BB3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CAF408-23F3-81AB-77CA-A27B67312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395552"/>
              </p:ext>
            </p:extLst>
          </p:nvPr>
        </p:nvGraphicFramePr>
        <p:xfrm>
          <a:off x="0" y="330200"/>
          <a:ext cx="12192000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Cloud Services: EUMETSAT – Web Coverage Server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B26CA312-48AA-DC05-7A72-B23F6B9D92E2}"/>
              </a:ext>
            </a:extLst>
          </p:cNvPr>
          <p:cNvSpPr txBox="1"/>
          <p:nvPr/>
        </p:nvSpPr>
        <p:spPr>
          <a:xfrm>
            <a:off x="176462" y="1579917"/>
            <a:ext cx="11405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System Font Regular"/>
              <a:buChar char="→"/>
              <a:tabLst/>
              <a:defRPr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API access to products derived from near real time satellite observations 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957D446-5324-12B9-EA09-52F805A2E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59" y="2041582"/>
            <a:ext cx="3525253" cy="316937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4A51FA2-78A3-0D80-150F-14E4D8A349D8}"/>
              </a:ext>
            </a:extLst>
          </p:cNvPr>
          <p:cNvSpPr txBox="1"/>
          <p:nvPr/>
        </p:nvSpPr>
        <p:spPr>
          <a:xfrm>
            <a:off x="610488" y="5210961"/>
            <a:ext cx="2500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SENTINEL 3ab-SLSTR CHL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8D49EBC-C7F4-D25D-E550-014AA68AF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594" y="2066183"/>
            <a:ext cx="3450131" cy="3115848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5C36CBF-EE91-33AE-4FFA-EF0D088CE772}"/>
              </a:ext>
            </a:extLst>
          </p:cNvPr>
          <p:cNvSpPr txBox="1"/>
          <p:nvPr/>
        </p:nvSpPr>
        <p:spPr>
          <a:xfrm>
            <a:off x="4065421" y="5182031"/>
            <a:ext cx="2434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SENTINEL 3ab-SLSTR SST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1CE5772-62FA-9C5F-3D5B-39324D1F1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296" y="1962892"/>
            <a:ext cx="4122216" cy="333175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94AADCC-EAB0-1B25-5E1F-363CF0A46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712" y="3620717"/>
            <a:ext cx="2624288" cy="1928798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A13269EB-B6EA-C424-D2FB-6706450804A3}"/>
              </a:ext>
            </a:extLst>
          </p:cNvPr>
          <p:cNvSpPr txBox="1"/>
          <p:nvPr/>
        </p:nvSpPr>
        <p:spPr>
          <a:xfrm>
            <a:off x="7620975" y="5182031"/>
            <a:ext cx="1588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METOP – Ocean</a:t>
            </a:r>
          </a:p>
          <a:p>
            <a:r>
              <a:rPr lang="en-US" sz="1600" dirty="0"/>
              <a:t>Vector Winds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4D9F220B-15C6-990A-BC41-AED393401A72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0E6A3E4-FAD9-17BA-1DA6-8E8FD9171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9EE8EB4-333E-D3BB-5EB9-57AB4EDAE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76850B1E-11F1-92A8-A3D5-4301C6819ABB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DA490D4A-C19B-8505-8282-C4F2B09CC8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27" name="Afbeelding 26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F067FA4E-80E3-CF08-CB04-285741646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DC31AEF8-F729-1657-9C86-53CE5711CA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1">
              <a:extLst>
                <a:ext uri="{FF2B5EF4-FFF2-40B4-BE49-F238E27FC236}">
                  <a16:creationId xmlns:a16="http://schemas.microsoft.com/office/drawing/2014/main" id="{586C05ED-AF69-39EA-17CA-3B0C90F4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1" descr="The Consortium">
              <a:extLst>
                <a:ext uri="{FF2B5EF4-FFF2-40B4-BE49-F238E27FC236}">
                  <a16:creationId xmlns:a16="http://schemas.microsoft.com/office/drawing/2014/main" id="{44FE0584-2A69-0D54-34E6-6379C7181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B5D05BD1-A8FC-ABB6-6B7A-8392E89D4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31336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848C8-1EE7-898F-F88F-D74B1C7C8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DE10899D-09EE-1B36-35CA-AC3F74AEA4EA}"/>
              </a:ext>
            </a:extLst>
          </p:cNvPr>
          <p:cNvSpPr/>
          <p:nvPr/>
        </p:nvSpPr>
        <p:spPr>
          <a:xfrm>
            <a:off x="525106" y="2662763"/>
            <a:ext cx="4941080" cy="31119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2863214-2E0B-C323-78E1-22E988EB1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44" y="2671001"/>
            <a:ext cx="4880362" cy="309701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4EFBF3-8D26-6AD9-7EF4-1F01BD683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259155"/>
              </p:ext>
            </p:extLst>
          </p:nvPr>
        </p:nvGraphicFramePr>
        <p:xfrm>
          <a:off x="0" y="300299"/>
          <a:ext cx="12280232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86821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93411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Cloud Services: automated processing data retrieved from the cloud – example forecasts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687894DB-2FFE-DBBD-F10D-C9025F70F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44" y="2063317"/>
            <a:ext cx="3238212" cy="370470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3F0E90-592A-38E1-E563-3058DF7D2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144" y="1577924"/>
            <a:ext cx="4774115" cy="264158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66C1DDA-5C57-3D97-FC2A-47EF55599EF1}"/>
              </a:ext>
            </a:extLst>
          </p:cNvPr>
          <p:cNvSpPr txBox="1"/>
          <p:nvPr/>
        </p:nvSpPr>
        <p:spPr>
          <a:xfrm>
            <a:off x="525106" y="1572201"/>
            <a:ext cx="214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Extract data files process relevant (</a:t>
            </a:r>
            <a:r>
              <a:rPr lang="en-GB" dirty="0" err="1"/>
              <a:t>grib</a:t>
            </a:r>
            <a:r>
              <a:rPr lang="en-GB" dirty="0"/>
              <a:t>) layer</a:t>
            </a:r>
            <a:endParaRPr lang="en-US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89F4D8D-8807-1908-B696-BDC02814118E}"/>
              </a:ext>
            </a:extLst>
          </p:cNvPr>
          <p:cNvSpPr txBox="1"/>
          <p:nvPr/>
        </p:nvSpPr>
        <p:spPr>
          <a:xfrm>
            <a:off x="6033755" y="4816865"/>
            <a:ext cx="189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Web-based Data visualization</a:t>
            </a:r>
            <a:endParaRPr lang="en-US" dirty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759873F-52D9-31C5-0279-B42973F169FE}"/>
              </a:ext>
            </a:extLst>
          </p:cNvPr>
          <p:cNvSpPr/>
          <p:nvPr/>
        </p:nvSpPr>
        <p:spPr>
          <a:xfrm>
            <a:off x="3215144" y="1577924"/>
            <a:ext cx="4773825" cy="264158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CBB41EC-E5D3-656D-D8C9-0FC52C687DAB}"/>
              </a:ext>
            </a:extLst>
          </p:cNvPr>
          <p:cNvSpPr txBox="1"/>
          <p:nvPr/>
        </p:nvSpPr>
        <p:spPr>
          <a:xfrm>
            <a:off x="8354033" y="1676217"/>
            <a:ext cx="360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http://rsgportal.itc.utwente.nl/gfs/</a:t>
            </a:r>
            <a:r>
              <a:rPr lang="en-US" dirty="0"/>
              <a:t> </a:t>
            </a:r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F3A9023A-C602-57E8-B743-B1E9A9A55C63}"/>
              </a:ext>
            </a:extLst>
          </p:cNvPr>
          <p:cNvSpPr/>
          <p:nvPr/>
        </p:nvSpPr>
        <p:spPr>
          <a:xfrm>
            <a:off x="2621350" y="1710900"/>
            <a:ext cx="458039" cy="2999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jl: rechts 17">
            <a:extLst>
              <a:ext uri="{FF2B5EF4-FFF2-40B4-BE49-F238E27FC236}">
                <a16:creationId xmlns:a16="http://schemas.microsoft.com/office/drawing/2014/main" id="{BD65445C-6B86-34C6-73E6-23D3BDBE30FD}"/>
              </a:ext>
            </a:extLst>
          </p:cNvPr>
          <p:cNvSpPr/>
          <p:nvPr/>
        </p:nvSpPr>
        <p:spPr>
          <a:xfrm rot="5400000">
            <a:off x="1607801" y="2245443"/>
            <a:ext cx="458039" cy="2999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jl: rechts 18">
            <a:extLst>
              <a:ext uri="{FF2B5EF4-FFF2-40B4-BE49-F238E27FC236}">
                <a16:creationId xmlns:a16="http://schemas.microsoft.com/office/drawing/2014/main" id="{891CED2C-23BF-85F7-5D98-E2A79DD58D43}"/>
              </a:ext>
            </a:extLst>
          </p:cNvPr>
          <p:cNvSpPr/>
          <p:nvPr/>
        </p:nvSpPr>
        <p:spPr>
          <a:xfrm>
            <a:off x="5592791" y="5013247"/>
            <a:ext cx="458039" cy="2999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jl: rechts 19">
            <a:extLst>
              <a:ext uri="{FF2B5EF4-FFF2-40B4-BE49-F238E27FC236}">
                <a16:creationId xmlns:a16="http://schemas.microsoft.com/office/drawing/2014/main" id="{99584258-0477-2C6E-2904-388D3E849623}"/>
              </a:ext>
            </a:extLst>
          </p:cNvPr>
          <p:cNvSpPr/>
          <p:nvPr/>
        </p:nvSpPr>
        <p:spPr>
          <a:xfrm>
            <a:off x="7893564" y="4980110"/>
            <a:ext cx="458039" cy="2999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41F65F93-BA45-D0A4-560E-0AD017DD20B9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760DD39-F908-321A-1575-F8513B650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764D52A-4340-F119-302C-AB0195DC5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AEAA1B0C-1ADB-A6B0-9FF8-BA2F825265D8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25" name="Afbeelding 24">
                <a:extLst>
                  <a:ext uri="{FF2B5EF4-FFF2-40B4-BE49-F238E27FC236}">
                    <a16:creationId xmlns:a16="http://schemas.microsoft.com/office/drawing/2014/main" id="{9ABA89F4-AFF8-1C09-4496-F5D8BA307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26" name="Afbeelding 25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54DBB35D-F0F0-493E-B703-2F6BC17DE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CD60DE2F-FE80-2728-8008-6D74ACD0E4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1">
              <a:extLst>
                <a:ext uri="{FF2B5EF4-FFF2-40B4-BE49-F238E27FC236}">
                  <a16:creationId xmlns:a16="http://schemas.microsoft.com/office/drawing/2014/main" id="{03700659-9264-6565-CD61-447BC5415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1" descr="The Consortium">
              <a:extLst>
                <a:ext uri="{FF2B5EF4-FFF2-40B4-BE49-F238E27FC236}">
                  <a16:creationId xmlns:a16="http://schemas.microsoft.com/office/drawing/2014/main" id="{E9C45819-4267-8E9A-2295-99F9B67C6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ADE73BED-EDC0-ADED-DCB5-E963E65FD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2601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B89E9-C02E-CCB0-A6CE-80FCBF4DA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867A93-A9D5-766F-A9BD-FDCE0241F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955167"/>
              </p:ext>
            </p:extLst>
          </p:nvPr>
        </p:nvGraphicFramePr>
        <p:xfrm>
          <a:off x="0" y="228804"/>
          <a:ext cx="12192000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Last mile: Informing the public / non geo experts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FB1065FE-D180-B0AB-2DDD-849337AFDBF9}"/>
              </a:ext>
            </a:extLst>
          </p:cNvPr>
          <p:cNvSpPr txBox="1"/>
          <p:nvPr/>
        </p:nvSpPr>
        <p:spPr>
          <a:xfrm>
            <a:off x="132664" y="1496774"/>
            <a:ext cx="11405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System Font Regular"/>
              <a:buChar char="→"/>
              <a:tabLst/>
              <a:defRPr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of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MapServer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with auto-update – example Nile Basin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EF21D9DC-6691-9DB6-5FB4-54EA94C32E42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6D11ED2-75DC-D400-9C81-8CF05CCCC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19155009-FC5F-2FFB-78EC-209D2F5D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B6052708-E00C-071E-708A-1A442B41C747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20" name="Afbeelding 19">
                <a:extLst>
                  <a:ext uri="{FF2B5EF4-FFF2-40B4-BE49-F238E27FC236}">
                    <a16:creationId xmlns:a16="http://schemas.microsoft.com/office/drawing/2014/main" id="{7BD23788-CF30-8A28-A0FE-CC32074C6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21" name="Afbeelding 20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DBEAF152-3354-DF6A-69B7-E2C7C2188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22" name="Rechte verbindingslijn 21">
                <a:extLst>
                  <a:ext uri="{FF2B5EF4-FFF2-40B4-BE49-F238E27FC236}">
                    <a16:creationId xmlns:a16="http://schemas.microsoft.com/office/drawing/2014/main" id="{042D27C8-169C-673F-E296-8E70F166F5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EE909DEF-0703-3F0C-DFA1-485CC9CFB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" descr="The Consortium">
              <a:extLst>
                <a:ext uri="{FF2B5EF4-FFF2-40B4-BE49-F238E27FC236}">
                  <a16:creationId xmlns:a16="http://schemas.microsoft.com/office/drawing/2014/main" id="{A9534B60-2061-A24E-DC29-48F83B25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632B53CE-4434-E648-0A95-5AD4688F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9D405A-6B37-A558-A6BD-F95C8758B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742" y="2041582"/>
            <a:ext cx="6799250" cy="354712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EB83560-7ED1-3D07-C27B-33878C6D9A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3729" y="2484663"/>
            <a:ext cx="4217253" cy="2922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ADC39AB-675D-80EF-6FB1-269B804E89E6}"/>
              </a:ext>
            </a:extLst>
          </p:cNvPr>
          <p:cNvSpPr txBox="1"/>
          <p:nvPr/>
        </p:nvSpPr>
        <p:spPr>
          <a:xfrm>
            <a:off x="5835189" y="2986337"/>
            <a:ext cx="19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Latest 15 minutes precipitation</a:t>
            </a:r>
            <a:endParaRPr lang="en-US" dirty="0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08C3DB28-C67E-F6C3-82C6-FB749448F54D}"/>
              </a:ext>
            </a:extLst>
          </p:cNvPr>
          <p:cNvSpPr/>
          <p:nvPr/>
        </p:nvSpPr>
        <p:spPr>
          <a:xfrm flipV="1">
            <a:off x="5878987" y="3633537"/>
            <a:ext cx="1997687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10C6813-BE96-8580-DFCA-5243BA5108B1}"/>
              </a:ext>
            </a:extLst>
          </p:cNvPr>
          <p:cNvSpPr txBox="1"/>
          <p:nvPr/>
        </p:nvSpPr>
        <p:spPr>
          <a:xfrm>
            <a:off x="1305675" y="3105834"/>
            <a:ext cx="19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Latest 15 minutes visualizations</a:t>
            </a:r>
            <a:endParaRPr lang="en-US" dirty="0"/>
          </a:p>
        </p:txBody>
      </p:sp>
      <p:sp>
        <p:nvSpPr>
          <p:cNvPr id="23" name="Pijl: rechts 22">
            <a:extLst>
              <a:ext uri="{FF2B5EF4-FFF2-40B4-BE49-F238E27FC236}">
                <a16:creationId xmlns:a16="http://schemas.microsoft.com/office/drawing/2014/main" id="{040B8406-FD99-555C-F270-4324DEE6A6A3}"/>
              </a:ext>
            </a:extLst>
          </p:cNvPr>
          <p:cNvSpPr/>
          <p:nvPr/>
        </p:nvSpPr>
        <p:spPr>
          <a:xfrm flipV="1">
            <a:off x="1305675" y="3078024"/>
            <a:ext cx="1997687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33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2BE63-C3D2-EE57-CFC9-F01634ED6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57307E-7998-2F60-3C65-9E7376BDF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005917"/>
              </p:ext>
            </p:extLst>
          </p:nvPr>
        </p:nvGraphicFramePr>
        <p:xfrm>
          <a:off x="0" y="330200"/>
          <a:ext cx="12192000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Last mile: Informing the public / non geo experts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6E997683-67DA-6585-A3C0-9C1A8980B2AE}"/>
              </a:ext>
            </a:extLst>
          </p:cNvPr>
          <p:cNvSpPr txBox="1"/>
          <p:nvPr/>
        </p:nvSpPr>
        <p:spPr>
          <a:xfrm>
            <a:off x="0" y="1541767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System Font Regular"/>
              <a:buChar char="→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Simple user interface, select different products, from map to graph, animation, etc.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79E61859-6B96-B927-4447-90228934D3D8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783C44D-C6D3-3D90-3718-98FAEFF0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873D300-89D3-014B-1F8A-A2BCB8BD4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4C3F2E9-B1D1-194F-2A12-8A75FC021EBF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20" name="Afbeelding 19">
                <a:extLst>
                  <a:ext uri="{FF2B5EF4-FFF2-40B4-BE49-F238E27FC236}">
                    <a16:creationId xmlns:a16="http://schemas.microsoft.com/office/drawing/2014/main" id="{C87024CF-5A6B-017E-8521-F3A75CABA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21" name="Afbeelding 20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92A169BB-32F8-B676-5CCB-5233EC57D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22" name="Rechte verbindingslijn 21">
                <a:extLst>
                  <a:ext uri="{FF2B5EF4-FFF2-40B4-BE49-F238E27FC236}">
                    <a16:creationId xmlns:a16="http://schemas.microsoft.com/office/drawing/2014/main" id="{14FDA6E9-DDBE-105A-8E71-C752FCB4F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18CBF8F4-1CE9-3AA7-7F87-54CE997D7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" descr="The Consortium">
              <a:extLst>
                <a:ext uri="{FF2B5EF4-FFF2-40B4-BE49-F238E27FC236}">
                  <a16:creationId xmlns:a16="http://schemas.microsoft.com/office/drawing/2014/main" id="{C11598A0-70CB-DED3-51C5-40D178CA5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7013C412-B2F3-C22C-B946-7BC13BA23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C48D89CC-FCA3-4465-C8C1-D6C944E83B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0012" y="2041582"/>
            <a:ext cx="7605864" cy="37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39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2E9BF-39AA-3453-013F-01AB3DAA1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0AEA08-574A-2938-EA97-EDBD55D85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03722"/>
              </p:ext>
            </p:extLst>
          </p:nvPr>
        </p:nvGraphicFramePr>
        <p:xfrm>
          <a:off x="0" y="330200"/>
          <a:ext cx="12192000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Last mile: Informing the public / non geo experts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6F699BF8-EDE3-E50E-202B-6270DC55A43C}"/>
              </a:ext>
            </a:extLst>
          </p:cNvPr>
          <p:cNvSpPr txBox="1"/>
          <p:nvPr/>
        </p:nvSpPr>
        <p:spPr>
          <a:xfrm>
            <a:off x="176462" y="1579917"/>
            <a:ext cx="11405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System Font Regular"/>
              <a:buChar char="→"/>
              <a:tabLst/>
              <a:defRPr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Plotting actual selected parameter and graphics showing climatology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6D3055FA-F82A-4993-575C-9779611F7613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E1EE414-F9A5-C59A-FBFE-607D90FB7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5557D6F-4DCE-2FA8-A225-A52253B0D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5DEC87CD-1DF2-2A5D-F873-32F685759FE3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20" name="Afbeelding 19">
                <a:extLst>
                  <a:ext uri="{FF2B5EF4-FFF2-40B4-BE49-F238E27FC236}">
                    <a16:creationId xmlns:a16="http://schemas.microsoft.com/office/drawing/2014/main" id="{73CADA8B-3F8C-1A34-7ED9-105A904B1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21" name="Afbeelding 20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795FC4F8-DF60-9A99-6B4A-363D1C182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22" name="Rechte verbindingslijn 21">
                <a:extLst>
                  <a:ext uri="{FF2B5EF4-FFF2-40B4-BE49-F238E27FC236}">
                    <a16:creationId xmlns:a16="http://schemas.microsoft.com/office/drawing/2014/main" id="{43056366-AE5F-02C2-5B90-59AA198CB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960CC7B8-D20E-D1EA-E1C0-8EA244F1B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" descr="The Consortium">
              <a:extLst>
                <a:ext uri="{FF2B5EF4-FFF2-40B4-BE49-F238E27FC236}">
                  <a16:creationId xmlns:a16="http://schemas.microsoft.com/office/drawing/2014/main" id="{21B4B3D0-DC02-D245-4E8E-BA277E054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95136F53-06AA-94E3-374F-22E09A4B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EA6E11-096F-6C03-7EF7-C93243119A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4593" y="2041582"/>
            <a:ext cx="7125730" cy="36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50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5A533-7620-DAC0-E69E-8C870FC47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F3EF1A-36BC-37A8-43D6-F713F4666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534977"/>
              </p:ext>
            </p:extLst>
          </p:nvPr>
        </p:nvGraphicFramePr>
        <p:xfrm>
          <a:off x="0" y="335393"/>
          <a:ext cx="12192000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Concluding remarks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E9163988-3340-8520-E726-5114FF61AF93}"/>
              </a:ext>
            </a:extLst>
          </p:cNvPr>
          <p:cNvSpPr txBox="1"/>
          <p:nvPr/>
        </p:nvSpPr>
        <p:spPr>
          <a:xfrm>
            <a:off x="108528" y="1540087"/>
            <a:ext cx="11974943" cy="4872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EUMETCast continuously near real-time and forecast data is received, different online repositories are containing (time series of) open data on land, ocean and atmosphere;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effective use additional Python (and Linux) knowledge is required, e.g. can be supported through establishing a Jupyter Notebook catalogue;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data and tools are free / publicly available, registration to access portals is required;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cloud services are also offering free processing (using JupyterHub platform) and storage capabilities, only internet access is required;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Currently, given huge data volumes           ‘bring the software to the data’, download result only;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Processed data can be provided for further research (structured database) / to the public (e.g. using MapServer).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A49921BA-11F2-01C9-06E2-3BEE88FFF05F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C52D958-BCE3-5CFA-DCC2-EC92A43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943F783-1BD8-3063-2FBD-221170738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B270F3CF-F9E9-9900-F40B-F818F358C913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14" name="Afbeelding 13">
                <a:extLst>
                  <a:ext uri="{FF2B5EF4-FFF2-40B4-BE49-F238E27FC236}">
                    <a16:creationId xmlns:a16="http://schemas.microsoft.com/office/drawing/2014/main" id="{B33D230B-CEF7-C8D2-9AD3-CE2331149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15" name="Afbeelding 14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7480AD35-3EAB-D5E3-3F34-10447F043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DEBE6A54-5A01-A876-033F-FC9FA861F3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15B419C0-0BEC-1FAE-6A08-A7CE259DD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" descr="The Consortium">
              <a:extLst>
                <a:ext uri="{FF2B5EF4-FFF2-40B4-BE49-F238E27FC236}">
                  <a16:creationId xmlns:a16="http://schemas.microsoft.com/office/drawing/2014/main" id="{36AA988A-BD69-4098-58A7-857CC3722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05138077-E062-89E3-0142-2EAD29C7F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71136DBD-FAAF-EB77-6BF8-D0E4104B31A2}"/>
              </a:ext>
            </a:extLst>
          </p:cNvPr>
          <p:cNvCxnSpPr>
            <a:cxnSpLocks/>
          </p:cNvCxnSpPr>
          <p:nvPr/>
        </p:nvCxnSpPr>
        <p:spPr>
          <a:xfrm>
            <a:off x="4875771" y="4833591"/>
            <a:ext cx="45771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218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9F0699-3CE1-D04B-89C8-A1562B187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052844"/>
              </p:ext>
            </p:extLst>
          </p:nvPr>
        </p:nvGraphicFramePr>
        <p:xfrm>
          <a:off x="0" y="2800865"/>
          <a:ext cx="12057547" cy="394361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038363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19184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2150505">
                <a:tc gridSpan="2">
                  <a:txBody>
                    <a:bodyPr/>
                    <a:lstStyle/>
                    <a:p>
                      <a:endParaRPr lang="en-US" sz="4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9244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Ben Maathuis | Dept. of Water Resources | Faculty ITC – University of Twente | b.h.p.maathuis@utwente.nl</a:t>
                      </a:r>
                      <a:endParaRPr lang="en-US" sz="18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620718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nl-NL" sz="110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Langezijds</a:t>
                      </a:r>
                      <a:r>
                        <a:rPr lang="nl-NL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building</a:t>
                      </a:r>
                    </a:p>
                    <a:p>
                      <a:r>
                        <a:rPr lang="nl-NL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Hallenweg 8</a:t>
                      </a:r>
                    </a:p>
                    <a:p>
                      <a:r>
                        <a:rPr lang="nl-NL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7522 NH Enschede – The Netherlands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www.itc.nl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grpSp>
        <p:nvGrpSpPr>
          <p:cNvPr id="3" name="Groep 2">
            <a:extLst>
              <a:ext uri="{FF2B5EF4-FFF2-40B4-BE49-F238E27FC236}">
                <a16:creationId xmlns:a16="http://schemas.microsoft.com/office/drawing/2014/main" id="{007A199A-BA30-D7CD-3542-B44135156395}"/>
              </a:ext>
            </a:extLst>
          </p:cNvPr>
          <p:cNvGrpSpPr/>
          <p:nvPr/>
        </p:nvGrpSpPr>
        <p:grpSpPr>
          <a:xfrm>
            <a:off x="206535" y="145571"/>
            <a:ext cx="11700985" cy="828759"/>
            <a:chOff x="152047" y="110635"/>
            <a:chExt cx="11700985" cy="828759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4BDB6A9F-AB86-FB0B-FAA5-C20D98CF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6828" y="110635"/>
              <a:ext cx="1136204" cy="828759"/>
            </a:xfrm>
            <a:prstGeom prst="rect">
              <a:avLst/>
            </a:prstGeom>
          </p:spPr>
        </p:pic>
        <p:pic>
          <p:nvPicPr>
            <p:cNvPr id="10" name="Рисунок 7">
              <a:extLst>
                <a:ext uri="{FF2B5EF4-FFF2-40B4-BE49-F238E27FC236}">
                  <a16:creationId xmlns:a16="http://schemas.microsoft.com/office/drawing/2014/main" id="{AE1A75FA-E7A7-B7DA-D084-4F7871913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7521" y="154263"/>
              <a:ext cx="3902642" cy="741502"/>
            </a:xfrm>
            <a:prstGeom prst="rect">
              <a:avLst/>
            </a:prstGeom>
          </p:spPr>
        </p:pic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3B33B1CE-9DAA-BF65-1600-D02BEF680B2D}"/>
                </a:ext>
              </a:extLst>
            </p:cNvPr>
            <p:cNvGrpSpPr/>
            <p:nvPr/>
          </p:nvGrpSpPr>
          <p:grpSpPr>
            <a:xfrm>
              <a:off x="152047" y="197952"/>
              <a:ext cx="2129648" cy="654124"/>
              <a:chOff x="4288514" y="209405"/>
              <a:chExt cx="2129648" cy="654124"/>
            </a:xfrm>
          </p:grpSpPr>
          <p:pic>
            <p:nvPicPr>
              <p:cNvPr id="15" name="Afbeelding 14">
                <a:extLst>
                  <a:ext uri="{FF2B5EF4-FFF2-40B4-BE49-F238E27FC236}">
                    <a16:creationId xmlns:a16="http://schemas.microsoft.com/office/drawing/2014/main" id="{E087E2AF-86C8-AB8D-BD27-7E8F974CE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16" name="Afbeelding 15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7DF455E2-9330-C1B7-269E-AF600D274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17" name="Rechte verbindingslijn 16">
                <a:extLst>
                  <a:ext uri="{FF2B5EF4-FFF2-40B4-BE49-F238E27FC236}">
                    <a16:creationId xmlns:a16="http://schemas.microsoft.com/office/drawing/2014/main" id="{423A5FEA-652B-D76F-DD0E-5B826F0208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5CE85755-1FAA-8B62-BA46-FC738634A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861" y="150084"/>
              <a:ext cx="704959" cy="711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" descr="The Consortium">
              <a:extLst>
                <a:ext uri="{FF2B5EF4-FFF2-40B4-BE49-F238E27FC236}">
                  <a16:creationId xmlns:a16="http://schemas.microsoft.com/office/drawing/2014/main" id="{046A3D25-AC84-F513-81B1-FFF4D71F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585" y="120921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99EBB70A-7AE7-B6E1-FDBA-E0C2C5EBC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966" y="110635"/>
              <a:ext cx="1959790" cy="7596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BACE7D30-A028-5EB0-E3ED-81CB853D1D90}"/>
              </a:ext>
            </a:extLst>
          </p:cNvPr>
          <p:cNvSpPr txBox="1"/>
          <p:nvPr/>
        </p:nvSpPr>
        <p:spPr>
          <a:xfrm>
            <a:off x="310028" y="1988263"/>
            <a:ext cx="11437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Roboto Regular" pitchFamily="2" charset="0"/>
                <a:ea typeface="Roboto Regular" pitchFamily="2" charset="0"/>
              </a:rPr>
              <a:t>Thanks for your attention / </a:t>
            </a:r>
            <a:r>
              <a:rPr lang="pt-PT" sz="3600" b="1" dirty="0">
                <a:solidFill>
                  <a:schemeClr val="bg1"/>
                </a:solidFill>
              </a:rPr>
              <a:t>Obrigado pela sua atenção</a:t>
            </a:r>
            <a:endParaRPr lang="en-US" sz="3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32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water, hemel, boom&#10;&#10;Door AI gegenereerde inhoud is mogelijk onjuist.">
            <a:extLst>
              <a:ext uri="{FF2B5EF4-FFF2-40B4-BE49-F238E27FC236}">
                <a16:creationId xmlns:a16="http://schemas.microsoft.com/office/drawing/2014/main" id="{76D931D2-5BF5-2EE7-A933-1213AA95F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096" r="2338" b="34724"/>
          <a:stretch/>
        </p:blipFill>
        <p:spPr>
          <a:xfrm>
            <a:off x="-6830" y="1163052"/>
            <a:ext cx="12190809" cy="452795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261DF9-F136-194C-888A-295E95C14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430873"/>
              </p:ext>
            </p:extLst>
          </p:nvPr>
        </p:nvGraphicFramePr>
        <p:xfrm>
          <a:off x="8021" y="0"/>
          <a:ext cx="12241644" cy="65278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7269694">
                  <a:extLst>
                    <a:ext uri="{9D8B030D-6E8A-4147-A177-3AD203B41FA5}">
                      <a16:colId xmlns:a16="http://schemas.microsoft.com/office/drawing/2014/main" val="3706854953"/>
                    </a:ext>
                  </a:extLst>
                </a:gridCol>
                <a:gridCol w="497195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179817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Overview presentation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520555">
                <a:tc gridSpan="2">
                  <a:txBody>
                    <a:bodyPr/>
                    <a:lstStyle/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System Font Regular"/>
                        <a:buChar char="→"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Open data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System Font Regular"/>
                        <a:buChar char="→"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EUMETCast – GEONETCast [used by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meteo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organization]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System Font Regular"/>
                        <a:buChar char="→"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Free Cloud Services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System Font Regular"/>
                        <a:buChar char="→"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Last Mile – link to public / structured provision of pre-processed data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System Font Regular"/>
                        <a:buChar char="→"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Concluding remarks</a:t>
                      </a:r>
                    </a:p>
                  </a:txBody>
                  <a:tcPr marR="36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marR="72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27428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id="{1E8236D1-726F-DEB1-C157-822A4682290C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ACF4BC6-D879-375C-63C4-DBD5BF60B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A43766D-7D02-6C44-0D2D-D4E719EEB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14D89859-81E8-051C-6EE3-508899EFD86D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14" name="Afbeelding 13">
                <a:extLst>
                  <a:ext uri="{FF2B5EF4-FFF2-40B4-BE49-F238E27FC236}">
                    <a16:creationId xmlns:a16="http://schemas.microsoft.com/office/drawing/2014/main" id="{857D29BC-E742-4AA5-8CC6-62308094F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15" name="Afbeelding 14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78625BD9-D4AD-EC17-006E-B9816522E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BA43237E-CFCE-6FD3-A143-E2D01767C9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9BC7195C-CCF6-217B-79F8-4884C1715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" descr="The Consortium">
              <a:extLst>
                <a:ext uri="{FF2B5EF4-FFF2-40B4-BE49-F238E27FC236}">
                  <a16:creationId xmlns:a16="http://schemas.microsoft.com/office/drawing/2014/main" id="{94ABD89C-6F45-5EBB-AFAB-0D6663784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F001C25E-CCF8-506F-B8E8-966C8A08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14588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261DF9-F136-194C-888A-295E95C14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5700"/>
              </p:ext>
            </p:extLst>
          </p:nvPr>
        </p:nvGraphicFramePr>
        <p:xfrm>
          <a:off x="8021" y="-24063"/>
          <a:ext cx="12192001" cy="6368716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7240214">
                  <a:extLst>
                    <a:ext uri="{9D8B030D-6E8A-4147-A177-3AD203B41FA5}">
                      <a16:colId xmlns:a16="http://schemas.microsoft.com/office/drawing/2014/main" val="3706854953"/>
                    </a:ext>
                  </a:extLst>
                </a:gridCol>
                <a:gridCol w="4951787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151065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Open Data</a:t>
                      </a:r>
                      <a:endParaRPr lang="en-US" sz="2400" b="1" dirty="0">
                        <a:solidFill>
                          <a:srgbClr val="00B0F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410387">
                <a:tc gridSpan="2">
                  <a:txBody>
                    <a:bodyPr/>
                    <a:lstStyle/>
                    <a:p>
                      <a:pPr marL="1257300" marR="0" lvl="1" indent="-3429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en-US" sz="2400" b="1" i="0" u="none" strike="noStrike" noProof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R="36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marR="72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07264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pic>
        <p:nvPicPr>
          <p:cNvPr id="5" name="Afbeelding 4" descr="Afbeelding met buitenshuis, water, hemel, boom&#10;&#10;Door AI gegenereerde inhoud is mogelijk onjuist.">
            <a:extLst>
              <a:ext uri="{FF2B5EF4-FFF2-40B4-BE49-F238E27FC236}">
                <a16:creationId xmlns:a16="http://schemas.microsoft.com/office/drawing/2014/main" id="{404E4993-BA92-C78B-6EBE-DD37498DC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096" r="2338" b="35793"/>
          <a:stretch/>
        </p:blipFill>
        <p:spPr>
          <a:xfrm>
            <a:off x="9213" y="1106254"/>
            <a:ext cx="12190809" cy="442957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7D6C0BE-8605-BD57-085B-091FD244B7F8}"/>
              </a:ext>
            </a:extLst>
          </p:cNvPr>
          <p:cNvSpPr txBox="1"/>
          <p:nvPr/>
        </p:nvSpPr>
        <p:spPr>
          <a:xfrm>
            <a:off x="176462" y="1579917"/>
            <a:ext cx="10291011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System Font Regular"/>
              <a:buChar char="→"/>
              <a:tabLst/>
              <a:defRPr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Open (Government) Data refers to the information collected, produced or paid for by the public bodies (also referred to as Public Sector Information) and made freely available for re-use for any purpose.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System Font Regular"/>
              <a:buChar char="→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Source: </a:t>
            </a:r>
            <a:r>
              <a:rPr lang="en-US" sz="2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https://data.europa.eu/en/dataeuropa-academy/what-open-data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FD9387D5-22C4-BE7D-9A06-735AA0B8584E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26E8CC5-2B13-DA40-BFEF-BD2690D01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1312711A-5378-6965-62DD-53C77A90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CC0087D2-41A6-C34A-825F-5655A054369F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15" name="Afbeelding 14">
                <a:extLst>
                  <a:ext uri="{FF2B5EF4-FFF2-40B4-BE49-F238E27FC236}">
                    <a16:creationId xmlns:a16="http://schemas.microsoft.com/office/drawing/2014/main" id="{A4436291-61DF-149C-44D0-AEFDB2CF5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16" name="Afbeelding 15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53F11214-575F-CB05-5C39-91170E270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17" name="Rechte verbindingslijn 16">
                <a:extLst>
                  <a:ext uri="{FF2B5EF4-FFF2-40B4-BE49-F238E27FC236}">
                    <a16:creationId xmlns:a16="http://schemas.microsoft.com/office/drawing/2014/main" id="{97CEEC91-B43F-7A89-D2BE-BE36114FF9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87B6B766-2171-212B-E3D6-A7F986FA3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" descr="The Consortium">
              <a:extLst>
                <a:ext uri="{FF2B5EF4-FFF2-40B4-BE49-F238E27FC236}">
                  <a16:creationId xmlns:a16="http://schemas.microsoft.com/office/drawing/2014/main" id="{E1AE30CC-A00D-FD9E-987F-06C926089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DBBC8548-6D39-73B0-A539-F7E10655B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81189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261DF9-F136-194C-888A-295E95C14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195791"/>
              </p:ext>
            </p:extLst>
          </p:nvPr>
        </p:nvGraphicFramePr>
        <p:xfrm>
          <a:off x="0" y="186353"/>
          <a:ext cx="12192000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EUMETCast: near real-time access to weather info 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5B4236CC-F87A-3C24-03E5-CF82875F36B9}"/>
              </a:ext>
            </a:extLst>
          </p:cNvPr>
          <p:cNvSpPr txBox="1"/>
          <p:nvPr/>
        </p:nvSpPr>
        <p:spPr>
          <a:xfrm>
            <a:off x="176462" y="1579917"/>
            <a:ext cx="10291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System Font Regular"/>
              <a:buChar char="→"/>
              <a:tabLst/>
              <a:defRPr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Collection of satellite data on land, ocean and atmosphere 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Afbeelding 7" descr="Afbeelding met tekst, kaart, schermopname, Aarde&#10;&#10;Door AI gegenereerde inhoud is mogelijk onjuist.">
            <a:extLst>
              <a:ext uri="{FF2B5EF4-FFF2-40B4-BE49-F238E27FC236}">
                <a16:creationId xmlns:a16="http://schemas.microsoft.com/office/drawing/2014/main" id="{DFACAB7B-E040-F93F-F101-8B116A837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21" y="2434159"/>
            <a:ext cx="3709737" cy="261023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5CD6E1E-9E0B-DB46-6CAA-48A9DFF38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925" y="2076514"/>
            <a:ext cx="3056779" cy="192615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96BA1C75-B615-8519-5A52-759E6E2948F2}"/>
              </a:ext>
            </a:extLst>
          </p:cNvPr>
          <p:cNvSpPr txBox="1"/>
          <p:nvPr/>
        </p:nvSpPr>
        <p:spPr>
          <a:xfrm>
            <a:off x="9170332" y="2076514"/>
            <a:ext cx="2175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MTG, MSG: new images every 10 minutes</a:t>
            </a:r>
            <a:endParaRPr lang="en-US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D0BC4470-186D-0E11-7C67-2DE814F53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925" y="4073164"/>
            <a:ext cx="3056778" cy="1370851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5F866DBE-B5A7-EAD3-48C3-E6983C741055}"/>
              </a:ext>
            </a:extLst>
          </p:cNvPr>
          <p:cNvSpPr txBox="1"/>
          <p:nvPr/>
        </p:nvSpPr>
        <p:spPr>
          <a:xfrm>
            <a:off x="9170332" y="4051794"/>
            <a:ext cx="2175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METOP B /C: </a:t>
            </a:r>
          </a:p>
          <a:p>
            <a:r>
              <a:rPr lang="en-GB" dirty="0"/>
              <a:t>a number of overpasses per day</a:t>
            </a:r>
            <a:endParaRPr lang="en-US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72EACFCB-7349-5C82-1FFB-0E30AB998A09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8A56547-7A1F-D960-C47F-192B0F31F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7A1CA6C-3ADC-FDA2-4B5D-CE544D879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9C239618-E0E4-A7F4-4E8D-7C2265C38878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EF941936-0E06-83F4-50DA-153825B70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20" name="Afbeelding 19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17C35AE5-91AC-3D0F-614A-86A392EFE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21" name="Rechte verbindingslijn 20">
                <a:extLst>
                  <a:ext uri="{FF2B5EF4-FFF2-40B4-BE49-F238E27FC236}">
                    <a16:creationId xmlns:a16="http://schemas.microsoft.com/office/drawing/2014/main" id="{D67B88F7-29E0-64B4-16AE-FD1907C399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55352A99-0FEE-DD27-7605-ECAA05E5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" descr="The Consortium">
              <a:extLst>
                <a:ext uri="{FF2B5EF4-FFF2-40B4-BE49-F238E27FC236}">
                  <a16:creationId xmlns:a16="http://schemas.microsoft.com/office/drawing/2014/main" id="{18DC4771-070A-B421-0B3F-C1B2EC1A1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499D09CC-3FE4-A29B-B0CA-610CF51A8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76642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B3902-5CBA-82BD-CE1A-D8C8434B7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5B1C65C-5636-E60E-45CC-127D96F10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940917"/>
              </p:ext>
            </p:extLst>
          </p:nvPr>
        </p:nvGraphicFramePr>
        <p:xfrm>
          <a:off x="0" y="242868"/>
          <a:ext cx="12192000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EUMETCast: near real-time access to weather info 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2452D0C1-8F3E-D7E9-E821-F7CC06976CEF}"/>
              </a:ext>
            </a:extLst>
          </p:cNvPr>
          <p:cNvSpPr txBox="1"/>
          <p:nvPr/>
        </p:nvSpPr>
        <p:spPr>
          <a:xfrm>
            <a:off x="176462" y="1579917"/>
            <a:ext cx="10291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System Font Regular"/>
              <a:buChar char="→"/>
              <a:tabLst/>
              <a:defRPr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Satellite data processing – create new visualizations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6083DC3-9609-50C3-4DCE-5CF3B7583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91" y="2209734"/>
            <a:ext cx="3589491" cy="217944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B2CCA88-7446-AD80-0F3D-368DB6FAFE3C}"/>
              </a:ext>
            </a:extLst>
          </p:cNvPr>
          <p:cNvSpPr txBox="1"/>
          <p:nvPr/>
        </p:nvSpPr>
        <p:spPr>
          <a:xfrm>
            <a:off x="305392" y="4372669"/>
            <a:ext cx="328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MTG convection and lightning </a:t>
            </a:r>
            <a:endParaRPr lang="en-US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1B59153-C9CE-1255-2F45-71623C916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612" y="2188271"/>
            <a:ext cx="3516984" cy="2179449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029C7B2F-C366-FF71-2336-8960EEA74A5B}"/>
              </a:ext>
            </a:extLst>
          </p:cNvPr>
          <p:cNvSpPr txBox="1"/>
          <p:nvPr/>
        </p:nvSpPr>
        <p:spPr>
          <a:xfrm>
            <a:off x="8111310" y="4360867"/>
            <a:ext cx="306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MSG dust monitoring</a:t>
            </a:r>
            <a:endParaRPr lang="en-US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A4485F-6951-10A3-282A-D9E97F182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244" y="2193219"/>
            <a:ext cx="3324462" cy="2179449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4EEC01B0-E9F0-28D4-9DA5-894B107B0D19}"/>
              </a:ext>
            </a:extLst>
          </p:cNvPr>
          <p:cNvSpPr txBox="1"/>
          <p:nvPr/>
        </p:nvSpPr>
        <p:spPr>
          <a:xfrm>
            <a:off x="4307247" y="4372668"/>
            <a:ext cx="380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MTG colorized IR clouds composite</a:t>
            </a:r>
            <a:endParaRPr lang="en-US" dirty="0"/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1BEA5AC9-9657-FD04-E157-AD89BC1DD76F}"/>
              </a:ext>
            </a:extLst>
          </p:cNvPr>
          <p:cNvCxnSpPr/>
          <p:nvPr/>
        </p:nvCxnSpPr>
        <p:spPr>
          <a:xfrm flipH="1">
            <a:off x="9946105" y="2041582"/>
            <a:ext cx="449179" cy="9903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82684095-15D4-B164-B6E3-70BECE4D902F}"/>
              </a:ext>
            </a:extLst>
          </p:cNvPr>
          <p:cNvSpPr txBox="1"/>
          <p:nvPr/>
        </p:nvSpPr>
        <p:spPr>
          <a:xfrm>
            <a:off x="9975810" y="1744359"/>
            <a:ext cx="198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Dust (2024-01-25)</a:t>
            </a:r>
            <a:endParaRPr lang="en-US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04038E2-16E2-9826-CC65-3E5309C410E6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2FC36F5-A234-C96F-8E64-554FE6B5D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F0B7C82-7371-0A0C-F130-4305612D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4C8EA7AB-F9F0-FF4A-9572-F138571D5F2E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22" name="Afbeelding 21">
                <a:extLst>
                  <a:ext uri="{FF2B5EF4-FFF2-40B4-BE49-F238E27FC236}">
                    <a16:creationId xmlns:a16="http://schemas.microsoft.com/office/drawing/2014/main" id="{B29BD5E8-32F7-7808-DAB8-C1531CEBDA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23" name="Afbeelding 22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041AAAB0-E77E-8F4F-8AB9-94EDB980D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24" name="Rechte verbindingslijn 23">
                <a:extLst>
                  <a:ext uri="{FF2B5EF4-FFF2-40B4-BE49-F238E27FC236}">
                    <a16:creationId xmlns:a16="http://schemas.microsoft.com/office/drawing/2014/main" id="{6224527C-827F-B6DF-23DC-3833D698DA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BD0D3771-5672-CD23-C858-2AB5CA166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" descr="The Consortium">
              <a:extLst>
                <a:ext uri="{FF2B5EF4-FFF2-40B4-BE49-F238E27FC236}">
                  <a16:creationId xmlns:a16="http://schemas.microsoft.com/office/drawing/2014/main" id="{5D23E1F8-D008-5AFD-1527-7D208B16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22D4D62A-0D9A-EE8A-D113-F6D82EE0D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05811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A71A9-6BAF-BA44-E9CA-F9A0EC3DD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1DB6D1-6C76-18DA-FD2A-1CD18338F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764368"/>
              </p:ext>
            </p:extLst>
          </p:nvPr>
        </p:nvGraphicFramePr>
        <p:xfrm>
          <a:off x="0" y="225873"/>
          <a:ext cx="12192000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EUMETCast: near real-time access to products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829C0728-9337-F312-6D2B-4C70BE2F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45" y="2545759"/>
            <a:ext cx="3410044" cy="195391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A17F97F-DA47-7A3B-8D2D-D429911D3A94}"/>
              </a:ext>
            </a:extLst>
          </p:cNvPr>
          <p:cNvSpPr txBox="1"/>
          <p:nvPr/>
        </p:nvSpPr>
        <p:spPr>
          <a:xfrm>
            <a:off x="4439583" y="4499677"/>
            <a:ext cx="306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MSG – Cloud top height</a:t>
            </a:r>
            <a:endParaRPr lang="en-US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3E64339-05CA-0055-C1E9-E81E541BAA51}"/>
              </a:ext>
            </a:extLst>
          </p:cNvPr>
          <p:cNvSpPr txBox="1"/>
          <p:nvPr/>
        </p:nvSpPr>
        <p:spPr>
          <a:xfrm>
            <a:off x="696384" y="4499677"/>
            <a:ext cx="387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METOP – Sea Surface Temperature</a:t>
            </a:r>
            <a:endParaRPr lang="en-US" dirty="0"/>
          </a:p>
        </p:txBody>
      </p:sp>
      <p:pic>
        <p:nvPicPr>
          <p:cNvPr id="13" name="Afbeelding 12" descr="Afbeelding met tekst, handschrift, kaart&#10;&#10;Door AI gegenereerde inhoud is mogelijk onjuist.">
            <a:extLst>
              <a:ext uri="{FF2B5EF4-FFF2-40B4-BE49-F238E27FC236}">
                <a16:creationId xmlns:a16="http://schemas.microsoft.com/office/drawing/2014/main" id="{88FC7A1F-7533-1C25-180D-0FEFBE3A1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71" y="2480966"/>
            <a:ext cx="4142432" cy="2083504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A7DA3810-B2D7-89E4-C19C-47D03A3382D1}"/>
              </a:ext>
            </a:extLst>
          </p:cNvPr>
          <p:cNvSpPr txBox="1"/>
          <p:nvPr/>
        </p:nvSpPr>
        <p:spPr>
          <a:xfrm>
            <a:off x="7740834" y="4523789"/>
            <a:ext cx="434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MSG – atmospheric motion vectors</a:t>
            </a:r>
            <a:endParaRPr lang="en-US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F9734AA-2FD0-0D15-B97D-27330F0A320B}"/>
              </a:ext>
            </a:extLst>
          </p:cNvPr>
          <p:cNvSpPr txBox="1"/>
          <p:nvPr/>
        </p:nvSpPr>
        <p:spPr>
          <a:xfrm>
            <a:off x="176462" y="1579917"/>
            <a:ext cx="10291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System Font Regular"/>
              <a:buChar char="→"/>
              <a:tabLst/>
              <a:defRPr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Derived products from near real time Satellite data 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42E5A6B-15C1-CBEC-AD34-1BF2B4B05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398" y="2584551"/>
            <a:ext cx="2861625" cy="1939238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AE29049F-87D7-21DA-8AD5-D663807E1197}"/>
              </a:ext>
            </a:extLst>
          </p:cNvPr>
          <p:cNvSpPr txBox="1"/>
          <p:nvPr/>
        </p:nvSpPr>
        <p:spPr>
          <a:xfrm>
            <a:off x="696384" y="5313692"/>
            <a:ext cx="725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 an overview of all images / products: </a:t>
            </a:r>
            <a:r>
              <a:rPr lang="en-GB" dirty="0">
                <a:hlinkClick r:id="rId5"/>
              </a:rPr>
              <a:t>https://navigator.eumetsat.int/</a:t>
            </a:r>
            <a:endParaRPr lang="en-US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EDD901C-A02D-733B-A7C8-88E6097940C3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588B943-6F40-4F93-543C-6C2B284F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D7F82A5-2B33-5D3F-2090-5988B95C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87B0742-D86F-CF35-04EE-A8C4CB072BD4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21" name="Afbeelding 20">
                <a:extLst>
                  <a:ext uri="{FF2B5EF4-FFF2-40B4-BE49-F238E27FC236}">
                    <a16:creationId xmlns:a16="http://schemas.microsoft.com/office/drawing/2014/main" id="{6FA32027-5054-C5DE-4AFC-6DD2E46A2D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22" name="Afbeelding 21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BB7B6E4E-981E-D49F-42DB-6DBF8E216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23" name="Rechte verbindingslijn 22">
                <a:extLst>
                  <a:ext uri="{FF2B5EF4-FFF2-40B4-BE49-F238E27FC236}">
                    <a16:creationId xmlns:a16="http://schemas.microsoft.com/office/drawing/2014/main" id="{0C02225F-2765-388B-5AC2-B4EE597C6F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D9087079-73AC-4388-FA49-E7198110F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" descr="The Consortium">
              <a:extLst>
                <a:ext uri="{FF2B5EF4-FFF2-40B4-BE49-F238E27FC236}">
                  <a16:creationId xmlns:a16="http://schemas.microsoft.com/office/drawing/2014/main" id="{A4AD8C01-0BA4-54F1-5B32-252BD728A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38204780-CF30-7C7B-1794-280AD2536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4535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88508-A8D0-32E0-0E64-FD524B3D8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CC4A0C1-BCC4-8F8B-6557-82E48735A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150406"/>
              </p:ext>
            </p:extLst>
          </p:nvPr>
        </p:nvGraphicFramePr>
        <p:xfrm>
          <a:off x="0" y="237349"/>
          <a:ext cx="12192000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EUMETCast: near real-time access to products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5452A608-32ED-88B9-34CE-50C6B98A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30" y="2011291"/>
            <a:ext cx="3732220" cy="247732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CF537A9-7560-EB63-85C2-D0A41433E63D}"/>
              </a:ext>
            </a:extLst>
          </p:cNvPr>
          <p:cNvSpPr txBox="1"/>
          <p:nvPr/>
        </p:nvSpPr>
        <p:spPr>
          <a:xfrm>
            <a:off x="139514" y="4488620"/>
            <a:ext cx="387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OCAE: Effective radius</a:t>
            </a:r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82EBD44-9B1A-BC15-C99E-7604DCBB4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746" y="2011291"/>
            <a:ext cx="3858431" cy="2477329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0CDBC20-8DBA-562C-61C1-AC9A834DF183}"/>
              </a:ext>
            </a:extLst>
          </p:cNvPr>
          <p:cNvSpPr txBox="1"/>
          <p:nvPr/>
        </p:nvSpPr>
        <p:spPr>
          <a:xfrm>
            <a:off x="4015130" y="4497054"/>
            <a:ext cx="387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NWC: Convective rain rates</a:t>
            </a:r>
            <a:endParaRPr lang="en-US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C6573D7-AD87-EE45-7AD7-99D309F7EF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18"/>
          <a:stretch/>
        </p:blipFill>
        <p:spPr>
          <a:xfrm>
            <a:off x="8089862" y="2008114"/>
            <a:ext cx="3951453" cy="2480506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DF54B21A-B47A-F5AD-C605-3998D82EAC4B}"/>
              </a:ext>
            </a:extLst>
          </p:cNvPr>
          <p:cNvSpPr txBox="1"/>
          <p:nvPr/>
        </p:nvSpPr>
        <p:spPr>
          <a:xfrm>
            <a:off x="8089862" y="4497054"/>
            <a:ext cx="387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MPEF: Clear sky radiances</a:t>
            </a:r>
            <a:endParaRPr lang="en-US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1E613A76-19C9-881F-31B3-01E1CAD71560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B59DB7F-A383-3F95-A159-1E45E193A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38950C7-E419-4093-6C59-2322F025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79C0F01E-DA23-4326-56FD-242C3FA6B856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D7441523-2D70-6F40-B7C9-DBA993407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20" name="Afbeelding 19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C97E9C65-0557-CF16-5C08-00CECA046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21" name="Rechte verbindingslijn 20">
                <a:extLst>
                  <a:ext uri="{FF2B5EF4-FFF2-40B4-BE49-F238E27FC236}">
                    <a16:creationId xmlns:a16="http://schemas.microsoft.com/office/drawing/2014/main" id="{CCE43B51-EB85-AABC-844E-10A0A11BB0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656FA80A-46EC-0C1D-8A92-EC23D8B9E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" descr="The Consortium">
              <a:extLst>
                <a:ext uri="{FF2B5EF4-FFF2-40B4-BE49-F238E27FC236}">
                  <a16:creationId xmlns:a16="http://schemas.microsoft.com/office/drawing/2014/main" id="{C6F6ADDC-09C8-27F6-4ECE-8DCD35F7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E7E0478A-7817-E892-AAB3-82F28E321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91002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FF395-7DB4-36C3-B92C-7E9464174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232241-AA84-5E18-BBA5-B3613CA37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301590"/>
              </p:ext>
            </p:extLst>
          </p:nvPr>
        </p:nvGraphicFramePr>
        <p:xfrm>
          <a:off x="0" y="218537"/>
          <a:ext cx="12192000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Cloud Services: access to multiple data archives containing analysis ready data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6DB36327-1C9B-EBB6-E97C-7B5BC59F3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6" y="1601327"/>
            <a:ext cx="5617260" cy="32037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FC68D75-EDD9-4C1D-004F-DFB05C78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36106"/>
            <a:ext cx="5174429" cy="2000424"/>
          </a:xfrm>
          <a:prstGeom prst="rect">
            <a:avLst/>
          </a:prstGeom>
        </p:spPr>
      </p:pic>
      <p:pic>
        <p:nvPicPr>
          <p:cNvPr id="11" name="Afbeelding 10" descr="Afbeelding met ontwerp&#10;&#10;Door AI gegenereerde inhoud is mogelijk onjuist.">
            <a:extLst>
              <a:ext uri="{FF2B5EF4-FFF2-40B4-BE49-F238E27FC236}">
                <a16:creationId xmlns:a16="http://schemas.microsoft.com/office/drawing/2014/main" id="{2C6E76DC-77AE-12F4-343E-409DA42A6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46" y="4909754"/>
            <a:ext cx="1171878" cy="78125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20B1BF-CDB9-CC30-48E6-B8242F7EA94C}"/>
              </a:ext>
            </a:extLst>
          </p:cNvPr>
          <p:cNvSpPr txBox="1"/>
          <p:nvPr/>
        </p:nvSpPr>
        <p:spPr>
          <a:xfrm>
            <a:off x="1227212" y="4977214"/>
            <a:ext cx="399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OpenEO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unified access to multiple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repositories (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https://aai.egi.eu/registry/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D4B99FE7-0820-AA6C-8874-B98A04C7AA74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F544A1F-5AD4-299C-4384-0F28D933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B68A4F8-53C6-ED4D-AF60-91FA3BB1E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7468A114-70E0-D19F-3DAD-82D4FB0D971E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17" name="Afbeelding 16">
                <a:extLst>
                  <a:ext uri="{FF2B5EF4-FFF2-40B4-BE49-F238E27FC236}">
                    <a16:creationId xmlns:a16="http://schemas.microsoft.com/office/drawing/2014/main" id="{ADF8CD2A-A3B4-9BA4-B0C9-B4E0DE4D2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18" name="Afbeelding 17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F9268FB5-EBB5-A829-42A1-640BEF0CA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19" name="Rechte verbindingslijn 18">
                <a:extLst>
                  <a:ext uri="{FF2B5EF4-FFF2-40B4-BE49-F238E27FC236}">
                    <a16:creationId xmlns:a16="http://schemas.microsoft.com/office/drawing/2014/main" id="{0B865586-8954-E7DC-F2E3-FFA6E1212C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B2950A59-D302-7322-C45E-2651BE178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" descr="The Consortium">
              <a:extLst>
                <a:ext uri="{FF2B5EF4-FFF2-40B4-BE49-F238E27FC236}">
                  <a16:creationId xmlns:a16="http://schemas.microsoft.com/office/drawing/2014/main" id="{26BB5A1E-E4E6-582E-C0C5-052151FA9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F0A64A55-AC5C-8767-D050-727DD2368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F32F6108-343D-A8A2-B070-E45A7632B569}"/>
              </a:ext>
            </a:extLst>
          </p:cNvPr>
          <p:cNvSpPr txBox="1"/>
          <p:nvPr/>
        </p:nvSpPr>
        <p:spPr>
          <a:xfrm>
            <a:off x="5992627" y="3636488"/>
            <a:ext cx="6254148" cy="2158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repository with processing resources (in the cloud):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Copernicus Data Space Ecosystem (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https://dataspace.copernicus.eu/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(Python)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WEkEO (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https://wekeo.copernicus.eu/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(Python)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 Earth Engine (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https://code.earthengine.google.com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(Java and Python)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repository only: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Copernicus Climate Data Store (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https://cds.climate.copernicus.eu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Copernicus Global Land Monitoring Service (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https://land.copernicus.eu/en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 – WaPOR (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https://wapor.apps.fao.org/sign-in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VITO Terrascope (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https://terrascope.be/en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8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554FE-6996-827E-52D5-D784632A4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FFA0FF-1472-86B2-7099-DB04CAD8B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770794"/>
              </p:ext>
            </p:extLst>
          </p:nvPr>
        </p:nvGraphicFramePr>
        <p:xfrm>
          <a:off x="0" y="330200"/>
          <a:ext cx="12192000" cy="640658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03163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55879346"/>
                    </a:ext>
                  </a:extLst>
                </a:gridCol>
              </a:tblGrid>
              <a:tr h="1217109">
                <a:tc gridSpan="2">
                  <a:txBody>
                    <a:bodyPr/>
                    <a:lstStyle/>
                    <a:p>
                      <a:pPr lvl="1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Cloud Services: higher resolution satellite data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377598"/>
                  </a:ext>
                </a:extLst>
              </a:tr>
              <a:tr h="4335895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AEE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R="180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558981"/>
                  </a:ext>
                </a:extLst>
              </a:tr>
              <a:tr h="853581">
                <a:tc>
                  <a:txBody>
                    <a:bodyPr/>
                    <a:lstStyle/>
                    <a:p>
                      <a:pPr lvl="1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212888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C28F1F9D-861D-4AB1-5159-2D2DB593D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53" y="2193272"/>
            <a:ext cx="3158625" cy="295397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2F68F25-69EF-6EB7-0F59-26834DA04068}"/>
              </a:ext>
            </a:extLst>
          </p:cNvPr>
          <p:cNvSpPr txBox="1"/>
          <p:nvPr/>
        </p:nvSpPr>
        <p:spPr>
          <a:xfrm>
            <a:off x="338553" y="5147243"/>
            <a:ext cx="387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Sentinel – 3 OLCI</a:t>
            </a:r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B5FD3FD-14B4-A6AB-D1A0-6E9562BC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009" y="2204096"/>
            <a:ext cx="4020150" cy="294314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84E181D-AAFA-3053-D2BA-504897B1FB87}"/>
              </a:ext>
            </a:extLst>
          </p:cNvPr>
          <p:cNvSpPr txBox="1"/>
          <p:nvPr/>
        </p:nvSpPr>
        <p:spPr>
          <a:xfrm>
            <a:off x="3412405" y="5147243"/>
            <a:ext cx="387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Sentinel – 2 Cloud free composite Sal</a:t>
            </a:r>
            <a:endParaRPr lang="en-US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3C7D902-CEFA-DF8C-5C76-24FE8A94A348}"/>
              </a:ext>
            </a:extLst>
          </p:cNvPr>
          <p:cNvSpPr txBox="1"/>
          <p:nvPr/>
        </p:nvSpPr>
        <p:spPr>
          <a:xfrm>
            <a:off x="7986009" y="5147243"/>
            <a:ext cx="387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Sentinel – 2 True </a:t>
            </a:r>
            <a:r>
              <a:rPr lang="en-GB" dirty="0" err="1"/>
              <a:t>color</a:t>
            </a:r>
            <a:r>
              <a:rPr lang="en-GB" dirty="0"/>
              <a:t> image product</a:t>
            </a:r>
            <a:endParaRPr lang="en-US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14C110B-0A8F-8D16-63CA-7F3F0B9CA4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98" r="4840"/>
          <a:stretch/>
        </p:blipFill>
        <p:spPr>
          <a:xfrm>
            <a:off x="3511602" y="2193272"/>
            <a:ext cx="4459705" cy="295397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EBFA3DB-DBB3-FF45-6B55-A7426397F69E}"/>
              </a:ext>
            </a:extLst>
          </p:cNvPr>
          <p:cNvSpPr txBox="1"/>
          <p:nvPr/>
        </p:nvSpPr>
        <p:spPr>
          <a:xfrm>
            <a:off x="176462" y="1579917"/>
            <a:ext cx="11405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System Font Regular"/>
              <a:buChar char="→"/>
              <a:tabLst/>
              <a:defRPr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Archives with higher resolution time series satellite observations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407A861B-12CA-72AB-B917-F5B37D8D20C0}"/>
              </a:ext>
            </a:extLst>
          </p:cNvPr>
          <p:cNvGrpSpPr/>
          <p:nvPr/>
        </p:nvGrpSpPr>
        <p:grpSpPr>
          <a:xfrm>
            <a:off x="391627" y="5890667"/>
            <a:ext cx="11271090" cy="849974"/>
            <a:chOff x="556384" y="5890667"/>
            <a:chExt cx="11271090" cy="84997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0DCF55F-E2F0-798C-9DC7-17BDAC3B8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40217" y="5951505"/>
              <a:ext cx="887257" cy="647176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B8E128A-312E-124A-F1B8-196BABB66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20519" r="7763" b="21545"/>
            <a:stretch>
              <a:fillRect/>
            </a:stretch>
          </p:blipFill>
          <p:spPr>
            <a:xfrm>
              <a:off x="7409034" y="5977946"/>
              <a:ext cx="3285453" cy="647176"/>
            </a:xfrm>
            <a:prstGeom prst="rect">
              <a:avLst/>
            </a:prstGeom>
          </p:spPr>
        </p:pic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FED2B020-B27F-24BB-3254-CEC4CAFCDC00}"/>
                </a:ext>
              </a:extLst>
            </p:cNvPr>
            <p:cNvGrpSpPr/>
            <p:nvPr/>
          </p:nvGrpSpPr>
          <p:grpSpPr>
            <a:xfrm>
              <a:off x="556384" y="6003017"/>
              <a:ext cx="2079359" cy="595664"/>
              <a:chOff x="4288514" y="209405"/>
              <a:chExt cx="2129648" cy="654124"/>
            </a:xfrm>
          </p:grpSpPr>
          <p:pic>
            <p:nvPicPr>
              <p:cNvPr id="20" name="Afbeelding 19">
                <a:extLst>
                  <a:ext uri="{FF2B5EF4-FFF2-40B4-BE49-F238E27FC236}">
                    <a16:creationId xmlns:a16="http://schemas.microsoft.com/office/drawing/2014/main" id="{AA3DD98C-1303-D4A7-0477-EF86A8562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8514" y="234842"/>
                <a:ext cx="1478122" cy="628687"/>
              </a:xfrm>
              <a:prstGeom prst="rect">
                <a:avLst/>
              </a:prstGeom>
            </p:spPr>
          </p:pic>
          <p:pic>
            <p:nvPicPr>
              <p:cNvPr id="21" name="Afbeelding 20" descr="Afbeelding met Graphics, Kleurrijkheid, grafische vormgeving, cirkel&#10;&#10;Door AI gegenereerde inhoud is mogelijk onjuist.">
                <a:extLst>
                  <a:ext uri="{FF2B5EF4-FFF2-40B4-BE49-F238E27FC236}">
                    <a16:creationId xmlns:a16="http://schemas.microsoft.com/office/drawing/2014/main" id="{ED86EE58-6716-7184-7853-DD3B42651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659" y="209405"/>
                <a:ext cx="552503" cy="648129"/>
              </a:xfrm>
              <a:prstGeom prst="rect">
                <a:avLst/>
              </a:prstGeom>
            </p:spPr>
          </p:pic>
          <p:cxnSp>
            <p:nvCxnSpPr>
              <p:cNvPr id="22" name="Rechte verbindingslijn 21">
                <a:extLst>
                  <a:ext uri="{FF2B5EF4-FFF2-40B4-BE49-F238E27FC236}">
                    <a16:creationId xmlns:a16="http://schemas.microsoft.com/office/drawing/2014/main" id="{06550554-74CA-5B2A-C3D7-56D217E155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783" y="242863"/>
                <a:ext cx="0" cy="597256"/>
              </a:xfrm>
              <a:prstGeom prst="line">
                <a:avLst/>
              </a:prstGeom>
              <a:ln w="31750">
                <a:solidFill>
                  <a:srgbClr val="00924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0096E451-FD64-0B4F-6E61-F71E11129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3" y="5977946"/>
              <a:ext cx="648048" cy="654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" descr="The Consortium">
              <a:extLst>
                <a:ext uri="{FF2B5EF4-FFF2-40B4-BE49-F238E27FC236}">
                  <a16:creationId xmlns:a16="http://schemas.microsoft.com/office/drawing/2014/main" id="{9974D306-4191-545D-4CE8-2DC0A9C8C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162" y="5980947"/>
              <a:ext cx="1141900" cy="759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A logo for a institute&#10;&#10;Description automatically generated">
              <a:extLst>
                <a:ext uri="{FF2B5EF4-FFF2-40B4-BE49-F238E27FC236}">
                  <a16:creationId xmlns:a16="http://schemas.microsoft.com/office/drawing/2014/main" id="{1255D8AE-704A-A9CA-13B7-6A4C9F2F0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739" y="5890667"/>
              <a:ext cx="2067618" cy="8014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138867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5ec44e-1bab-4c0b-9df0-6ba128686fc9" xsi:nil="true"/>
    <lcf76f155ced4ddcb4097134ff3c332f xmlns="cfc03cda-bc36-4859-b431-cc9043cb459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19F519AFC9644FB8D3D4B9DB76C27E" ma:contentTypeVersion="18" ma:contentTypeDescription="Create a new document." ma:contentTypeScope="" ma:versionID="cb5d1a047720023ffb25918ebc91e679">
  <xsd:schema xmlns:xsd="http://www.w3.org/2001/XMLSchema" xmlns:xs="http://www.w3.org/2001/XMLSchema" xmlns:p="http://schemas.microsoft.com/office/2006/metadata/properties" xmlns:ns2="cfc03cda-bc36-4859-b431-cc9043cb4594" xmlns:ns3="4774538e-7891-43b6-a84b-740af6ca28fe" xmlns:ns4="985ec44e-1bab-4c0b-9df0-6ba128686fc9" targetNamespace="http://schemas.microsoft.com/office/2006/metadata/properties" ma:root="true" ma:fieldsID="bbe059091249ba52cdcf89f5816e8fd8" ns2:_="" ns3:_="" ns4:_="">
    <xsd:import namespace="cfc03cda-bc36-4859-b431-cc9043cb4594"/>
    <xsd:import namespace="4774538e-7891-43b6-a84b-740af6ca28fe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03cda-bc36-4859-b431-cc9043cb45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4538e-7891-43b6-a84b-740af6ca28f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c584381-e1c8-4f52-b691-c7ee9b532096}" ma:internalName="TaxCatchAll" ma:showField="CatchAllData" ma:web="4774538e-7891-43b6-a84b-740af6ca28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488A2D-7641-4174-99F4-435221FF07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A096F5-EC3D-4F49-B274-1B56D77489BD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elements/1.1/"/>
    <ds:schemaRef ds:uri="http://purl.org/dc/terms/"/>
    <ds:schemaRef ds:uri="985ec44e-1bab-4c0b-9df0-6ba128686fc9"/>
    <ds:schemaRef ds:uri="cfc03cda-bc36-4859-b431-cc9043cb4594"/>
    <ds:schemaRef ds:uri="4774538e-7891-43b6-a84b-740af6ca28fe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D7B836D-F267-4ACF-96ED-0C51CCEFDE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c03cda-bc36-4859-b431-cc9043cb4594"/>
    <ds:schemaRef ds:uri="4774538e-7891-43b6-a84b-740af6ca28fe"/>
    <ds:schemaRef ds:uri="985ec44e-1bab-4c0b-9df0-6ba128686f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10699</TotalTime>
  <Words>765</Words>
  <Application>Microsoft Office PowerPoint</Application>
  <PresentationFormat>Breedbeeld</PresentationFormat>
  <Paragraphs>90</Paragraphs>
  <Slides>16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Roboto</vt:lpstr>
      <vt:lpstr>Roboto Regular</vt:lpstr>
      <vt:lpstr>Symbol</vt:lpstr>
      <vt:lpstr>System Font Regular</vt:lpstr>
      <vt:lpstr>Тема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Ayda Maria Villalobos Castro</dc:creator>
  <cp:lastModifiedBy>Maathuis, Ben (UT-ITC)</cp:lastModifiedBy>
  <cp:revision>76</cp:revision>
  <dcterms:created xsi:type="dcterms:W3CDTF">2024-04-18T10:57:52Z</dcterms:created>
  <dcterms:modified xsi:type="dcterms:W3CDTF">2025-03-20T10:51:25Z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0x0101000719F519AFC9644FB8D3D4B9DB76C27E</vt:lpwstr>
  </property>
  <property fmtid="{D5CDD505-2E9C-101B-9397-08002B2CF9AE}" pid="3" name="MediaServiceImageTags">
    <vt:lpwstr/>
  </property>
</Properties>
</file>